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6" r:id="rId3"/>
    <p:sldMasterId id="2147483691" r:id="rId4"/>
    <p:sldMasterId id="2147483708" r:id="rId5"/>
    <p:sldMasterId id="2147483725" r:id="rId6"/>
    <p:sldMasterId id="2147483742" r:id="rId7"/>
    <p:sldMasterId id="2147483757" r:id="rId8"/>
  </p:sldMasterIdLst>
  <p:notesMasterIdLst>
    <p:notesMasterId r:id="rId162"/>
  </p:notesMasterIdLst>
  <p:sldIdLst>
    <p:sldId id="259" r:id="rId9"/>
    <p:sldId id="262" r:id="rId10"/>
    <p:sldId id="280" r:id="rId11"/>
    <p:sldId id="281" r:id="rId12"/>
    <p:sldId id="301" r:id="rId13"/>
    <p:sldId id="273" r:id="rId14"/>
    <p:sldId id="275" r:id="rId15"/>
    <p:sldId id="276" r:id="rId16"/>
    <p:sldId id="277" r:id="rId17"/>
    <p:sldId id="328" r:id="rId18"/>
    <p:sldId id="329" r:id="rId19"/>
    <p:sldId id="330" r:id="rId20"/>
    <p:sldId id="300" r:id="rId21"/>
    <p:sldId id="302" r:id="rId22"/>
    <p:sldId id="303" r:id="rId23"/>
    <p:sldId id="304" r:id="rId24"/>
    <p:sldId id="305" r:id="rId25"/>
    <p:sldId id="306" r:id="rId26"/>
    <p:sldId id="307" r:id="rId27"/>
    <p:sldId id="433" r:id="rId28"/>
    <p:sldId id="434" r:id="rId29"/>
    <p:sldId id="308" r:id="rId30"/>
    <p:sldId id="309" r:id="rId31"/>
    <p:sldId id="430" r:id="rId32"/>
    <p:sldId id="310" r:id="rId33"/>
    <p:sldId id="312" r:id="rId34"/>
    <p:sldId id="428" r:id="rId35"/>
    <p:sldId id="311" r:id="rId36"/>
    <p:sldId id="431" r:id="rId37"/>
    <p:sldId id="427" r:id="rId38"/>
    <p:sldId id="313" r:id="rId39"/>
    <p:sldId id="429" r:id="rId40"/>
    <p:sldId id="343" r:id="rId41"/>
    <p:sldId id="338" r:id="rId42"/>
    <p:sldId id="337" r:id="rId43"/>
    <p:sldId id="436" r:id="rId44"/>
    <p:sldId id="314" r:id="rId45"/>
    <p:sldId id="435" r:id="rId46"/>
    <p:sldId id="437" r:id="rId47"/>
    <p:sldId id="438" r:id="rId48"/>
    <p:sldId id="315" r:id="rId49"/>
    <p:sldId id="334" r:id="rId50"/>
    <p:sldId id="336" r:id="rId51"/>
    <p:sldId id="335" r:id="rId52"/>
    <p:sldId id="358" r:id="rId53"/>
    <p:sldId id="265" r:id="rId54"/>
    <p:sldId id="282" r:id="rId55"/>
    <p:sldId id="283" r:id="rId56"/>
    <p:sldId id="347" r:id="rId57"/>
    <p:sldId id="351" r:id="rId58"/>
    <p:sldId id="352" r:id="rId59"/>
    <p:sldId id="278" r:id="rId60"/>
    <p:sldId id="388" r:id="rId61"/>
    <p:sldId id="420" r:id="rId62"/>
    <p:sldId id="389" r:id="rId63"/>
    <p:sldId id="390" r:id="rId64"/>
    <p:sldId id="391" r:id="rId65"/>
    <p:sldId id="412" r:id="rId66"/>
    <p:sldId id="392" r:id="rId67"/>
    <p:sldId id="393" r:id="rId68"/>
    <p:sldId id="394" r:id="rId69"/>
    <p:sldId id="413"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317" r:id="rId86"/>
    <p:sldId id="418" r:id="rId87"/>
    <p:sldId id="419" r:id="rId88"/>
    <p:sldId id="422" r:id="rId89"/>
    <p:sldId id="423" r:id="rId90"/>
    <p:sldId id="424" r:id="rId91"/>
    <p:sldId id="410" r:id="rId92"/>
    <p:sldId id="411" r:id="rId93"/>
    <p:sldId id="318" r:id="rId94"/>
    <p:sldId id="319" r:id="rId95"/>
    <p:sldId id="384" r:id="rId96"/>
    <p:sldId id="385" r:id="rId97"/>
    <p:sldId id="386" r:id="rId98"/>
    <p:sldId id="387" r:id="rId99"/>
    <p:sldId id="414" r:id="rId100"/>
    <p:sldId id="416" r:id="rId101"/>
    <p:sldId id="377" r:id="rId102"/>
    <p:sldId id="432" r:id="rId103"/>
    <p:sldId id="378" r:id="rId104"/>
    <p:sldId id="380" r:id="rId105"/>
    <p:sldId id="417" r:id="rId106"/>
    <p:sldId id="381" r:id="rId107"/>
    <p:sldId id="421" r:id="rId108"/>
    <p:sldId id="383" r:id="rId109"/>
    <p:sldId id="382" r:id="rId110"/>
    <p:sldId id="379" r:id="rId111"/>
    <p:sldId id="320" r:id="rId112"/>
    <p:sldId id="350" r:id="rId113"/>
    <p:sldId id="349" r:id="rId114"/>
    <p:sldId id="346" r:id="rId115"/>
    <p:sldId id="324" r:id="rId116"/>
    <p:sldId id="321" r:id="rId117"/>
    <p:sldId id="339" r:id="rId118"/>
    <p:sldId id="340" r:id="rId119"/>
    <p:sldId id="341" r:id="rId120"/>
    <p:sldId id="342" r:id="rId121"/>
    <p:sldId id="345" r:id="rId122"/>
    <p:sldId id="327" r:id="rId123"/>
    <p:sldId id="344" r:id="rId124"/>
    <p:sldId id="325" r:id="rId125"/>
    <p:sldId id="326" r:id="rId126"/>
    <p:sldId id="359" r:id="rId127"/>
    <p:sldId id="360" r:id="rId128"/>
    <p:sldId id="361" r:id="rId129"/>
    <p:sldId id="362" r:id="rId130"/>
    <p:sldId id="363" r:id="rId131"/>
    <p:sldId id="364" r:id="rId132"/>
    <p:sldId id="365" r:id="rId133"/>
    <p:sldId id="366" r:id="rId134"/>
    <p:sldId id="367" r:id="rId135"/>
    <p:sldId id="368" r:id="rId136"/>
    <p:sldId id="369" r:id="rId137"/>
    <p:sldId id="376" r:id="rId138"/>
    <p:sldId id="370" r:id="rId139"/>
    <p:sldId id="371" r:id="rId140"/>
    <p:sldId id="372" r:id="rId141"/>
    <p:sldId id="373" r:id="rId142"/>
    <p:sldId id="374" r:id="rId143"/>
    <p:sldId id="375" r:id="rId144"/>
    <p:sldId id="353" r:id="rId145"/>
    <p:sldId id="354" r:id="rId146"/>
    <p:sldId id="355" r:id="rId147"/>
    <p:sldId id="356" r:id="rId148"/>
    <p:sldId id="357" r:id="rId149"/>
    <p:sldId id="263" r:id="rId150"/>
    <p:sldId id="285" r:id="rId151"/>
    <p:sldId id="284" r:id="rId152"/>
    <p:sldId id="286" r:id="rId153"/>
    <p:sldId id="333" r:id="rId154"/>
    <p:sldId id="323" r:id="rId155"/>
    <p:sldId id="331" r:id="rId156"/>
    <p:sldId id="322" r:id="rId157"/>
    <p:sldId id="332" r:id="rId158"/>
    <p:sldId id="264" r:id="rId159"/>
    <p:sldId id="287" r:id="rId160"/>
    <p:sldId id="299" r:id="rId16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5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5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160" Type="http://schemas.openxmlformats.org/officeDocument/2006/relationships/slide" Target="slides/slide152.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theme" Target="theme/theme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802C265C-AB31-4AA6-87D5-3042470FE06E}"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1AA6BB85-DEA8-44F9-A315-724CEE2D3DFB}" type="slidenum">
              <a:rPr lang="zh-CN" altLang="en-US" smtClean="0"/>
              <a:t>‹#›</a:t>
            </a:fld>
            <a:endParaRPr lang="zh-CN" altLang="en-US"/>
          </a:p>
        </p:txBody>
      </p:sp>
    </p:spTree>
    <p:extLst>
      <p:ext uri="{BB962C8B-B14F-4D97-AF65-F5344CB8AC3E}">
        <p14:creationId xmlns:p14="http://schemas.microsoft.com/office/powerpoint/2010/main" val="290554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随机是不可预测的，随机的结果是不可遍历的，如果不是安全的随机数生成器，生成的私钥就有可能被别人碰撞到。不依赖随机生成的私钥就会大大的降低其生成的概率空间。</a:t>
            </a:r>
            <a:endParaRPr lang="zh-CN" altLang="en-US" dirty="0" smtClean="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10</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84732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68</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235900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尽管前缀树可以起到维护</a:t>
            </a:r>
            <a:r>
              <a:rPr lang="en-US" altLang="zh-CN" sz="1200" b="0" i="0" kern="1200" dirty="0" smtClean="0">
                <a:solidFill>
                  <a:schemeClr val="tx1"/>
                </a:solidFill>
                <a:effectLst/>
                <a:latin typeface="+mn-lt"/>
                <a:ea typeface="+mn-ea"/>
                <a:cs typeface="+mn-cs"/>
              </a:rPr>
              <a:t>key-value</a:t>
            </a:r>
            <a:r>
              <a:rPr lang="zh-CN" altLang="en-US" sz="1200" b="0" i="0" kern="1200" dirty="0" smtClean="0">
                <a:solidFill>
                  <a:schemeClr val="tx1"/>
                </a:solidFill>
                <a:effectLst/>
                <a:latin typeface="+mn-lt"/>
                <a:ea typeface="+mn-ea"/>
                <a:cs typeface="+mn-cs"/>
              </a:rPr>
              <a:t>数据的目的，但是其具有十分明显的局限性。无论是查询操作，还是对数据的增删改，不仅效率低下，且存储空间浪费严重。故，在以太坊中，为</a:t>
            </a:r>
            <a:r>
              <a:rPr lang="en-US" altLang="zh-CN" sz="1200" b="0" i="0" kern="1200" dirty="0" smtClean="0">
                <a:solidFill>
                  <a:schemeClr val="tx1"/>
                </a:solidFill>
                <a:effectLst/>
                <a:latin typeface="+mn-lt"/>
                <a:ea typeface="+mn-ea"/>
                <a:cs typeface="+mn-cs"/>
              </a:rPr>
              <a:t>MPT</a:t>
            </a:r>
            <a:r>
              <a:rPr lang="zh-CN" altLang="en-US" sz="1200" b="0" i="0" kern="1200" dirty="0" smtClean="0">
                <a:solidFill>
                  <a:schemeClr val="tx1"/>
                </a:solidFill>
                <a:effectLst/>
                <a:latin typeface="+mn-lt"/>
                <a:ea typeface="+mn-ea"/>
                <a:cs typeface="+mn-cs"/>
              </a:rPr>
              <a:t>树新增了几种不同类型的树节点，以尽量压缩整体的树高、降低操作的复杂度。</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dirty="0" smtClean="0"/>
              <a:t>分支节点：由于</a:t>
            </a:r>
            <a:r>
              <a:rPr lang="en-US" altLang="zh-CN" dirty="0" smtClean="0"/>
              <a:t>MPT</a:t>
            </a:r>
            <a:r>
              <a:rPr lang="zh-CN" altLang="en-US" dirty="0" smtClean="0"/>
              <a:t>存储的</a:t>
            </a:r>
            <a:r>
              <a:rPr lang="en-US" altLang="zh-CN" dirty="0" smtClean="0"/>
              <a:t>Key</a:t>
            </a:r>
            <a:r>
              <a:rPr lang="zh-CN" altLang="en-US" dirty="0" smtClean="0"/>
              <a:t>是</a:t>
            </a:r>
            <a:r>
              <a:rPr lang="en-US" altLang="zh-CN" dirty="0" smtClean="0"/>
              <a:t>16</a:t>
            </a:r>
            <a:r>
              <a:rPr lang="zh-CN" altLang="en-US" dirty="0" smtClean="0"/>
              <a:t>进制的编码数据，那么在不具备共同前缀时就通过分支节点进行分叉。分支节点的</a:t>
            </a:r>
            <a:r>
              <a:rPr lang="en-US" altLang="zh-CN" dirty="0" smtClean="0"/>
              <a:t>key</a:t>
            </a:r>
            <a:r>
              <a:rPr lang="zh-CN" altLang="en-US" dirty="0" smtClean="0"/>
              <a:t>是一个</a:t>
            </a:r>
            <a:r>
              <a:rPr lang="en-US" altLang="zh-CN" dirty="0" smtClean="0"/>
              <a:t>16</a:t>
            </a:r>
            <a:r>
              <a:rPr lang="zh-CN" altLang="en-US" dirty="0" smtClean="0"/>
              <a:t>个数据的数组，数组的下标对应</a:t>
            </a:r>
            <a:r>
              <a:rPr lang="en-US" altLang="zh-CN" dirty="0" smtClean="0"/>
              <a:t>16</a:t>
            </a:r>
            <a:r>
              <a:rPr lang="zh-CN" altLang="en-US" dirty="0" smtClean="0"/>
              <a:t>进制的</a:t>
            </a:r>
            <a:r>
              <a:rPr lang="en-US" altLang="zh-CN" dirty="0" smtClean="0"/>
              <a:t>0-F</a:t>
            </a:r>
            <a:r>
              <a:rPr lang="zh-CN" altLang="en-US" dirty="0" smtClean="0"/>
              <a:t>，用来扩展不同的数据。</a:t>
            </a:r>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71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04714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spcBef>
                <a:spcPts val="0"/>
              </a:spcBef>
              <a:spcAft>
                <a:spcPts val="0"/>
              </a:spcAft>
            </a:pPr>
            <a:r>
              <a:rPr lang="en-US" altLang="zh-CN" sz="1400" dirty="0" smtClean="0">
                <a:ea typeface="黑体" panose="02010609060101010101" pitchFamily="49" charset="-122"/>
                <a:cs typeface="Verdana" pitchFamily="34" charset="0"/>
              </a:rPr>
              <a:t>[ 1, 2, 3, 4, 5 ]	</a:t>
            </a:r>
            <a:r>
              <a:rPr lang="en-US" altLang="zh-CN" sz="1400" dirty="0" smtClean="0">
                <a:ea typeface="黑体" panose="02010609060101010101" pitchFamily="49" charset="-122"/>
                <a:cs typeface="Verdana" pitchFamily="34" charset="0"/>
                <a:sym typeface="Wingdings" panose="05000000000000000000" pitchFamily="2" charset="2"/>
              </a:rPr>
              <a:t> '\x11\x23\x45' 	</a:t>
            </a:r>
            <a:endParaRPr lang="en-US" altLang="zh-CN" sz="1400" dirty="0" smtClean="0">
              <a:solidFill>
                <a:srgbClr val="FF0000"/>
              </a:solidFill>
              <a:ea typeface="黑体" panose="02010609060101010101" pitchFamily="49" charset="-122"/>
              <a:cs typeface="Verdana" pitchFamily="34" charset="0"/>
            </a:endParaRPr>
          </a:p>
          <a:p>
            <a:pPr eaLnBrk="1" hangingPunct="1">
              <a:lnSpc>
                <a:spcPct val="150000"/>
              </a:lnSpc>
              <a:spcBef>
                <a:spcPts val="0"/>
              </a:spcBef>
              <a:spcAft>
                <a:spcPts val="0"/>
              </a:spcAft>
              <a:buFont typeface="Wingdings" pitchFamily="2" charset="2"/>
              <a:buChar char="Ø"/>
            </a:pPr>
            <a:r>
              <a:rPr lang="zh-CN" altLang="en-US" sz="1200" dirty="0" smtClean="0">
                <a:latin typeface="黑体" panose="02010609060101010101" pitchFamily="49" charset="-122"/>
                <a:ea typeface="黑体" panose="02010609060101010101" pitchFamily="49" charset="-122"/>
                <a:cs typeface="Verdana" pitchFamily="34" charset="0"/>
              </a:rPr>
              <a:t>不含结束，所以没有结束标记，由于字节流是奇数，标记位取值</a:t>
            </a:r>
            <a:r>
              <a:rPr lang="en-US" altLang="zh-CN" sz="1200" dirty="0" smtClean="0">
                <a:latin typeface="黑体" panose="02010609060101010101" pitchFamily="49" charset="-122"/>
                <a:ea typeface="黑体" panose="02010609060101010101" pitchFamily="49" charset="-122"/>
                <a:cs typeface="Verdana" pitchFamily="34" charset="0"/>
              </a:rPr>
              <a:t>1</a:t>
            </a:r>
            <a:r>
              <a:rPr lang="zh-CN" altLang="en-US" sz="1200" dirty="0" smtClean="0">
                <a:latin typeface="黑体" panose="02010609060101010101" pitchFamily="49" charset="-122"/>
                <a:ea typeface="黑体" panose="02010609060101010101" pitchFamily="49" charset="-122"/>
                <a:cs typeface="Verdana" pitchFamily="34" charset="0"/>
              </a:rPr>
              <a:t>，不补位，所以前面只补一个半字节就好。</a:t>
            </a:r>
            <a:endParaRPr lang="en-US" altLang="zh-CN" sz="1200" dirty="0" smtClean="0">
              <a:latin typeface="黑体" panose="02010609060101010101" pitchFamily="49" charset="-122"/>
              <a:ea typeface="黑体" panose="02010609060101010101" pitchFamily="49" charset="-122"/>
              <a:cs typeface="Verdana" pitchFamily="34" charset="0"/>
            </a:endParaRPr>
          </a:p>
          <a:p>
            <a:pPr eaLnBrk="1" hangingPunct="1">
              <a:lnSpc>
                <a:spcPct val="150000"/>
              </a:lnSpc>
              <a:spcBef>
                <a:spcPts val="0"/>
              </a:spcBef>
              <a:spcAft>
                <a:spcPts val="0"/>
              </a:spcAft>
            </a:pPr>
            <a:r>
              <a:rPr lang="zh-CN" altLang="en-US" sz="1400" dirty="0" smtClean="0">
                <a:ea typeface="黑体" panose="02010609060101010101" pitchFamily="49" charset="-122"/>
                <a:cs typeface="Verdana" pitchFamily="34" charset="0"/>
              </a:rPr>
              <a:t>[ 0, 1, 2, 3, 4, 5 ]</a:t>
            </a:r>
            <a:r>
              <a:rPr lang="en-US" altLang="zh-CN" sz="1400" dirty="0" smtClean="0">
                <a:ea typeface="黑体" panose="02010609060101010101" pitchFamily="49" charset="-122"/>
                <a:cs typeface="Verdana" pitchFamily="34" charset="0"/>
              </a:rPr>
              <a:t> </a:t>
            </a:r>
            <a:r>
              <a:rPr lang="en-US" altLang="zh-CN" sz="1400" dirty="0" smtClean="0">
                <a:ea typeface="黑体" panose="02010609060101010101" pitchFamily="49" charset="-122"/>
                <a:cs typeface="Verdana" pitchFamily="34" charset="0"/>
                <a:sym typeface="Wingdings" panose="05000000000000000000" pitchFamily="2" charset="2"/>
              </a:rPr>
              <a:t>  </a:t>
            </a:r>
            <a:r>
              <a:rPr lang="zh-CN" altLang="en-US" sz="1400" dirty="0" smtClean="0"/>
              <a:t>'\x00\x01\x23\x45'</a:t>
            </a:r>
          </a:p>
          <a:p>
            <a:pPr eaLnBrk="1" hangingPunct="1">
              <a:lnSpc>
                <a:spcPct val="150000"/>
              </a:lnSpc>
              <a:spcBef>
                <a:spcPts val="0"/>
              </a:spcBef>
              <a:spcAft>
                <a:spcPts val="0"/>
              </a:spcAft>
              <a:buFont typeface="Wingdings" pitchFamily="2" charset="2"/>
              <a:buChar char="Ø"/>
            </a:pPr>
            <a:r>
              <a:rPr lang="zh-CN" altLang="en-US" sz="1200" dirty="0" smtClean="0">
                <a:ea typeface="黑体" panose="02010609060101010101" pitchFamily="49" charset="-122"/>
                <a:cs typeface="Verdana" pitchFamily="34" charset="0"/>
              </a:rPr>
              <a:t>不含结束标记的偶数，且由于是偶数第一个</a:t>
            </a:r>
            <a:r>
              <a:rPr lang="en-US" altLang="zh-CN" sz="1200" dirty="0" smtClean="0">
                <a:ea typeface="黑体" panose="02010609060101010101" pitchFamily="49" charset="-122"/>
                <a:cs typeface="Verdana" pitchFamily="34" charset="0"/>
              </a:rPr>
              <a:t>nibble</a:t>
            </a:r>
            <a:r>
              <a:rPr lang="zh-CN" altLang="en-US" sz="1200" dirty="0" smtClean="0">
                <a:ea typeface="黑体" panose="02010609060101010101" pitchFamily="49" charset="-122"/>
                <a:cs typeface="Verdana" pitchFamily="34" charset="0"/>
              </a:rPr>
              <a:t>是</a:t>
            </a:r>
            <a:r>
              <a:rPr lang="en-US" altLang="zh-CN" sz="1200" dirty="0" smtClean="0">
                <a:ea typeface="黑体" panose="02010609060101010101" pitchFamily="49" charset="-122"/>
                <a:cs typeface="Verdana" pitchFamily="34" charset="0"/>
              </a:rPr>
              <a:t>0</a:t>
            </a:r>
            <a:r>
              <a:rPr lang="zh-CN" altLang="en-US" sz="1200" dirty="0" smtClean="0">
                <a:ea typeface="黑体" panose="02010609060101010101" pitchFamily="49" charset="-122"/>
                <a:cs typeface="Verdana" pitchFamily="34" charset="0"/>
              </a:rPr>
              <a:t>，由于是偶数位，需要补一个值为零的</a:t>
            </a:r>
            <a:r>
              <a:rPr lang="en-US" altLang="zh-CN" sz="1200" dirty="0" smtClean="0">
                <a:ea typeface="黑体" panose="02010609060101010101" pitchFamily="49" charset="-122"/>
                <a:cs typeface="Verdana" pitchFamily="34" charset="0"/>
              </a:rPr>
              <a:t>nibble</a:t>
            </a:r>
            <a:r>
              <a:rPr lang="zh-CN" altLang="en-US" sz="1200" dirty="0" smtClean="0">
                <a:ea typeface="黑体" panose="02010609060101010101" pitchFamily="49" charset="-122"/>
                <a:cs typeface="Verdana" pitchFamily="34" charset="0"/>
              </a:rPr>
              <a:t>，所以是</a:t>
            </a:r>
            <a:r>
              <a:rPr lang="en-US" altLang="zh-CN" sz="1200" dirty="0" smtClean="0">
                <a:ea typeface="黑体" panose="02010609060101010101" pitchFamily="49" charset="-122"/>
                <a:cs typeface="Verdana" pitchFamily="34" charset="0"/>
              </a:rPr>
              <a:t>00</a:t>
            </a:r>
            <a:r>
              <a:rPr lang="zh-CN" altLang="en-US" sz="1200" dirty="0" smtClean="0">
                <a:ea typeface="黑体" panose="02010609060101010101" pitchFamily="49" charset="-122"/>
                <a:cs typeface="Verdana" pitchFamily="34" charset="0"/>
              </a:rPr>
              <a:t>。紧跟后面的值。</a:t>
            </a:r>
            <a:endParaRPr lang="en-US" altLang="zh-CN" sz="1200" dirty="0" smtClean="0">
              <a:ea typeface="黑体" panose="02010609060101010101" pitchFamily="49" charset="-122"/>
              <a:cs typeface="Verdana" pitchFamily="34" charset="0"/>
            </a:endParaRPr>
          </a:p>
          <a:p>
            <a:pPr eaLnBrk="1" hangingPunct="1">
              <a:lnSpc>
                <a:spcPct val="150000"/>
              </a:lnSpc>
              <a:spcBef>
                <a:spcPts val="0"/>
              </a:spcBef>
              <a:spcAft>
                <a:spcPts val="0"/>
              </a:spcAft>
            </a:pPr>
            <a:r>
              <a:rPr lang="en-US" altLang="zh-CN" sz="1400" dirty="0" smtClean="0">
                <a:ea typeface="黑体" panose="02010609060101010101" pitchFamily="49" charset="-122"/>
                <a:cs typeface="Verdana" pitchFamily="34" charset="0"/>
              </a:rPr>
              <a:t>[ 0, 15, 1, 12, 11, 8, T ] </a:t>
            </a:r>
            <a:r>
              <a:rPr lang="en-US" altLang="zh-CN" sz="1400" dirty="0" smtClean="0">
                <a:ea typeface="黑体" panose="02010609060101010101" pitchFamily="49" charset="-122"/>
                <a:cs typeface="Verdana" pitchFamily="34" charset="0"/>
                <a:sym typeface="Wingdings" panose="05000000000000000000" pitchFamily="2" charset="2"/>
              </a:rPr>
              <a:t>  </a:t>
            </a:r>
            <a:r>
              <a:rPr lang="zh-CN" altLang="en-US" sz="1400" dirty="0" smtClean="0"/>
              <a:t>'\x20\x0f\x1c\xb8'</a:t>
            </a:r>
            <a:endParaRPr lang="en-US" altLang="zh-CN" sz="1400" dirty="0" smtClean="0"/>
          </a:p>
          <a:p>
            <a:pPr eaLnBrk="1" hangingPunct="1">
              <a:lnSpc>
                <a:spcPct val="150000"/>
              </a:lnSpc>
              <a:spcBef>
                <a:spcPts val="0"/>
              </a:spcBef>
              <a:spcAft>
                <a:spcPts val="0"/>
              </a:spcAft>
              <a:buFont typeface="Wingdings" pitchFamily="2" charset="2"/>
              <a:buChar char="Ø"/>
            </a:pPr>
            <a:r>
              <a:rPr lang="zh-CN" altLang="en-US" sz="1200" dirty="0" smtClean="0">
                <a:ea typeface="黑体" panose="02010609060101010101" pitchFamily="49" charset="-122"/>
                <a:cs typeface="Verdana" pitchFamily="34" charset="0"/>
              </a:rPr>
              <a:t>由于有结束标记，除结束标记的长度为偶数，所以第一个</a:t>
            </a:r>
            <a:r>
              <a:rPr lang="en-US" altLang="zh-CN" sz="1200" dirty="0" err="1" smtClean="0">
                <a:ea typeface="黑体" panose="02010609060101010101" pitchFamily="49" charset="-122"/>
                <a:cs typeface="Verdana" pitchFamily="34" charset="0"/>
              </a:rPr>
              <a:t>nibblie</a:t>
            </a:r>
            <a:r>
              <a:rPr lang="zh-CN" altLang="en-US" sz="1200" dirty="0" smtClean="0">
                <a:ea typeface="黑体" panose="02010609060101010101" pitchFamily="49" charset="-122"/>
                <a:cs typeface="Verdana" pitchFamily="34" charset="0"/>
              </a:rPr>
              <a:t>是</a:t>
            </a:r>
            <a:r>
              <a:rPr lang="en-US" altLang="zh-CN" sz="1200" dirty="0" smtClean="0">
                <a:ea typeface="黑体" panose="02010609060101010101" pitchFamily="49" charset="-122"/>
                <a:cs typeface="Verdana" pitchFamily="34" charset="0"/>
              </a:rPr>
              <a:t>2</a:t>
            </a:r>
            <a:r>
              <a:rPr lang="zh-CN" altLang="en-US" sz="1200" dirty="0" smtClean="0">
                <a:ea typeface="黑体" panose="02010609060101010101" pitchFamily="49" charset="-122"/>
                <a:cs typeface="Verdana" pitchFamily="34" charset="0"/>
              </a:rPr>
              <a:t>，由于是偶数长补位一个值为</a:t>
            </a:r>
            <a:r>
              <a:rPr lang="en-US" altLang="zh-CN" sz="1200" dirty="0" smtClean="0">
                <a:ea typeface="黑体" panose="02010609060101010101" pitchFamily="49" charset="-122"/>
                <a:cs typeface="Verdana" pitchFamily="34" charset="0"/>
              </a:rPr>
              <a:t>0</a:t>
            </a:r>
            <a:r>
              <a:rPr lang="zh-CN" altLang="en-US" sz="1200" dirty="0" smtClean="0">
                <a:ea typeface="黑体" panose="02010609060101010101" pitchFamily="49" charset="-122"/>
                <a:cs typeface="Verdana" pitchFamily="34" charset="0"/>
              </a:rPr>
              <a:t>的</a:t>
            </a:r>
            <a:r>
              <a:rPr lang="en-US" altLang="zh-CN" sz="1200" dirty="0" smtClean="0">
                <a:ea typeface="黑体" panose="02010609060101010101" pitchFamily="49" charset="-122"/>
                <a:cs typeface="Verdana" pitchFamily="34" charset="0"/>
              </a:rPr>
              <a:t>nibble</a:t>
            </a:r>
            <a:r>
              <a:rPr lang="zh-CN" altLang="en-US" sz="1200" dirty="0" smtClean="0">
                <a:ea typeface="黑体" panose="02010609060101010101" pitchFamily="49" charset="-122"/>
                <a:cs typeface="Verdana" pitchFamily="34" charset="0"/>
              </a:rPr>
              <a:t>，所以最后加</a:t>
            </a:r>
            <a:r>
              <a:rPr lang="en-US" altLang="zh-CN" sz="1200" dirty="0" smtClean="0">
                <a:ea typeface="黑体" panose="02010609060101010101" pitchFamily="49" charset="-122"/>
                <a:cs typeface="Verdana" pitchFamily="34" charset="0"/>
              </a:rPr>
              <a:t>20</a:t>
            </a:r>
            <a:r>
              <a:rPr lang="zh-CN" altLang="en-US" sz="1200" dirty="0" smtClean="0">
                <a:ea typeface="黑体" panose="02010609060101010101" pitchFamily="49" charset="-122"/>
                <a:cs typeface="Verdana" pitchFamily="34" charset="0"/>
              </a:rPr>
              <a:t>。</a:t>
            </a:r>
            <a:endParaRPr lang="en-US" altLang="zh-CN" sz="1200" dirty="0" smtClean="0">
              <a:ea typeface="黑体" panose="02010609060101010101" pitchFamily="49" charset="-122"/>
              <a:cs typeface="Verdana" pitchFamily="34" charset="0"/>
            </a:endParaRPr>
          </a:p>
          <a:p>
            <a:pPr eaLnBrk="1" hangingPunct="1">
              <a:lnSpc>
                <a:spcPct val="150000"/>
              </a:lnSpc>
              <a:spcBef>
                <a:spcPts val="0"/>
              </a:spcBef>
              <a:spcAft>
                <a:spcPts val="0"/>
              </a:spcAft>
            </a:pPr>
            <a:r>
              <a:rPr lang="en-US" altLang="zh-CN" sz="1400" dirty="0" smtClean="0"/>
              <a:t>[ 15, 1, 12, 11, 8, T ] </a:t>
            </a:r>
            <a:r>
              <a:rPr lang="en-US" altLang="zh-CN" sz="1400" dirty="0" smtClean="0">
                <a:ea typeface="黑体" panose="02010609060101010101" pitchFamily="49" charset="-122"/>
                <a:cs typeface="Verdana" pitchFamily="34" charset="0"/>
                <a:sym typeface="Wingdings" panose="05000000000000000000" pitchFamily="2" charset="2"/>
              </a:rPr>
              <a:t>  </a:t>
            </a:r>
            <a:r>
              <a:rPr lang="en-US" altLang="zh-CN" sz="1400" dirty="0" smtClean="0"/>
              <a:t>'\x3f\x1c\xb8'</a:t>
            </a:r>
          </a:p>
          <a:p>
            <a:pPr eaLnBrk="1" hangingPunct="1">
              <a:lnSpc>
                <a:spcPct val="150000"/>
              </a:lnSpc>
              <a:spcBef>
                <a:spcPts val="0"/>
              </a:spcBef>
              <a:spcAft>
                <a:spcPts val="0"/>
              </a:spcAft>
              <a:buFont typeface="Wingdings" pitchFamily="2" charset="2"/>
              <a:buChar char="Ø"/>
            </a:pPr>
            <a:r>
              <a:rPr lang="zh-CN" altLang="en-US" sz="1200" dirty="0" smtClean="0">
                <a:ea typeface="黑体" panose="02010609060101010101" pitchFamily="49" charset="-122"/>
                <a:cs typeface="Verdana" pitchFamily="34" charset="0"/>
              </a:rPr>
              <a:t>由于有结束标记，且为奇数，第一个值为</a:t>
            </a:r>
            <a:r>
              <a:rPr lang="en-US" altLang="zh-CN" sz="1200" dirty="0" smtClean="0">
                <a:ea typeface="黑体" panose="02010609060101010101" pitchFamily="49" charset="-122"/>
                <a:cs typeface="Verdana" pitchFamily="34" charset="0"/>
              </a:rPr>
              <a:t>3</a:t>
            </a:r>
            <a:r>
              <a:rPr lang="zh-CN" altLang="en-US" sz="1200" dirty="0" smtClean="0">
                <a:ea typeface="黑体" panose="02010609060101010101" pitchFamily="49" charset="-122"/>
                <a:cs typeface="Verdana" pitchFamily="34" charset="0"/>
              </a:rPr>
              <a:t>，又由于是奇数不需要补位，值是</a:t>
            </a:r>
            <a:r>
              <a:rPr lang="en-US" altLang="zh-CN" sz="1200" dirty="0" smtClean="0">
                <a:ea typeface="黑体" panose="02010609060101010101" pitchFamily="49" charset="-122"/>
                <a:cs typeface="Verdana" pitchFamily="34" charset="0"/>
              </a:rPr>
              <a:t>3</a:t>
            </a:r>
            <a:r>
              <a:rPr lang="zh-CN" altLang="en-US" sz="1200" dirty="0" smtClean="0">
                <a:ea typeface="黑体" panose="02010609060101010101" pitchFamily="49" charset="-122"/>
                <a:cs typeface="Verdana" pitchFamily="34" charset="0"/>
              </a:rPr>
              <a:t>加后面的值。</a:t>
            </a:r>
            <a:endParaRPr lang="zh-CN" altLang="en-US" sz="1200" dirty="0" smtClean="0">
              <a:latin typeface="黑体" panose="02010609060101010101" pitchFamily="49" charset="-122"/>
              <a:ea typeface="黑体" panose="02010609060101010101" pitchFamily="49" charset="-122"/>
              <a:cs typeface="Verdana" pitchFamily="34" charset="0"/>
            </a:endParaRPr>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73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112049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100</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319273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101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85417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111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427189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112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498963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由多种类型比特币节点（如</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BitcoinCore</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BitcoinJ</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Libbitcoin</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btcd</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等）、网关服务器、边缘路由器、钱包客户端、矿工节点，以及他们互相连接所的</a:t>
            </a:r>
            <a:r>
              <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P2P</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协议、矿池挖矿协议、</a:t>
            </a:r>
            <a:r>
              <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Stratum</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协议等各类相关协议的整体网络结构。</a:t>
            </a:r>
            <a:endPar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122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07986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Bitcoin Core</a:t>
            </a:r>
            <a:r>
              <a:rPr lang="zh-CN" altLang="en-US" sz="1200" b="0" i="0" kern="1200" dirty="0" smtClean="0">
                <a:solidFill>
                  <a:schemeClr val="tx1"/>
                </a:solidFill>
                <a:effectLst/>
                <a:latin typeface="+mn-lt"/>
                <a:ea typeface="+mn-ea"/>
                <a:cs typeface="+mn-cs"/>
              </a:rPr>
              <a:t>客户端中，使用</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种子的选项由选项</a:t>
            </a:r>
            <a:r>
              <a:rPr lang="en-US" altLang="zh-CN" sz="1200" b="0" i="0" kern="1200" dirty="0" smtClean="0">
                <a:solidFill>
                  <a:schemeClr val="tx1"/>
                </a:solidFill>
                <a:effectLst/>
                <a:latin typeface="+mn-lt"/>
                <a:ea typeface="+mn-ea"/>
                <a:cs typeface="+mn-cs"/>
              </a:rPr>
              <a:t>switch -</a:t>
            </a:r>
            <a:r>
              <a:rPr lang="en-US" altLang="zh-CN" sz="1200" b="0" i="0" kern="1200" dirty="0" err="1" smtClean="0">
                <a:solidFill>
                  <a:schemeClr val="tx1"/>
                </a:solidFill>
                <a:effectLst/>
                <a:latin typeface="+mn-lt"/>
                <a:ea typeface="+mn-ea"/>
                <a:cs typeface="+mn-cs"/>
              </a:rPr>
              <a:t>dnsseed</a:t>
            </a:r>
            <a:r>
              <a:rPr lang="zh-CN" altLang="en-US" sz="1200" b="0" i="0" kern="1200" dirty="0" smtClean="0">
                <a:solidFill>
                  <a:schemeClr val="tx1"/>
                </a:solidFill>
                <a:effectLst/>
                <a:latin typeface="+mn-lt"/>
                <a:ea typeface="+mn-ea"/>
                <a:cs typeface="+mn-cs"/>
              </a:rPr>
              <a:t>控制（默认设置为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，以使用</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种子）。</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126</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657246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监控网络的第三方可以跟踪某个</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节点上的钱包所请求的全部交易信息，并且利用这些交易信息把比特币地址和钱包的用户关联起来，从而损害了用户的隐私。</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129</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4135525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657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12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301897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比特币交易的创建：比特币交易可以被任何人在线上或线下创建，但要使交易有效，则需要由一个或多个私钥签名，表明具备交易中发送方地址所指向的比特币资金的所有权。</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、比特币交易广播到整个</a:t>
            </a:r>
            <a:r>
              <a:rPr lang="en-US" altLang="zh-CN" sz="1200" kern="1200" dirty="0" smtClean="0">
                <a:solidFill>
                  <a:schemeClr val="tx1"/>
                </a:solidFill>
                <a:effectLst/>
                <a:latin typeface="+mn-lt"/>
                <a:ea typeface="+mn-ea"/>
                <a:cs typeface="+mn-cs"/>
              </a:rPr>
              <a:t>P2P</a:t>
            </a:r>
            <a:r>
              <a:rPr lang="zh-CN" altLang="zh-CN" sz="1200" kern="1200" dirty="0" smtClean="0">
                <a:solidFill>
                  <a:schemeClr val="tx1"/>
                </a:solidFill>
                <a:effectLst/>
                <a:latin typeface="+mn-lt"/>
                <a:ea typeface="+mn-ea"/>
                <a:cs typeface="+mn-cs"/>
              </a:rPr>
              <a:t>网络：一笔比特币交易数据约有</a:t>
            </a:r>
            <a:r>
              <a:rPr lang="en-US" altLang="zh-CN" sz="1200" kern="1200" dirty="0" smtClean="0">
                <a:solidFill>
                  <a:schemeClr val="tx1"/>
                </a:solidFill>
                <a:effectLst/>
                <a:latin typeface="+mn-lt"/>
                <a:ea typeface="+mn-ea"/>
                <a:cs typeface="+mn-cs"/>
              </a:rPr>
              <a:t>300</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400</a:t>
            </a:r>
            <a:r>
              <a:rPr lang="zh-CN" altLang="zh-CN" sz="1200" kern="1200" dirty="0" smtClean="0">
                <a:solidFill>
                  <a:schemeClr val="tx1"/>
                </a:solidFill>
                <a:effectLst/>
                <a:latin typeface="+mn-lt"/>
                <a:ea typeface="+mn-ea"/>
                <a:cs typeface="+mn-cs"/>
              </a:rPr>
              <a:t>字节，经过签名但不会泄露任何机密信息、私钥或密码，可以被公开传播。比特币交易可在任意网络环境下发送到比特币网络。每个节点都将从网络中收集交易数据并广播给相连接的其他节点。在传播每一笔交易之前，节点均进行独立验证，确保交易有效性（交易的输入，即上一个交易的输出未动用过，属于</a:t>
            </a:r>
            <a:r>
              <a:rPr lang="en-US" altLang="zh-CN" sz="1200" kern="1200" dirty="0" smtClean="0">
                <a:solidFill>
                  <a:schemeClr val="tx1"/>
                </a:solidFill>
                <a:effectLst/>
                <a:latin typeface="+mn-lt"/>
                <a:ea typeface="+mn-ea"/>
                <a:cs typeface="+mn-cs"/>
              </a:rPr>
              <a:t>UTXO</a:t>
            </a:r>
            <a:r>
              <a:rPr lang="zh-CN" altLang="zh-CN" sz="1200" kern="1200" dirty="0" smtClean="0">
                <a:solidFill>
                  <a:schemeClr val="tx1"/>
                </a:solidFill>
                <a:effectLst/>
                <a:latin typeface="+mn-lt"/>
                <a:ea typeface="+mn-ea"/>
                <a:cs typeface="+mn-cs"/>
              </a:rPr>
              <a:t>），异常交易无法在网络中传播。比特币网络是一个点对点网络，交易的扩散非常迅速，就像指数级扩散的波一样，几秒钟之内全网节点都会收到。</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比特币交易验证与挖矿：每个节点维护了一个交易池，存放临时的未经确认的交易。节点从交易池中选择一系列交易构成一个区块，基于自身算力找到一个具有足够难度的工作量证明，找到后向全网所有节点广播此区块。</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、比特币交易确认：当包含在区块中的所有交易都是有效的且交易输入未动用（</a:t>
            </a:r>
            <a:r>
              <a:rPr lang="en-US" altLang="zh-CN" sz="1200" kern="1200" dirty="0" smtClean="0">
                <a:solidFill>
                  <a:schemeClr val="tx1"/>
                </a:solidFill>
                <a:effectLst/>
                <a:latin typeface="+mn-lt"/>
                <a:ea typeface="+mn-ea"/>
                <a:cs typeface="+mn-cs"/>
              </a:rPr>
              <a:t>UTXO</a:t>
            </a:r>
            <a:r>
              <a:rPr lang="zh-CN" altLang="zh-CN" sz="1200" kern="1200" dirty="0" smtClean="0">
                <a:solidFill>
                  <a:schemeClr val="tx1"/>
                </a:solidFill>
                <a:effectLst/>
                <a:latin typeface="+mn-lt"/>
                <a:ea typeface="+mn-ea"/>
                <a:cs typeface="+mn-cs"/>
              </a:rPr>
              <a:t>），其他节点才会接受这个新的区块，链接到自己的区块链的尾部。</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、交易记录：交易得到全网的</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个确认之后，便永久的记录在区块链中。</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solidFill>
                  <a:prstClr val="black"/>
                </a:solidFill>
                <a:latin typeface="Calibri"/>
                <a:ea typeface="宋体" panose="02010600030101010101" pitchFamily="2" charset="-122"/>
              </a:rPr>
              <a:pPr/>
              <a:t>45</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58461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53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45276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54</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036158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smtClean="0">
                <a:solidFill>
                  <a:schemeClr val="tx1"/>
                </a:solidFill>
                <a:effectLst/>
                <a:latin typeface="+mn-lt"/>
                <a:ea typeface="+mn-ea"/>
                <a:cs typeface="+mn-cs"/>
              </a:rPr>
              <a:t>Root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StateDB</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state Trie”</a:t>
            </a:r>
            <a:r>
              <a:rPr lang="zh-CN" altLang="en-US" sz="1200" b="0" i="0" kern="1200" dirty="0" smtClean="0">
                <a:solidFill>
                  <a:schemeClr val="tx1"/>
                </a:solidFill>
                <a:effectLst/>
                <a:latin typeface="+mn-lt"/>
                <a:ea typeface="+mn-ea"/>
                <a:cs typeface="+mn-cs"/>
              </a:rPr>
              <a:t>的根节点的</a:t>
            </a:r>
            <a:r>
              <a:rPr lang="en-US" altLang="zh-CN" sz="1200" b="0" i="0" kern="1200" dirty="0" smtClean="0">
                <a:solidFill>
                  <a:schemeClr val="tx1"/>
                </a:solidFill>
                <a:effectLst/>
                <a:latin typeface="+mn-lt"/>
                <a:ea typeface="+mn-ea"/>
                <a:cs typeface="+mn-cs"/>
              </a:rPr>
              <a:t>RLP</a:t>
            </a:r>
            <a:r>
              <a:rPr lang="zh-CN" altLang="en-US" sz="1200" b="0" i="0" kern="1200" dirty="0" smtClean="0">
                <a:solidFill>
                  <a:schemeClr val="tx1"/>
                </a:solidFill>
                <a:effectLst/>
                <a:latin typeface="+mn-lt"/>
                <a:ea typeface="+mn-ea"/>
                <a:cs typeface="+mn-cs"/>
              </a:rPr>
              <a:t>哈希值。</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中，每个账户以</a:t>
            </a:r>
            <a:r>
              <a:rPr lang="en-US" altLang="zh-CN" sz="1200" b="0" i="0" kern="1200" dirty="0" err="1" smtClean="0">
                <a:solidFill>
                  <a:schemeClr val="tx1"/>
                </a:solidFill>
                <a:effectLst/>
                <a:latin typeface="+mn-lt"/>
                <a:ea typeface="+mn-ea"/>
                <a:cs typeface="+mn-cs"/>
              </a:rPr>
              <a:t>stateObject</a:t>
            </a:r>
            <a:r>
              <a:rPr lang="zh-CN" altLang="en-US" sz="1200" b="0" i="0" kern="1200" dirty="0" smtClean="0">
                <a:solidFill>
                  <a:schemeClr val="tx1"/>
                </a:solidFill>
                <a:effectLst/>
                <a:latin typeface="+mn-lt"/>
                <a:ea typeface="+mn-ea"/>
                <a:cs typeface="+mn-cs"/>
              </a:rPr>
              <a:t>对象表示，账户以</a:t>
            </a:r>
            <a:r>
              <a:rPr lang="en-US" altLang="zh-CN" sz="1200" b="0" i="0" kern="1200" dirty="0" smtClean="0">
                <a:solidFill>
                  <a:schemeClr val="tx1"/>
                </a:solidFill>
                <a:effectLst/>
                <a:latin typeface="+mn-lt"/>
                <a:ea typeface="+mn-ea"/>
                <a:cs typeface="+mn-cs"/>
              </a:rPr>
              <a:t>Address</a:t>
            </a:r>
            <a:r>
              <a:rPr lang="zh-CN" altLang="en-US" sz="1200" b="0" i="0" kern="1200" dirty="0" smtClean="0">
                <a:solidFill>
                  <a:schemeClr val="tx1"/>
                </a:solidFill>
                <a:effectLst/>
                <a:latin typeface="+mn-lt"/>
                <a:ea typeface="+mn-ea"/>
                <a:cs typeface="+mn-cs"/>
              </a:rPr>
              <a:t>为唯一标示，其信息在相关交易</a:t>
            </a:r>
            <a:r>
              <a:rPr lang="en-US" altLang="zh-CN" sz="1200" b="0" i="0" kern="1200" dirty="0" smtClean="0">
                <a:solidFill>
                  <a:schemeClr val="tx1"/>
                </a:solidFill>
                <a:effectLst/>
                <a:latin typeface="+mn-lt"/>
                <a:ea typeface="+mn-ea"/>
                <a:cs typeface="+mn-cs"/>
              </a:rPr>
              <a:t>(Transaction)</a:t>
            </a:r>
            <a:r>
              <a:rPr lang="zh-CN" altLang="en-US" sz="1200" b="0" i="0" kern="1200" dirty="0" smtClean="0">
                <a:solidFill>
                  <a:schemeClr val="tx1"/>
                </a:solidFill>
                <a:effectLst/>
                <a:latin typeface="+mn-lt"/>
                <a:ea typeface="+mn-ea"/>
                <a:cs typeface="+mn-cs"/>
              </a:rPr>
              <a:t>的执行中被修改。所有账户对象可以逐个插入一个</a:t>
            </a:r>
            <a:r>
              <a:rPr lang="en-US" altLang="zh-CN" sz="1200" b="0" i="0" kern="1200" dirty="0" err="1" smtClean="0">
                <a:solidFill>
                  <a:schemeClr val="tx1"/>
                </a:solidFill>
                <a:effectLst/>
                <a:latin typeface="+mn-lt"/>
                <a:ea typeface="+mn-ea"/>
                <a:cs typeface="+mn-cs"/>
              </a:rPr>
              <a:t>Merkle-PatricaTrie</a:t>
            </a:r>
            <a:r>
              <a:rPr lang="en-US" altLang="zh-CN" sz="1200" b="0" i="0" kern="1200" dirty="0" smtClean="0">
                <a:solidFill>
                  <a:schemeClr val="tx1"/>
                </a:solidFill>
                <a:effectLst/>
                <a:latin typeface="+mn-lt"/>
                <a:ea typeface="+mn-ea"/>
                <a:cs typeface="+mn-cs"/>
              </a:rPr>
              <a:t>(MPT)</a:t>
            </a:r>
            <a:r>
              <a:rPr lang="zh-CN" altLang="en-US" sz="1200" b="0" i="0" kern="1200" dirty="0" smtClean="0">
                <a:solidFill>
                  <a:schemeClr val="tx1"/>
                </a:solidFill>
                <a:effectLst/>
                <a:latin typeface="+mn-lt"/>
                <a:ea typeface="+mn-ea"/>
                <a:cs typeface="+mn-cs"/>
              </a:rPr>
              <a:t>结构里，形成“</a:t>
            </a:r>
            <a:r>
              <a:rPr lang="en-US" altLang="zh-CN" sz="1200" b="0" i="0" kern="1200" dirty="0" smtClean="0">
                <a:solidFill>
                  <a:schemeClr val="tx1"/>
                </a:solidFill>
                <a:effectLst/>
                <a:latin typeface="+mn-lt"/>
                <a:ea typeface="+mn-ea"/>
                <a:cs typeface="+mn-cs"/>
              </a:rPr>
              <a:t>state Trie”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latinLnBrk="1"/>
            <a:endParaRPr lang="zh-CN" altLang="en-US" sz="1200" b="0" i="0" kern="1200" dirty="0" smtClean="0">
              <a:solidFill>
                <a:schemeClr val="tx1"/>
              </a:solidFill>
              <a:effectLst/>
              <a:latin typeface="+mn-lt"/>
              <a:ea typeface="+mn-ea"/>
              <a:cs typeface="+mn-cs"/>
            </a:endParaRPr>
          </a:p>
          <a:p>
            <a:pPr latinLnBrk="1"/>
            <a:r>
              <a:rPr lang="en-US" altLang="zh-CN" sz="1200" b="0" i="0" kern="1200" dirty="0" err="1" smtClean="0">
                <a:solidFill>
                  <a:schemeClr val="tx1"/>
                </a:solidFill>
                <a:effectLst/>
                <a:latin typeface="+mn-lt"/>
                <a:ea typeface="+mn-ea"/>
                <a:cs typeface="+mn-cs"/>
              </a:rPr>
              <a:t>TxHash</a:t>
            </a:r>
            <a:r>
              <a:rPr lang="en-US" altLang="zh-CN" sz="1200" b="0" i="0" kern="1200" dirty="0" smtClean="0">
                <a:solidFill>
                  <a:schemeClr val="tx1"/>
                </a:solidFill>
                <a:effectLst/>
                <a:latin typeface="+mn-lt"/>
                <a:ea typeface="+mn-ea"/>
                <a:cs typeface="+mn-cs"/>
              </a:rPr>
              <a:t>: Block</a:t>
            </a:r>
            <a:r>
              <a:rPr lang="zh-CN" altLang="en-US" sz="1200" b="0" i="0" kern="1200" dirty="0" smtClean="0">
                <a:solidFill>
                  <a:schemeClr val="tx1"/>
                </a:solidFill>
                <a:effectLst/>
                <a:latin typeface="+mn-lt"/>
                <a:ea typeface="+mn-ea"/>
                <a:cs typeface="+mn-cs"/>
              </a:rPr>
              <a:t>中 “</a:t>
            </a:r>
            <a:r>
              <a:rPr lang="en-US" altLang="zh-CN" sz="1200" b="0" i="0" kern="1200" dirty="0" err="1" smtClean="0">
                <a:solidFill>
                  <a:schemeClr val="tx1"/>
                </a:solidFill>
                <a:effectLst/>
                <a:latin typeface="+mn-lt"/>
                <a:ea typeface="+mn-ea"/>
                <a:cs typeface="+mn-cs"/>
              </a:rPr>
              <a:t>tx</a:t>
            </a:r>
            <a:r>
              <a:rPr lang="en-US" altLang="zh-CN" sz="1200" b="0" i="0" kern="1200" dirty="0" smtClean="0">
                <a:solidFill>
                  <a:schemeClr val="tx1"/>
                </a:solidFill>
                <a:effectLst/>
                <a:latin typeface="+mn-lt"/>
                <a:ea typeface="+mn-ea"/>
                <a:cs typeface="+mn-cs"/>
              </a:rPr>
              <a:t> Trie”</a:t>
            </a:r>
            <a:r>
              <a:rPr lang="zh-CN" altLang="en-US" sz="1200" b="0" i="0" kern="1200" dirty="0" smtClean="0">
                <a:solidFill>
                  <a:schemeClr val="tx1"/>
                </a:solidFill>
                <a:effectLst/>
                <a:latin typeface="+mn-lt"/>
                <a:ea typeface="+mn-ea"/>
                <a:cs typeface="+mn-cs"/>
              </a:rPr>
              <a:t>的根节点的</a:t>
            </a:r>
            <a:r>
              <a:rPr lang="en-US" altLang="zh-CN" sz="1200" b="0" i="0" kern="1200" dirty="0" smtClean="0">
                <a:solidFill>
                  <a:schemeClr val="tx1"/>
                </a:solidFill>
                <a:effectLst/>
                <a:latin typeface="+mn-lt"/>
                <a:ea typeface="+mn-ea"/>
                <a:cs typeface="+mn-cs"/>
              </a:rPr>
              <a:t>RLP</a:t>
            </a:r>
            <a:r>
              <a:rPr lang="zh-CN" altLang="en-US" sz="1200" b="0" i="0" kern="1200" dirty="0" smtClean="0">
                <a:solidFill>
                  <a:schemeClr val="tx1"/>
                </a:solidFill>
                <a:effectLst/>
                <a:latin typeface="+mn-lt"/>
                <a:ea typeface="+mn-ea"/>
                <a:cs typeface="+mn-cs"/>
              </a:rPr>
              <a:t>哈希值。</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的成员变量</a:t>
            </a:r>
            <a:r>
              <a:rPr lang="en-US" altLang="zh-CN" sz="1200" b="0" i="0" kern="1200" dirty="0" smtClean="0">
                <a:solidFill>
                  <a:schemeClr val="tx1"/>
                </a:solidFill>
                <a:effectLst/>
                <a:latin typeface="+mn-lt"/>
                <a:ea typeface="+mn-ea"/>
                <a:cs typeface="+mn-cs"/>
              </a:rPr>
              <a:t>transactions</a:t>
            </a:r>
            <a:r>
              <a:rPr lang="zh-CN" altLang="en-US" sz="1200" b="0" i="0" kern="1200" dirty="0" smtClean="0">
                <a:solidFill>
                  <a:schemeClr val="tx1"/>
                </a:solidFill>
                <a:effectLst/>
                <a:latin typeface="+mn-lt"/>
                <a:ea typeface="+mn-ea"/>
                <a:cs typeface="+mn-cs"/>
              </a:rPr>
              <a:t>中所有的</a:t>
            </a:r>
            <a:r>
              <a:rPr lang="en-US" altLang="zh-CN" sz="1200" b="0" i="0" kern="1200" dirty="0" err="1" smtClean="0">
                <a:solidFill>
                  <a:schemeClr val="tx1"/>
                </a:solidFill>
                <a:effectLst/>
                <a:latin typeface="+mn-lt"/>
                <a:ea typeface="+mn-ea"/>
                <a:cs typeface="+mn-cs"/>
              </a:rPr>
              <a:t>tx</a:t>
            </a:r>
            <a:r>
              <a:rPr lang="zh-CN" altLang="en-US" sz="1200" b="0" i="0" kern="1200" dirty="0" smtClean="0">
                <a:solidFill>
                  <a:schemeClr val="tx1"/>
                </a:solidFill>
                <a:effectLst/>
                <a:latin typeface="+mn-lt"/>
                <a:ea typeface="+mn-ea"/>
                <a:cs typeface="+mn-cs"/>
              </a:rPr>
              <a:t>对象，被逐个插入一个</a:t>
            </a:r>
            <a:r>
              <a:rPr lang="en-US" altLang="zh-CN" sz="1200" b="0" i="0" kern="1200" dirty="0" smtClean="0">
                <a:solidFill>
                  <a:schemeClr val="tx1"/>
                </a:solidFill>
                <a:effectLst/>
                <a:latin typeface="+mn-lt"/>
                <a:ea typeface="+mn-ea"/>
                <a:cs typeface="+mn-cs"/>
              </a:rPr>
              <a:t>MPT</a:t>
            </a:r>
            <a:r>
              <a:rPr lang="zh-CN" altLang="en-US" sz="1200" b="0" i="0" kern="1200" dirty="0" smtClean="0">
                <a:solidFill>
                  <a:schemeClr val="tx1"/>
                </a:solidFill>
                <a:effectLst/>
                <a:latin typeface="+mn-lt"/>
                <a:ea typeface="+mn-ea"/>
                <a:cs typeface="+mn-cs"/>
              </a:rPr>
              <a:t>结构，形成“</a:t>
            </a:r>
            <a:r>
              <a:rPr lang="en-US" altLang="zh-CN" sz="1200" b="0" i="0" kern="1200" dirty="0" err="1" smtClean="0">
                <a:solidFill>
                  <a:schemeClr val="tx1"/>
                </a:solidFill>
                <a:effectLst/>
                <a:latin typeface="+mn-lt"/>
                <a:ea typeface="+mn-ea"/>
                <a:cs typeface="+mn-cs"/>
              </a:rPr>
              <a:t>tx</a:t>
            </a:r>
            <a:r>
              <a:rPr lang="en-US" altLang="zh-CN" sz="1200" b="0" i="0" kern="1200" dirty="0" smtClean="0">
                <a:solidFill>
                  <a:schemeClr val="tx1"/>
                </a:solidFill>
                <a:effectLst/>
                <a:latin typeface="+mn-lt"/>
                <a:ea typeface="+mn-ea"/>
                <a:cs typeface="+mn-cs"/>
              </a:rPr>
              <a:t> Trie”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latinLnBrk="1"/>
            <a:endParaRPr lang="zh-CN" altLang="en-US" sz="1200" b="0" i="0" kern="1200" dirty="0" smtClean="0">
              <a:solidFill>
                <a:schemeClr val="tx1"/>
              </a:solidFill>
              <a:effectLst/>
              <a:latin typeface="+mn-lt"/>
              <a:ea typeface="+mn-ea"/>
              <a:cs typeface="+mn-cs"/>
            </a:endParaRPr>
          </a:p>
          <a:p>
            <a:pPr latinLnBrk="1"/>
            <a:r>
              <a:rPr lang="en-US" altLang="zh-CN" sz="1200" b="0" i="0" kern="1200" dirty="0" err="1" smtClean="0">
                <a:solidFill>
                  <a:schemeClr val="tx1"/>
                </a:solidFill>
                <a:effectLst/>
                <a:latin typeface="+mn-lt"/>
                <a:ea typeface="+mn-ea"/>
                <a:cs typeface="+mn-cs"/>
              </a:rPr>
              <a:t>ReceiptHash</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中的 </a:t>
            </a:r>
            <a:r>
              <a:rPr lang="en-US" altLang="zh-CN" sz="1200" b="0" i="0" kern="1200" dirty="0" smtClean="0">
                <a:solidFill>
                  <a:schemeClr val="tx1"/>
                </a:solidFill>
                <a:effectLst/>
                <a:latin typeface="+mn-lt"/>
                <a:ea typeface="+mn-ea"/>
                <a:cs typeface="+mn-cs"/>
              </a:rPr>
              <a:t>"Receipt Trie”</a:t>
            </a:r>
            <a:r>
              <a:rPr lang="zh-CN" altLang="en-US" sz="1200" b="0" i="0" kern="1200" dirty="0" smtClean="0">
                <a:solidFill>
                  <a:schemeClr val="tx1"/>
                </a:solidFill>
                <a:effectLst/>
                <a:latin typeface="+mn-lt"/>
                <a:ea typeface="+mn-ea"/>
                <a:cs typeface="+mn-cs"/>
              </a:rPr>
              <a:t>的根节点的</a:t>
            </a:r>
            <a:r>
              <a:rPr lang="en-US" altLang="zh-CN" sz="1200" b="0" i="0" kern="1200" dirty="0" smtClean="0">
                <a:solidFill>
                  <a:schemeClr val="tx1"/>
                </a:solidFill>
                <a:effectLst/>
                <a:latin typeface="+mn-lt"/>
                <a:ea typeface="+mn-ea"/>
                <a:cs typeface="+mn-cs"/>
              </a:rPr>
              <a:t>RLP</a:t>
            </a:r>
            <a:r>
              <a:rPr lang="zh-CN" altLang="en-US" sz="1200" b="0" i="0" kern="1200" dirty="0" smtClean="0">
                <a:solidFill>
                  <a:schemeClr val="tx1"/>
                </a:solidFill>
                <a:effectLst/>
                <a:latin typeface="+mn-lt"/>
                <a:ea typeface="+mn-ea"/>
                <a:cs typeface="+mn-cs"/>
              </a:rPr>
              <a:t>哈希值。</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的所有</a:t>
            </a:r>
            <a:r>
              <a:rPr lang="en-US" altLang="zh-CN" sz="1200" b="0" i="0" kern="1200" dirty="0" smtClean="0">
                <a:solidFill>
                  <a:schemeClr val="tx1"/>
                </a:solidFill>
                <a:effectLst/>
                <a:latin typeface="+mn-lt"/>
                <a:ea typeface="+mn-ea"/>
                <a:cs typeface="+mn-cs"/>
              </a:rPr>
              <a:t>Transaction</a:t>
            </a:r>
            <a:r>
              <a:rPr lang="zh-CN" altLang="en-US" sz="1200" b="0" i="0" kern="1200" dirty="0" smtClean="0">
                <a:solidFill>
                  <a:schemeClr val="tx1"/>
                </a:solidFill>
                <a:effectLst/>
                <a:latin typeface="+mn-lt"/>
                <a:ea typeface="+mn-ea"/>
                <a:cs typeface="+mn-cs"/>
              </a:rPr>
              <a:t>执行完后会生成一个</a:t>
            </a:r>
            <a:r>
              <a:rPr lang="en-US" altLang="zh-CN" sz="1200" b="0" i="0" kern="1200" dirty="0" smtClean="0">
                <a:solidFill>
                  <a:schemeClr val="tx1"/>
                </a:solidFill>
                <a:effectLst/>
                <a:latin typeface="+mn-lt"/>
                <a:ea typeface="+mn-ea"/>
                <a:cs typeface="+mn-cs"/>
              </a:rPr>
              <a:t>Receipt</a:t>
            </a:r>
            <a:r>
              <a:rPr lang="zh-CN" altLang="en-US" sz="1200" b="0" i="0" kern="1200" dirty="0" smtClean="0">
                <a:solidFill>
                  <a:schemeClr val="tx1"/>
                </a:solidFill>
                <a:effectLst/>
                <a:latin typeface="+mn-lt"/>
                <a:ea typeface="+mn-ea"/>
                <a:cs typeface="+mn-cs"/>
              </a:rPr>
              <a:t>数组，这个数组中的所有</a:t>
            </a:r>
            <a:r>
              <a:rPr lang="en-US" altLang="zh-CN" sz="1200" b="0" i="0" kern="1200" dirty="0" smtClean="0">
                <a:solidFill>
                  <a:schemeClr val="tx1"/>
                </a:solidFill>
                <a:effectLst/>
                <a:latin typeface="+mn-lt"/>
                <a:ea typeface="+mn-ea"/>
                <a:cs typeface="+mn-cs"/>
              </a:rPr>
              <a:t>Receipt</a:t>
            </a:r>
            <a:r>
              <a:rPr lang="zh-CN" altLang="en-US" sz="1200" b="0" i="0" kern="1200" dirty="0" smtClean="0">
                <a:solidFill>
                  <a:schemeClr val="tx1"/>
                </a:solidFill>
                <a:effectLst/>
                <a:latin typeface="+mn-lt"/>
                <a:ea typeface="+mn-ea"/>
                <a:cs typeface="+mn-cs"/>
              </a:rPr>
              <a:t>被逐个插入一个</a:t>
            </a:r>
            <a:r>
              <a:rPr lang="en-US" altLang="zh-CN" sz="1200" b="0" i="0" kern="1200" dirty="0" smtClean="0">
                <a:solidFill>
                  <a:schemeClr val="tx1"/>
                </a:solidFill>
                <a:effectLst/>
                <a:latin typeface="+mn-lt"/>
                <a:ea typeface="+mn-ea"/>
                <a:cs typeface="+mn-cs"/>
              </a:rPr>
              <a:t>MPT</a:t>
            </a:r>
            <a:r>
              <a:rPr lang="zh-CN" altLang="en-US" sz="1200" b="0" i="0" kern="1200" dirty="0" smtClean="0">
                <a:solidFill>
                  <a:schemeClr val="tx1"/>
                </a:solidFill>
                <a:effectLst/>
                <a:latin typeface="+mn-lt"/>
                <a:ea typeface="+mn-ea"/>
                <a:cs typeface="+mn-cs"/>
              </a:rPr>
              <a:t>结构中，形成</a:t>
            </a:r>
            <a:r>
              <a:rPr lang="en-US" altLang="zh-CN" sz="1200" b="0" i="0" kern="1200" dirty="0" smtClean="0">
                <a:solidFill>
                  <a:schemeClr val="tx1"/>
                </a:solidFill>
                <a:effectLst/>
                <a:latin typeface="+mn-lt"/>
                <a:ea typeface="+mn-ea"/>
                <a:cs typeface="+mn-cs"/>
              </a:rPr>
              <a:t>"Receipt Trie"</a:t>
            </a:r>
            <a:r>
              <a:rPr lang="zh-CN" altLang="en-US" sz="1200" b="0" i="0" kern="1200" dirty="0" smtClean="0">
                <a:solidFill>
                  <a:schemeClr val="tx1"/>
                </a:solidFill>
                <a:effectLst/>
                <a:latin typeface="+mn-lt"/>
                <a:ea typeface="+mn-ea"/>
                <a:cs typeface="+mn-cs"/>
              </a:rPr>
              <a:t>。</a:t>
            </a:r>
          </a:p>
          <a:p>
            <a:endParaRPr lang="en-US" altLang="zh-CN" dirty="0" smtClean="0"/>
          </a:p>
          <a:p>
            <a:pPr fontAlgn="base"/>
            <a:endParaRPr lang="en-US" altLang="zh-CN" sz="1200" b="0" i="0" kern="1200" dirty="0" smtClean="0">
              <a:solidFill>
                <a:schemeClr val="tx1"/>
              </a:solidFill>
              <a:effectLst/>
              <a:latin typeface="+mn-lt"/>
              <a:ea typeface="+mn-ea"/>
              <a:cs typeface="+mn-cs"/>
            </a:endParaRPr>
          </a:p>
          <a:p>
            <a:pPr fontAlgn="base"/>
            <a:r>
              <a:rPr lang="zh-CN" altLang="en-US" sz="1200" b="0" i="0" kern="1200" dirty="0" smtClean="0">
                <a:solidFill>
                  <a:schemeClr val="tx1"/>
                </a:solidFill>
                <a:effectLst/>
                <a:latin typeface="+mn-lt"/>
                <a:ea typeface="+mn-ea"/>
                <a:cs typeface="+mn-cs"/>
              </a:rPr>
              <a:t>交易收据</a:t>
            </a:r>
          </a:p>
          <a:p>
            <a:pPr fontAlgn="base"/>
            <a:r>
              <a:rPr lang="zh-CN" altLang="en-US" sz="1200" b="0" i="0" kern="1200" dirty="0" smtClean="0">
                <a:solidFill>
                  <a:schemeClr val="tx1"/>
                </a:solidFill>
                <a:effectLst/>
                <a:latin typeface="+mn-lt"/>
                <a:ea typeface="+mn-ea"/>
                <a:cs typeface="+mn-cs"/>
              </a:rPr>
              <a:t>包含着日志信息的交易收据的根</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值保存在头中。 就像你在商店买东西时收到的收据一样，以太坊为每笔交易都产生一个收据。像你期望的那样，每个收据包含关于交易的特定信息，这些信息为：</a:t>
            </a:r>
          </a:p>
          <a:p>
            <a:pPr fontAlgn="base"/>
            <a:r>
              <a:rPr lang="zh-CN" altLang="en-US" sz="1200" b="0" i="0" kern="1200" dirty="0" smtClean="0">
                <a:solidFill>
                  <a:schemeClr val="tx1"/>
                </a:solidFill>
                <a:effectLst/>
                <a:latin typeface="+mn-lt"/>
                <a:ea typeface="+mn-ea"/>
                <a:cs typeface="+mn-cs"/>
              </a:rPr>
              <a:t>区块序号</a:t>
            </a:r>
          </a:p>
          <a:p>
            <a:pPr fontAlgn="base"/>
            <a:r>
              <a:rPr lang="zh-CN" altLang="en-US" sz="1200" b="0" i="0" kern="1200" dirty="0" smtClean="0">
                <a:solidFill>
                  <a:schemeClr val="tx1"/>
                </a:solidFill>
                <a:effectLst/>
                <a:latin typeface="+mn-lt"/>
                <a:ea typeface="+mn-ea"/>
                <a:cs typeface="+mn-cs"/>
              </a:rPr>
              <a:t>区块</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a:t>
            </a:r>
          </a:p>
          <a:p>
            <a:pPr fontAlgn="base"/>
            <a:r>
              <a:rPr lang="zh-CN" altLang="en-US" sz="1200" b="0" i="0" kern="1200" dirty="0" smtClean="0">
                <a:solidFill>
                  <a:schemeClr val="tx1"/>
                </a:solidFill>
                <a:effectLst/>
                <a:latin typeface="+mn-lt"/>
                <a:ea typeface="+mn-ea"/>
                <a:cs typeface="+mn-cs"/>
              </a:rPr>
              <a:t>交易</a:t>
            </a:r>
            <a:r>
              <a:rPr lang="en-US" altLang="zh-CN" sz="1200" b="0" i="0" kern="1200" dirty="0" smtClean="0">
                <a:solidFill>
                  <a:schemeClr val="tx1"/>
                </a:solidFill>
                <a:effectLst/>
                <a:latin typeface="+mn-lt"/>
                <a:ea typeface="+mn-ea"/>
                <a:cs typeface="+mn-cs"/>
              </a:rPr>
              <a:t>Hash</a:t>
            </a:r>
            <a:r>
              <a:rPr lang="zh-CN" altLang="en-US" sz="1200" b="0" i="0" kern="1200" dirty="0" smtClean="0">
                <a:solidFill>
                  <a:schemeClr val="tx1"/>
                </a:solidFill>
                <a:effectLst/>
                <a:latin typeface="+mn-lt"/>
                <a:ea typeface="+mn-ea"/>
                <a:cs typeface="+mn-cs"/>
              </a:rPr>
              <a:t>值</a:t>
            </a:r>
          </a:p>
          <a:p>
            <a:pPr fontAlgn="base"/>
            <a:r>
              <a:rPr lang="zh-CN" altLang="en-US" sz="1200" b="0" i="0" kern="1200" dirty="0" smtClean="0">
                <a:solidFill>
                  <a:schemeClr val="tx1"/>
                </a:solidFill>
                <a:effectLst/>
                <a:latin typeface="+mn-lt"/>
                <a:ea typeface="+mn-ea"/>
                <a:cs typeface="+mn-cs"/>
              </a:rPr>
              <a:t>当前交易使用了的</a:t>
            </a:r>
            <a:r>
              <a:rPr lang="en-US" altLang="zh-CN" sz="1200" b="0" i="0" kern="1200" dirty="0" smtClean="0">
                <a:solidFill>
                  <a:schemeClr val="tx1"/>
                </a:solidFill>
                <a:effectLst/>
                <a:latin typeface="+mn-lt"/>
                <a:ea typeface="+mn-ea"/>
                <a:cs typeface="+mn-cs"/>
              </a:rPr>
              <a:t>gas</a:t>
            </a:r>
          </a:p>
          <a:p>
            <a:pPr fontAlgn="base"/>
            <a:r>
              <a:rPr lang="zh-CN" altLang="en-US" sz="1200" b="0" i="0" kern="1200" dirty="0" smtClean="0">
                <a:solidFill>
                  <a:schemeClr val="tx1"/>
                </a:solidFill>
                <a:effectLst/>
                <a:latin typeface="+mn-lt"/>
                <a:ea typeface="+mn-ea"/>
                <a:cs typeface="+mn-cs"/>
              </a:rPr>
              <a:t>在当前交易执行完之后当前块使用的累计</a:t>
            </a:r>
            <a:r>
              <a:rPr lang="en-US" altLang="zh-CN" sz="1200" b="0" i="0" kern="1200" dirty="0" smtClean="0">
                <a:solidFill>
                  <a:schemeClr val="tx1"/>
                </a:solidFill>
                <a:effectLst/>
                <a:latin typeface="+mn-lt"/>
                <a:ea typeface="+mn-ea"/>
                <a:cs typeface="+mn-cs"/>
              </a:rPr>
              <a:t>gas</a:t>
            </a:r>
          </a:p>
          <a:p>
            <a:pPr fontAlgn="base"/>
            <a:r>
              <a:rPr lang="zh-CN" altLang="en-US" sz="1200" b="0" i="0" kern="1200" dirty="0" smtClean="0">
                <a:solidFill>
                  <a:schemeClr val="tx1"/>
                </a:solidFill>
                <a:effectLst/>
                <a:latin typeface="+mn-lt"/>
                <a:ea typeface="+mn-ea"/>
                <a:cs typeface="+mn-cs"/>
              </a:rPr>
              <a:t>执行当前交易时创建的日志</a:t>
            </a:r>
          </a:p>
          <a:p>
            <a:pPr fontAlgn="base"/>
            <a:r>
              <a:rPr lang="zh-CN" altLang="en-US" sz="1200" b="0" i="0" kern="1200" dirty="0" smtClean="0">
                <a:solidFill>
                  <a:schemeClr val="tx1"/>
                </a:solidFill>
                <a:effectLst/>
                <a:latin typeface="+mn-lt"/>
                <a:ea typeface="+mn-ea"/>
                <a:cs typeface="+mn-cs"/>
              </a:rPr>
              <a:t>等等</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55</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8414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66</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68423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6EC89BD-22E5-4716-A30B-24D273E11876}" type="slidenum">
              <a:rPr lang="zh-CN" altLang="en-US" smtClean="0">
                <a:solidFill>
                  <a:prstClr val="black"/>
                </a:solidFill>
                <a:latin typeface="Calibri"/>
                <a:ea typeface="宋体" panose="02010600030101010101" pitchFamily="2" charset="-122"/>
              </a:rPr>
              <a:pPr/>
              <a:t>67</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57292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4006997399"/>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3"/>
            <a:ext cx="12192000" cy="2087176"/>
          </a:xfrm>
          <a:prstGeom prst="rect">
            <a:avLst/>
          </a:prstGeom>
        </p:spPr>
      </p:pic>
      <p:sp>
        <p:nvSpPr>
          <p:cNvPr id="6" name="灯片编号占位符 5"/>
          <p:cNvSpPr>
            <a:spLocks noGrp="1"/>
          </p:cNvSpPr>
          <p:nvPr>
            <p:ph type="sldNum" sz="quarter" idx="12"/>
          </p:nvPr>
        </p:nvSpPr>
        <p:spPr>
          <a:xfrm>
            <a:off x="9239316" y="6303972"/>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9"/>
            <a:ext cx="10953785"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278932828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27287947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61378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18160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61739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27116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03842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1011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02237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27955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58064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915031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585414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3216758295"/>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3"/>
            <a:ext cx="12192000" cy="2087176"/>
          </a:xfrm>
          <a:prstGeom prst="rect">
            <a:avLst/>
          </a:prstGeom>
        </p:spPr>
      </p:pic>
      <p:sp>
        <p:nvSpPr>
          <p:cNvPr id="6" name="灯片编号占位符 5"/>
          <p:cNvSpPr>
            <a:spLocks noGrp="1"/>
          </p:cNvSpPr>
          <p:nvPr>
            <p:ph type="sldNum" sz="quarter" idx="12"/>
          </p:nvPr>
        </p:nvSpPr>
        <p:spPr>
          <a:xfrm>
            <a:off x="9239316" y="6303972"/>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9"/>
            <a:ext cx="10953785"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3930604172"/>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3697571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22909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14925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357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7619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8910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590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1588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192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2341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3435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437112"/>
            <a:ext cx="12192000" cy="2436386"/>
          </a:xfrm>
          <a:prstGeom prst="rect">
            <a:avLst/>
          </a:prstGeom>
        </p:spPr>
      </p:pic>
      <p:sp>
        <p:nvSpPr>
          <p:cNvPr id="6" name="灯片编号占位符 5"/>
          <p:cNvSpPr>
            <a:spLocks noGrp="1"/>
          </p:cNvSpPr>
          <p:nvPr>
            <p:ph type="sldNum" sz="quarter" idx="12"/>
          </p:nvPr>
        </p:nvSpPr>
        <p:spPr>
          <a:xfrm>
            <a:off x="9299872" y="6488268"/>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192501530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3031049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24525105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5824208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6"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1828574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02374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4829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671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5051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17031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5301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04070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70611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6160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0930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0370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212568669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3"/>
            <a:ext cx="12192000" cy="2087176"/>
          </a:xfrm>
          <a:prstGeom prst="rect">
            <a:avLst/>
          </a:prstGeom>
        </p:spPr>
      </p:pic>
      <p:sp>
        <p:nvSpPr>
          <p:cNvPr id="6" name="灯片编号占位符 5"/>
          <p:cNvSpPr>
            <a:spLocks noGrp="1"/>
          </p:cNvSpPr>
          <p:nvPr>
            <p:ph type="sldNum" sz="quarter" idx="12"/>
          </p:nvPr>
        </p:nvSpPr>
        <p:spPr>
          <a:xfrm>
            <a:off x="9239316" y="6303972"/>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9"/>
            <a:ext cx="10953785"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37257218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1811113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2904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72818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890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6417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5640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8330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79159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6002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58398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8636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29414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437112"/>
            <a:ext cx="12192000" cy="2436386"/>
          </a:xfrm>
          <a:prstGeom prst="rect">
            <a:avLst/>
          </a:prstGeom>
        </p:spPr>
      </p:pic>
      <p:sp>
        <p:nvSpPr>
          <p:cNvPr id="6" name="灯片编号占位符 5"/>
          <p:cNvSpPr>
            <a:spLocks noGrp="1"/>
          </p:cNvSpPr>
          <p:nvPr>
            <p:ph type="sldNum" sz="quarter" idx="12"/>
          </p:nvPr>
        </p:nvSpPr>
        <p:spPr>
          <a:xfrm>
            <a:off x="9299872" y="6488268"/>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70124918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7106731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403742368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110526642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6"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3176316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42727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94326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41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19999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628563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81679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3233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721774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39835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19977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85579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437112"/>
            <a:ext cx="12192000" cy="2436386"/>
          </a:xfrm>
          <a:prstGeom prst="rect">
            <a:avLst/>
          </a:prstGeom>
        </p:spPr>
      </p:pic>
      <p:sp>
        <p:nvSpPr>
          <p:cNvPr id="6" name="灯片编号占位符 5"/>
          <p:cNvSpPr>
            <a:spLocks noGrp="1"/>
          </p:cNvSpPr>
          <p:nvPr>
            <p:ph type="sldNum" sz="quarter" idx="12"/>
          </p:nvPr>
        </p:nvSpPr>
        <p:spPr>
          <a:xfrm>
            <a:off x="9299872" y="6488268"/>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293905302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189228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159552953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1401288919"/>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6"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18155625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87733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884225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14480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53303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91982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47270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97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77881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9507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321026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93236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437112"/>
            <a:ext cx="12192000" cy="2436386"/>
          </a:xfrm>
          <a:prstGeom prst="rect">
            <a:avLst/>
          </a:prstGeom>
        </p:spPr>
      </p:pic>
      <p:sp>
        <p:nvSpPr>
          <p:cNvPr id="6" name="灯片编号占位符 5"/>
          <p:cNvSpPr>
            <a:spLocks noGrp="1"/>
          </p:cNvSpPr>
          <p:nvPr>
            <p:ph type="sldNum" sz="quarter" idx="12"/>
          </p:nvPr>
        </p:nvSpPr>
        <p:spPr>
          <a:xfrm>
            <a:off x="9299872" y="6488268"/>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92991016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spTree>
    <p:extLst>
      <p:ext uri="{BB962C8B-B14F-4D97-AF65-F5344CB8AC3E}">
        <p14:creationId xmlns:p14="http://schemas.microsoft.com/office/powerpoint/2010/main" val="1114920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242890682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8435776" y="6021289"/>
            <a:ext cx="28448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solidFill>
                  <a:prstClr val="black">
                    <a:lumMod val="50000"/>
                    <a:lumOff val="50000"/>
                  </a:prstClr>
                </a:solidFill>
              </a:rPr>
              <a:pPr/>
              <a:t>‹#›</a:t>
            </a:fld>
            <a:endParaRPr lang="zh-CN" altLang="en-US" dirty="0">
              <a:solidFill>
                <a:prstClr val="black">
                  <a:lumMod val="50000"/>
                  <a:lumOff val="50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428717" y="274638"/>
            <a:ext cx="10331912"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328837804"/>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12192000" cy="2087176"/>
          </a:xfrm>
          <a:prstGeom prst="rect">
            <a:avLst/>
          </a:prstGeom>
        </p:spPr>
      </p:pic>
      <p:sp>
        <p:nvSpPr>
          <p:cNvPr id="6" name="灯片编号占位符 5"/>
          <p:cNvSpPr>
            <a:spLocks noGrp="1"/>
          </p:cNvSpPr>
          <p:nvPr>
            <p:ph type="sldNum" sz="quarter" idx="12"/>
          </p:nvPr>
        </p:nvSpPr>
        <p:spPr>
          <a:xfrm>
            <a:off x="9239315" y="6303971"/>
            <a:ext cx="2844800" cy="365125"/>
          </a:xfrm>
        </p:spPr>
        <p:txBody>
          <a:bodyPr/>
          <a:lstStyle>
            <a:lvl1pPr algn="r">
              <a:defRPr/>
            </a:lvl1pPr>
          </a:lstStyle>
          <a:p>
            <a:fld id="{CA998C4A-4E66-44D5-82D4-A59560566C02}"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41986" name="AutoShape 2" descr="http://img4.imgtn.bdimg.com/it/u=3550827752,935928192&amp;fm=21&amp;gp=0.jpg"/>
          <p:cNvSpPr>
            <a:spLocks noChangeAspect="1" noChangeArrowheads="1"/>
          </p:cNvSpPr>
          <p:nvPr userDrawn="1"/>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sz="1800">
              <a:solidFill>
                <a:prstClr val="black"/>
              </a:solidFill>
            </a:endParaRPr>
          </a:p>
        </p:txBody>
      </p:sp>
      <p:grpSp>
        <p:nvGrpSpPr>
          <p:cNvPr id="26" name="组合 25"/>
          <p:cNvGrpSpPr/>
          <p:nvPr userDrawn="1"/>
        </p:nvGrpSpPr>
        <p:grpSpPr>
          <a:xfrm>
            <a:off x="-95251" y="285728"/>
            <a:ext cx="10953784"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9347654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258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2025/4/14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87726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07861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47140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35847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30229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87459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3315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7064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506456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9137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4.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6.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7.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theme" Target="../theme/theme8.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2025/4/14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6496948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2363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0515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012580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82BF5-DF61-4EAD-8A28-23B716CFFB1F}"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4FF10-C9DC-4C9A-BF14-D2170FAB741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144165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65295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2025/4/14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775331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0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hyperlink" Target="https://bitcoin.org/zh_TW/choose-your-wallet" TargetMode="External"/><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9.emf"/></Relationships>
</file>

<file path=ppt/slides/_rels/slide1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1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wm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4.xml"/></Relationships>
</file>

<file path=ppt/slides/_rels/slide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4.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4.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4.xml"/></Relationships>
</file>

<file path=ppt/slides/_rels/slide1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2.xml"/></Relationships>
</file>

<file path=ppt/slides/_rels/slide1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2.xml"/></Relationships>
</file>

<file path=ppt/slides/_rels/slide1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2.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2.xml"/></Relationships>
</file>

<file path=ppt/slides/_rels/slide1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1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4.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4.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4.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ethdocs.org/en/latest/ether.html?ref=lucassaldanha.co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14.xml"/><Relationship Id="rId4" Type="http://schemas.openxmlformats.org/officeDocument/2006/relationships/image" Target="../media/image51.jpeg"/></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11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1"/>
          <p:cNvPicPr>
            <a:picLocks noChangeAspect="1"/>
          </p:cNvPicPr>
          <p:nvPr/>
        </p:nvPicPr>
        <p:blipFill>
          <a:blip r:embed="rId2"/>
          <a:stretch>
            <a:fillRect/>
          </a:stretch>
        </p:blipFill>
        <p:spPr>
          <a:xfrm>
            <a:off x="0" y="0"/>
            <a:ext cx="12192000" cy="6857365"/>
          </a:xfrm>
          <a:prstGeom prst="rect">
            <a:avLst/>
          </a:prstGeom>
        </p:spPr>
      </p:pic>
      <p:grpSp>
        <p:nvGrpSpPr>
          <p:cNvPr id="89" name="组合 88"/>
          <p:cNvGrpSpPr/>
          <p:nvPr/>
        </p:nvGrpSpPr>
        <p:grpSpPr>
          <a:xfrm>
            <a:off x="2857319" y="2581638"/>
            <a:ext cx="6738620" cy="2132965"/>
            <a:chOff x="4879" y="4100"/>
            <a:chExt cx="10612" cy="3359"/>
          </a:xfrm>
        </p:grpSpPr>
        <p:sp>
          <p:nvSpPr>
            <p:cNvPr id="86" name="文本框 85"/>
            <p:cNvSpPr txBox="1"/>
            <p:nvPr/>
          </p:nvSpPr>
          <p:spPr>
            <a:xfrm>
              <a:off x="7479" y="4987"/>
              <a:ext cx="8012" cy="2472"/>
            </a:xfrm>
            <a:prstGeom prst="rect">
              <a:avLst/>
            </a:prstGeom>
            <a:noFill/>
          </p:spPr>
          <p:txBody>
            <a:bodyPr wrap="square" rtlCol="0">
              <a:spAutoFit/>
            </a:bodyPr>
            <a:lstStyle/>
            <a:p>
              <a:r>
                <a:rPr lang="zh-CN" altLang="en-US" sz="4800" dirty="0">
                  <a:solidFill>
                    <a:schemeClr val="tx1"/>
                  </a:solidFill>
                  <a:latin typeface="微软雅黑" panose="020B0503020204020204" charset="-122"/>
                  <a:ea typeface="微软雅黑" panose="020B0503020204020204" charset="-122"/>
                  <a:cs typeface="微软雅黑" panose="020B0503020204020204" charset="-122"/>
                </a:rPr>
                <a:t>区块链与密码算法</a:t>
              </a:r>
            </a:p>
            <a:p>
              <a:endParaRPr lang="zh-CN" altLang="en-US" sz="4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7" name="文本框 86"/>
            <p:cNvSpPr txBox="1"/>
            <p:nvPr/>
          </p:nvSpPr>
          <p:spPr>
            <a:xfrm>
              <a:off x="4879" y="4100"/>
              <a:ext cx="2960" cy="2567"/>
            </a:xfrm>
            <a:prstGeom prst="rect">
              <a:avLst/>
            </a:prstGeom>
            <a:noFill/>
          </p:spPr>
          <p:txBody>
            <a:bodyPr wrap="square" rtlCol="0">
              <a:spAutoFit/>
            </a:bodyPr>
            <a:lstStyle/>
            <a:p>
              <a:r>
                <a:rPr lang="en-US" altLang="zh-CN" sz="10000" b="1">
                  <a:solidFill>
                    <a:schemeClr val="tx1"/>
                  </a:solidFill>
                  <a:latin typeface="微软雅黑" panose="020B0503020204020204" charset="-122"/>
                  <a:ea typeface="微软雅黑" panose="020B0503020204020204" charset="-122"/>
                  <a:cs typeface="微软雅黑" panose="020B0503020204020204" charset="-122"/>
                </a:rPr>
                <a:t>01</a:t>
              </a:r>
            </a:p>
          </p:txBody>
        </p:sp>
      </p:grpSp>
      <p:cxnSp>
        <p:nvCxnSpPr>
          <p:cNvPr id="3" name="直接连接符 2"/>
          <p:cNvCxnSpPr/>
          <p:nvPr/>
        </p:nvCxnSpPr>
        <p:spPr>
          <a:xfrm>
            <a:off x="3073219" y="4196443"/>
            <a:ext cx="6522720" cy="15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bwMode="auto">
          <a:xfrm>
            <a:off x="1894390" y="1215028"/>
            <a:ext cx="8773610" cy="245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一个比特币钱包包含</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一系列密钥对</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私钥（</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k</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是一个数字，通常是</a:t>
            </a:r>
            <a:r>
              <a:rPr lang="zh-CN" altLang="en-US" sz="1800" b="1" dirty="0">
                <a:solidFill>
                  <a:srgbClr val="0000FF"/>
                </a:solidFill>
                <a:latin typeface="微软雅黑" panose="020B0503020204020204" pitchFamily="34" charset="-122"/>
                <a:ea typeface="微软雅黑" panose="020B0503020204020204" pitchFamily="34" charset="-122"/>
                <a:cs typeface="Times New Roman" pitchFamily="18" charset="0"/>
              </a:rPr>
              <a:t>随机</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选出的。</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公钥（</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K</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由椭圆曲线乘法加密函数（</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secp256k1</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）产生。</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比特币地址（</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由一个单向加密哈希函数生成。</a:t>
            </a:r>
            <a:endParaRPr lang="en-US" altLang="zh-CN" sz="1600" baseline="30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6" name="Picture 2" descr="å¾4-1ç§é¥ãå¬é¥åæ¯ç¹å¸å°åä¹é´çå³ç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95" y="4496709"/>
            <a:ext cx="6705600" cy="163313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595539" y="476672"/>
            <a:ext cx="413446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a:t>
            </a:r>
            <a:r>
              <a:rPr lang="zh-CN" altLang="en-US" sz="2800" kern="0" dirty="0">
                <a:solidFill>
                  <a:prstClr val="black"/>
                </a:solidFill>
                <a:ea typeface="黑体" pitchFamily="49" charset="-122"/>
              </a:rPr>
              <a:t>（</a:t>
            </a:r>
            <a:r>
              <a:rPr lang="zh-CN" altLang="en-US" sz="2800" kern="0" dirty="0" smtClean="0">
                <a:solidFill>
                  <a:prstClr val="black"/>
                </a:solidFill>
                <a:ea typeface="黑体" pitchFamily="49" charset="-122"/>
              </a:rPr>
              <a:t>或以太坊）密钥</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7241687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3" name="内容占位符 2"/>
          <p:cNvSpPr txBox="1">
            <a:spLocks/>
          </p:cNvSpPr>
          <p:nvPr/>
        </p:nvSpPr>
        <p:spPr bwMode="auto">
          <a:xfrm>
            <a:off x="1925164" y="1112124"/>
            <a:ext cx="8501122" cy="235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以太坊区块头不是包括一个</a:t>
            </a:r>
            <a:r>
              <a:rPr lang="en-US" altLang="zh-CN" sz="2000" dirty="0" err="1">
                <a:solidFill>
                  <a:prstClr val="black"/>
                </a:solidFill>
                <a:ea typeface="黑体" panose="02010609060101010101" pitchFamily="49" charset="-122"/>
                <a:cs typeface="Verdana" pitchFamily="34" charset="0"/>
              </a:rPr>
              <a:t>Merkle</a:t>
            </a:r>
            <a:r>
              <a:rPr lang="zh-CN" altLang="en-US" sz="2000" dirty="0">
                <a:solidFill>
                  <a:prstClr val="black"/>
                </a:solidFill>
                <a:ea typeface="黑体" panose="02010609060101010101" pitchFamily="49" charset="-122"/>
                <a:cs typeface="Verdana" pitchFamily="34" charset="0"/>
              </a:rPr>
              <a:t>树，而是为</a:t>
            </a:r>
            <a:r>
              <a:rPr lang="zh-CN" altLang="en-US" sz="2000" dirty="0">
                <a:solidFill>
                  <a:srgbClr val="FF0000"/>
                </a:solidFill>
                <a:ea typeface="黑体" panose="02010609060101010101" pitchFamily="49" charset="-122"/>
                <a:cs typeface="Verdana" pitchFamily="34" charset="0"/>
              </a:rPr>
              <a:t>三种对象</a:t>
            </a:r>
            <a:r>
              <a:rPr lang="zh-CN" altLang="en-US" sz="2000" dirty="0">
                <a:solidFill>
                  <a:prstClr val="black"/>
                </a:solidFill>
                <a:ea typeface="黑体" panose="02010609060101010101" pitchFamily="49" charset="-122"/>
                <a:cs typeface="Verdana" pitchFamily="34" charset="0"/>
              </a:rPr>
              <a:t>设计的三棵树：</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交易树（</a:t>
            </a:r>
            <a:r>
              <a:rPr lang="en-US" altLang="zh-CN" sz="1800" dirty="0">
                <a:solidFill>
                  <a:srgbClr val="FF0066"/>
                </a:solidFill>
                <a:ea typeface="黑体" panose="02010609060101010101" pitchFamily="49" charset="-122"/>
                <a:cs typeface="Verdana" pitchFamily="34" charset="0"/>
              </a:rPr>
              <a:t>Transactions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收据树（</a:t>
            </a:r>
            <a:r>
              <a:rPr lang="en-US" altLang="zh-CN" sz="1800" dirty="0">
                <a:solidFill>
                  <a:srgbClr val="FF0066"/>
                </a:solidFill>
                <a:ea typeface="黑体" panose="02010609060101010101" pitchFamily="49" charset="-122"/>
                <a:cs typeface="Verdana" pitchFamily="34" charset="0"/>
              </a:rPr>
              <a:t>Receipts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：树叶里是交易生成的收据。</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状态树（</a:t>
            </a:r>
            <a:r>
              <a:rPr lang="en-US" altLang="zh-CN" sz="1800" dirty="0">
                <a:solidFill>
                  <a:srgbClr val="FF0066"/>
                </a:solidFill>
                <a:ea typeface="黑体" panose="02010609060101010101" pitchFamily="49" charset="-122"/>
                <a:cs typeface="Verdana" pitchFamily="34" charset="0"/>
              </a:rPr>
              <a:t>State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：树叶里是交易影响到的账户状态</a:t>
            </a:r>
            <a:r>
              <a:rPr lang="zh-CN" altLang="en-US" sz="1800" dirty="0" smtClean="0">
                <a:solidFill>
                  <a:prstClr val="black"/>
                </a:solidFill>
                <a:ea typeface="黑体" panose="02010609060101010101" pitchFamily="49" charset="-122"/>
                <a:cs typeface="Verdana" pitchFamily="34" charset="0"/>
              </a:rPr>
              <a:t>。</a:t>
            </a:r>
            <a:endParaRPr lang="en-US" altLang="zh-CN" sz="1800" dirty="0" smtClean="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prstClr val="black"/>
                </a:solidFill>
                <a:ea typeface="黑体" panose="02010609060101010101" pitchFamily="49" charset="-122"/>
                <a:cs typeface="Verdana" pitchFamily="34" charset="0"/>
              </a:rPr>
              <a:t>不同与交易树和收据树</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状态树不断地更新。</a:t>
            </a:r>
            <a:endParaRPr lang="en-US" altLang="zh-CN" sz="1800" dirty="0">
              <a:solidFill>
                <a:prstClr val="black"/>
              </a:solidFill>
              <a:ea typeface="黑体" panose="02010609060101010101" pitchFamily="49" charset="-122"/>
              <a:cs typeface="Verdana" pitchFamily="34" charset="0"/>
            </a:endParaRPr>
          </a:p>
        </p:txBody>
      </p:sp>
      <p:pic>
        <p:nvPicPr>
          <p:cNvPr id="8" name="Picture 2" descr="http://bitkan.com/public/resources/pic/news/2015/11/23/h55SXT3juc.png"/>
          <p:cNvPicPr>
            <a:picLocks noChangeAspect="1" noChangeArrowheads="1"/>
          </p:cNvPicPr>
          <p:nvPr/>
        </p:nvPicPr>
        <p:blipFill>
          <a:blip r:embed="rId3"/>
          <a:srcRect/>
          <a:stretch>
            <a:fillRect/>
          </a:stretch>
        </p:blipFill>
        <p:spPr bwMode="auto">
          <a:xfrm>
            <a:off x="2971080" y="4118547"/>
            <a:ext cx="5760640" cy="2739453"/>
          </a:xfrm>
          <a:prstGeom prst="rect">
            <a:avLst/>
          </a:prstGeom>
          <a:noFill/>
        </p:spPr>
      </p:pic>
    </p:spTree>
    <p:extLst>
      <p:ext uri="{BB962C8B-B14F-4D97-AF65-F5344CB8AC3E}">
        <p14:creationId xmlns:p14="http://schemas.microsoft.com/office/powerpoint/2010/main" val="25630669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3" name="内容占位符 2"/>
          <p:cNvSpPr txBox="1">
            <a:spLocks/>
          </p:cNvSpPr>
          <p:nvPr/>
        </p:nvSpPr>
        <p:spPr bwMode="auto">
          <a:xfrm>
            <a:off x="1925164" y="1112124"/>
            <a:ext cx="8501122" cy="235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不同与交易树和收据树</a:t>
            </a:r>
            <a:r>
              <a:rPr lang="en-US" altLang="zh-CN" sz="2000" dirty="0">
                <a:solidFill>
                  <a:prstClr val="black"/>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状态树不断地更新</a:t>
            </a:r>
            <a:r>
              <a:rPr lang="zh-CN" altLang="en-US" sz="2000" dirty="0" smtClean="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p:txBody>
      </p:sp>
      <p:pic>
        <p:nvPicPr>
          <p:cNvPr id="3074" name="Picture 2" descr="https://miro.medium.com/v2/resize:fit:945/0*azxsxkt4uXwlX1y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484" y="1571625"/>
            <a:ext cx="762000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584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证明（</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proof</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455295" y="1911632"/>
            <a:ext cx="9620384"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全节点如何能向轻量客户机证明账户</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(0x24264ae01b1abbc9a91e18926818ad5cbf39017b</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余额是</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 </a:t>
            </a:r>
          </a:p>
          <a:p>
            <a:pPr marL="342900" indent="-342900">
              <a:lnSpc>
                <a:spcPct val="150000"/>
              </a:lnSpc>
              <a:buFont typeface="Arial" panose="020B0604020202020204" pitchFamily="34" charset="0"/>
              <a:buChar char="•"/>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的哈希值</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1ee3017a85544556ea847c203623a9c84efdb77fa4951a5b01296d9aacefc5f7</a:t>
            </a:r>
            <a:endParaRPr lang="en-US" altLang="zh-CN"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注意</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hash1, hash3, hash4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由于轻量客户机自己计算。</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机拥有合法的根哈希</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hash4</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它使用</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Merkle</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证明来证明账号的余额是否正确。</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如果</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机能够到达叶结点，解码得到账号余额</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那么它相信该余额是正确的。否则，轻量客户机认为全节点发送了无效证明。</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76562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1530"/>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Tree>
    <p:extLst>
      <p:ext uri="{BB962C8B-B14F-4D97-AF65-F5344CB8AC3E}">
        <p14:creationId xmlns:p14="http://schemas.microsoft.com/office/powerpoint/2010/main" val="2992705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5708650" y="1071880"/>
            <a:ext cx="5126355" cy="583565"/>
          </a:xfrm>
          <a:prstGeom prst="rect">
            <a:avLst/>
          </a:prstGeom>
          <a:noFill/>
        </p:spPr>
        <p:txBody>
          <a:bodyPr wrap="square" rtlCol="0">
            <a:spAutoFit/>
          </a:bodyPr>
          <a:lstStyle/>
          <a:p>
            <a:pPr algn="r"/>
            <a:r>
              <a:rPr lang="en-US" altLang="zh-CN" sz="3200">
                <a:solidFill>
                  <a:prstClr val="black"/>
                </a:solidFill>
                <a:latin typeface="微软雅黑" panose="020B0503020204020204" charset="-122"/>
                <a:ea typeface="微软雅黑" panose="020B0503020204020204" charset="-122"/>
              </a:rPr>
              <a:t>      </a:t>
            </a:r>
            <a:r>
              <a:rPr lang="zh-CN" altLang="en-US" sz="3200">
                <a:solidFill>
                  <a:prstClr val="black"/>
                </a:solidFill>
                <a:latin typeface="微软雅黑" panose="020B0503020204020204" charset="-122"/>
                <a:ea typeface="微软雅黑" panose="020B0503020204020204" charset="-122"/>
              </a:rPr>
              <a:t>记账权的获取方式</a:t>
            </a:r>
          </a:p>
        </p:txBody>
      </p:sp>
      <p:grpSp>
        <p:nvGrpSpPr>
          <p:cNvPr id="3" name="组合 2"/>
          <p:cNvGrpSpPr/>
          <p:nvPr/>
        </p:nvGrpSpPr>
        <p:grpSpPr>
          <a:xfrm>
            <a:off x="1560830" y="1439545"/>
            <a:ext cx="8698865" cy="5175576"/>
            <a:chOff x="980" y="1184"/>
            <a:chExt cx="10302" cy="6130"/>
          </a:xfrm>
        </p:grpSpPr>
        <p:sp>
          <p:nvSpPr>
            <p:cNvPr id="34" name="矩形 33"/>
            <p:cNvSpPr/>
            <p:nvPr/>
          </p:nvSpPr>
          <p:spPr>
            <a:xfrm>
              <a:off x="8495" y="2334"/>
              <a:ext cx="1928" cy="567"/>
            </a:xfrm>
            <a:prstGeom prst="rect">
              <a:avLst/>
            </a:prstGeom>
            <a:solidFill>
              <a:schemeClr val="bg1">
                <a:lumMod val="65000"/>
                <a:alpha val="77000"/>
              </a:schemeClr>
            </a:solidFill>
            <a:ln>
              <a:solidFill>
                <a:schemeClr val="bg1">
                  <a:lumMod val="65000"/>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prstClr val="white"/>
                  </a:solidFill>
                  <a:latin typeface="Times New Roman" panose="02020603050405020304" charset="0"/>
                  <a:ea typeface="微软雅黑" panose="020B0503020204020204" charset="-122"/>
                  <a:cs typeface="Times New Roman" panose="02020603050405020304" charset="0"/>
                </a:rPr>
                <a:t>Nonce</a:t>
              </a:r>
            </a:p>
          </p:txBody>
        </p:sp>
        <p:sp>
          <p:nvSpPr>
            <p:cNvPr id="7" name="矩形 6"/>
            <p:cNvSpPr/>
            <p:nvPr/>
          </p:nvSpPr>
          <p:spPr>
            <a:xfrm>
              <a:off x="6790" y="2334"/>
              <a:ext cx="1932" cy="56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prstClr val="white"/>
                  </a:solidFill>
                  <a:latin typeface="微软雅黑" panose="020B0503020204020204" charset="-122"/>
                  <a:ea typeface="微软雅黑" panose="020B0503020204020204" charset="-122"/>
                </a:rPr>
                <a:t>区块数据</a:t>
              </a:r>
              <a:endParaRPr lang="zh-CN" altLang="en-US" sz="1050" dirty="0">
                <a:solidFill>
                  <a:prstClr val="white"/>
                </a:solidFill>
                <a:latin typeface="微软雅黑" panose="020B0503020204020204" charset="-122"/>
                <a:ea typeface="微软雅黑" panose="020B0503020204020204" charset="-122"/>
              </a:endParaRPr>
            </a:p>
          </p:txBody>
        </p:sp>
        <p:sp>
          <p:nvSpPr>
            <p:cNvPr id="37" name="矩形 36"/>
            <p:cNvSpPr/>
            <p:nvPr/>
          </p:nvSpPr>
          <p:spPr>
            <a:xfrm>
              <a:off x="7607" y="3355"/>
              <a:ext cx="2155" cy="45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prstClr val="white"/>
                  </a:solidFill>
                  <a:latin typeface="Times New Roman" panose="02020603050405020304" charset="0"/>
                  <a:ea typeface="微软雅黑" panose="020B0503020204020204" charset="-122"/>
                  <a:cs typeface="Times New Roman" panose="02020603050405020304" charset="0"/>
                </a:rPr>
                <a:t>Sha256</a:t>
              </a:r>
              <a:endParaRPr lang="zh-CN" altLang="en-US" sz="1400" dirty="0">
                <a:solidFill>
                  <a:prstClr val="white"/>
                </a:solidFill>
                <a:latin typeface="Times New Roman" panose="02020603050405020304" charset="0"/>
                <a:ea typeface="微软雅黑" panose="020B0503020204020204" charset="-122"/>
                <a:cs typeface="Times New Roman" panose="02020603050405020304" charset="0"/>
              </a:endParaRPr>
            </a:p>
          </p:txBody>
        </p:sp>
        <p:sp>
          <p:nvSpPr>
            <p:cNvPr id="38" name="矩形 37"/>
            <p:cNvSpPr/>
            <p:nvPr/>
          </p:nvSpPr>
          <p:spPr>
            <a:xfrm>
              <a:off x="7607" y="4149"/>
              <a:ext cx="2155" cy="421"/>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prstClr val="white"/>
                  </a:solidFill>
                  <a:latin typeface="微软雅黑" panose="020B0503020204020204" charset="-122"/>
                  <a:ea typeface="微软雅黑" panose="020B0503020204020204" charset="-122"/>
                </a:rPr>
                <a:t>当前的哈希值</a:t>
              </a:r>
              <a:endParaRPr lang="zh-CN" altLang="en-US" sz="1050" dirty="0">
                <a:solidFill>
                  <a:prstClr val="white"/>
                </a:solidFill>
                <a:latin typeface="微软雅黑" panose="020B0503020204020204" charset="-122"/>
                <a:ea typeface="微软雅黑" panose="020B0503020204020204" charset="-122"/>
              </a:endParaRPr>
            </a:p>
          </p:txBody>
        </p:sp>
        <p:sp>
          <p:nvSpPr>
            <p:cNvPr id="41" name="矩形 40"/>
            <p:cNvSpPr/>
            <p:nvPr/>
          </p:nvSpPr>
          <p:spPr>
            <a:xfrm>
              <a:off x="7437" y="6607"/>
              <a:ext cx="2495" cy="70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prstClr val="white"/>
                  </a:solidFill>
                  <a:latin typeface="微软雅黑" panose="020B0503020204020204" charset="-122"/>
                  <a:ea typeface="微软雅黑" panose="020B0503020204020204" charset="-122"/>
                </a:rPr>
                <a:t>找到了符合条件的哈希和</a:t>
              </a:r>
              <a:r>
                <a:rPr lang="en-US" altLang="zh-CN" sz="1200" dirty="0" smtClean="0">
                  <a:solidFill>
                    <a:prstClr val="white"/>
                  </a:solidFill>
                  <a:latin typeface="Times New Roman" panose="02020603050405020304" charset="0"/>
                  <a:ea typeface="微软雅黑" panose="020B0503020204020204" charset="-122"/>
                  <a:cs typeface="Times New Roman" panose="02020603050405020304" charset="0"/>
                </a:rPr>
                <a:t>Nonce</a:t>
              </a:r>
            </a:p>
          </p:txBody>
        </p:sp>
        <p:sp>
          <p:nvSpPr>
            <p:cNvPr id="4" name="流程图: 决策 3"/>
            <p:cNvSpPr/>
            <p:nvPr/>
          </p:nvSpPr>
          <p:spPr>
            <a:xfrm>
              <a:off x="7266" y="4942"/>
              <a:ext cx="2835" cy="1271"/>
            </a:xfrm>
            <a:prstGeom prst="flowChartDecision">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prstClr val="white"/>
                  </a:solidFill>
                  <a:latin typeface="微软雅黑" panose="020B0503020204020204" charset="-122"/>
                  <a:ea typeface="微软雅黑" panose="020B0503020204020204" charset="-122"/>
                </a:rPr>
                <a:t>小于目标哈希值</a:t>
              </a:r>
              <a:endParaRPr lang="zh-CN" altLang="en-US" sz="1050" dirty="0">
                <a:solidFill>
                  <a:prstClr val="white"/>
                </a:solidFill>
                <a:latin typeface="微软雅黑" panose="020B0503020204020204" charset="-122"/>
                <a:ea typeface="微软雅黑" panose="020B0503020204020204" charset="-122"/>
              </a:endParaRPr>
            </a:p>
          </p:txBody>
        </p:sp>
        <p:cxnSp>
          <p:nvCxnSpPr>
            <p:cNvPr id="10" name="直接箭头连接符 9"/>
            <p:cNvCxnSpPr>
              <a:endCxn id="37" idx="0"/>
            </p:cNvCxnSpPr>
            <p:nvPr/>
          </p:nvCxnSpPr>
          <p:spPr>
            <a:xfrm>
              <a:off x="8684" y="2901"/>
              <a:ext cx="0" cy="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7" idx="2"/>
              <a:endCxn id="38" idx="0"/>
            </p:cNvCxnSpPr>
            <p:nvPr/>
          </p:nvCxnSpPr>
          <p:spPr>
            <a:xfrm>
              <a:off x="8684" y="3805"/>
              <a:ext cx="0" cy="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8" idx="2"/>
              <a:endCxn id="4" idx="0"/>
            </p:cNvCxnSpPr>
            <p:nvPr/>
          </p:nvCxnSpPr>
          <p:spPr>
            <a:xfrm>
              <a:off x="8684" y="4569"/>
              <a:ext cx="0" cy="3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2"/>
              <a:endCxn id="41" idx="0"/>
            </p:cNvCxnSpPr>
            <p:nvPr/>
          </p:nvCxnSpPr>
          <p:spPr>
            <a:xfrm>
              <a:off x="8684" y="6213"/>
              <a:ext cx="1" cy="3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778" y="6215"/>
              <a:ext cx="503" cy="299"/>
            </a:xfrm>
            <a:prstGeom prst="rect">
              <a:avLst/>
            </a:prstGeom>
            <a:noFill/>
          </p:spPr>
          <p:txBody>
            <a:bodyPr wrap="square" rtlCol="0">
              <a:spAutoFit/>
            </a:bodyPr>
            <a:lstStyle/>
            <a:p>
              <a:r>
                <a:rPr lang="zh-CN" altLang="en-US" sz="1050" dirty="0">
                  <a:solidFill>
                    <a:prstClr val="black">
                      <a:lumMod val="65000"/>
                      <a:lumOff val="35000"/>
                    </a:prstClr>
                  </a:solidFill>
                  <a:latin typeface="微软雅黑" panose="020B0503020204020204" charset="-122"/>
                  <a:ea typeface="微软雅黑" panose="020B0503020204020204" charset="-122"/>
                </a:rPr>
                <a:t>是</a:t>
              </a:r>
            </a:p>
          </p:txBody>
        </p:sp>
        <p:cxnSp>
          <p:nvCxnSpPr>
            <p:cNvPr id="52" name="肘形连接符 51"/>
            <p:cNvCxnSpPr>
              <a:stCxn id="4" idx="3"/>
              <a:endCxn id="34" idx="0"/>
            </p:cNvCxnSpPr>
            <p:nvPr/>
          </p:nvCxnSpPr>
          <p:spPr>
            <a:xfrm flipH="1" flipV="1">
              <a:off x="9459" y="2334"/>
              <a:ext cx="642" cy="3244"/>
            </a:xfrm>
            <a:prstGeom prst="bentConnector4">
              <a:avLst>
                <a:gd name="adj1" fmla="val -94028"/>
                <a:gd name="adj2" fmla="val 10869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0779" y="3746"/>
              <a:ext cx="503" cy="326"/>
            </a:xfrm>
            <a:prstGeom prst="rect">
              <a:avLst/>
            </a:prstGeom>
            <a:noFill/>
          </p:spPr>
          <p:txBody>
            <a:bodyPr wrap="square" rtlCol="0">
              <a:spAutoFit/>
            </a:bodyPr>
            <a:lstStyle/>
            <a:p>
              <a:r>
                <a:rPr lang="zh-CN" altLang="en-US" sz="1200" dirty="0" smtClean="0">
                  <a:solidFill>
                    <a:prstClr val="black">
                      <a:lumMod val="65000"/>
                      <a:lumOff val="35000"/>
                    </a:prstClr>
                  </a:solidFill>
                  <a:latin typeface="微软雅黑" panose="020B0503020204020204" charset="-122"/>
                  <a:ea typeface="微软雅黑" panose="020B0503020204020204" charset="-122"/>
                </a:rPr>
                <a:t>否</a:t>
              </a:r>
            </a:p>
          </p:txBody>
        </p:sp>
        <p:sp>
          <p:nvSpPr>
            <p:cNvPr id="61" name="文本框 60"/>
            <p:cNvSpPr txBox="1"/>
            <p:nvPr/>
          </p:nvSpPr>
          <p:spPr>
            <a:xfrm>
              <a:off x="9589" y="1591"/>
              <a:ext cx="1268" cy="326"/>
            </a:xfrm>
            <a:prstGeom prst="rect">
              <a:avLst/>
            </a:prstGeom>
            <a:noFill/>
          </p:spPr>
          <p:txBody>
            <a:bodyPr wrap="square" rtlCol="0">
              <a:spAutoFit/>
            </a:bodyPr>
            <a:lstStyle/>
            <a:p>
              <a:r>
                <a:rPr lang="en-US" altLang="zh-CN" sz="1200" dirty="0" smtClean="0">
                  <a:solidFill>
                    <a:prstClr val="black">
                      <a:lumMod val="65000"/>
                      <a:lumOff val="35000"/>
                    </a:prstClr>
                  </a:solidFill>
                  <a:latin typeface="Times New Roman" panose="02020603050405020304" charset="0"/>
                  <a:ea typeface="微软雅黑" panose="020B0503020204020204" charset="-122"/>
                  <a:cs typeface="Times New Roman" panose="02020603050405020304" charset="0"/>
                </a:rPr>
                <a:t>Nonce++</a:t>
              </a:r>
              <a:endParaRPr lang="zh-CN" altLang="en-US" sz="1200" dirty="0">
                <a:solidFill>
                  <a:prstClr val="black">
                    <a:lumMod val="65000"/>
                    <a:lumOff val="35000"/>
                  </a:prstClr>
                </a:solidFill>
                <a:latin typeface="Times New Roman" panose="02020603050405020304" charset="0"/>
                <a:ea typeface="微软雅黑" panose="020B0503020204020204" charset="-122"/>
                <a:cs typeface="Times New Roman" panose="02020603050405020304" charset="0"/>
              </a:endParaRPr>
            </a:p>
          </p:txBody>
        </p:sp>
        <p:sp>
          <p:nvSpPr>
            <p:cNvPr id="62" name="圆角矩形 61"/>
            <p:cNvSpPr/>
            <p:nvPr/>
          </p:nvSpPr>
          <p:spPr>
            <a:xfrm>
              <a:off x="2031" y="2338"/>
              <a:ext cx="2416" cy="567"/>
            </a:xfrm>
            <a:prstGeom prst="roundRect">
              <a:avLst/>
            </a:prstGeom>
            <a:solidFill>
              <a:srgbClr val="3565F5">
                <a:alpha val="77000"/>
              </a:srgbClr>
            </a:solidFill>
            <a:ln w="0">
              <a:solidFill>
                <a:srgbClr val="3565F5">
                  <a:alpha val="60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smtClean="0">
                  <a:solidFill>
                    <a:prstClr val="white"/>
                  </a:solidFill>
                  <a:latin typeface="微软雅黑" panose="020B0503020204020204" charset="-122"/>
                  <a:ea typeface="微软雅黑" panose="020B0503020204020204" charset="-122"/>
                </a:rPr>
                <a:t>当前交易信息等</a:t>
              </a:r>
            </a:p>
          </p:txBody>
        </p:sp>
        <p:sp>
          <p:nvSpPr>
            <p:cNvPr id="64" name="圆角矩形 63"/>
            <p:cNvSpPr/>
            <p:nvPr/>
          </p:nvSpPr>
          <p:spPr>
            <a:xfrm>
              <a:off x="2052" y="5268"/>
              <a:ext cx="2416" cy="567"/>
            </a:xfrm>
            <a:prstGeom prst="roundRect">
              <a:avLst/>
            </a:prstGeom>
            <a:solidFill>
              <a:srgbClr val="3565F5">
                <a:alpha val="77000"/>
              </a:srgbClr>
            </a:solidFill>
            <a:ln>
              <a:solidFill>
                <a:srgbClr val="415FEB">
                  <a:alpha val="59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smtClean="0">
                  <a:solidFill>
                    <a:prstClr val="white"/>
                  </a:solidFill>
                  <a:latin typeface="微软雅黑" panose="020B0503020204020204" charset="-122"/>
                  <a:ea typeface="微软雅黑" panose="020B0503020204020204" charset="-122"/>
                </a:rPr>
                <a:t>目标难度值</a:t>
              </a:r>
            </a:p>
          </p:txBody>
        </p:sp>
        <p:cxnSp>
          <p:nvCxnSpPr>
            <p:cNvPr id="65" name="直接箭头连接符 64"/>
            <p:cNvCxnSpPr>
              <a:stCxn id="62" idx="3"/>
              <a:endCxn id="7" idx="1"/>
            </p:cNvCxnSpPr>
            <p:nvPr/>
          </p:nvCxnSpPr>
          <p:spPr>
            <a:xfrm flipV="1">
              <a:off x="4448" y="2617"/>
              <a:ext cx="2343"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3"/>
              <a:endCxn id="4" idx="1"/>
            </p:cNvCxnSpPr>
            <p:nvPr/>
          </p:nvCxnSpPr>
          <p:spPr>
            <a:xfrm>
              <a:off x="4468" y="5552"/>
              <a:ext cx="2798" cy="26"/>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994" y="2234"/>
              <a:ext cx="1351" cy="326"/>
            </a:xfrm>
            <a:prstGeom prst="rect">
              <a:avLst/>
            </a:prstGeom>
            <a:noFill/>
          </p:spPr>
          <p:txBody>
            <a:bodyPr wrap="square" rtlCol="0">
              <a:spAutoFit/>
            </a:bodyPr>
            <a:lstStyle/>
            <a:p>
              <a:r>
                <a:rPr lang="zh-CN" altLang="en-US" sz="1200" dirty="0" smtClean="0">
                  <a:solidFill>
                    <a:prstClr val="black">
                      <a:lumMod val="65000"/>
                      <a:lumOff val="35000"/>
                    </a:prstClr>
                  </a:solidFill>
                  <a:latin typeface="微软雅黑" panose="020B0503020204020204" charset="-122"/>
                  <a:ea typeface="微软雅黑" panose="020B0503020204020204" charset="-122"/>
                </a:rPr>
                <a:t>广播搜集的</a:t>
              </a:r>
            </a:p>
          </p:txBody>
        </p:sp>
        <p:sp>
          <p:nvSpPr>
            <p:cNvPr id="72" name="文本框 71"/>
            <p:cNvSpPr txBox="1"/>
            <p:nvPr/>
          </p:nvSpPr>
          <p:spPr>
            <a:xfrm>
              <a:off x="5632" y="5203"/>
              <a:ext cx="715" cy="326"/>
            </a:xfrm>
            <a:prstGeom prst="rect">
              <a:avLst/>
            </a:prstGeom>
            <a:noFill/>
          </p:spPr>
          <p:txBody>
            <a:bodyPr wrap="square" rtlCol="0">
              <a:spAutoFit/>
            </a:bodyPr>
            <a:lstStyle/>
            <a:p>
              <a:r>
                <a:rPr lang="zh-CN" altLang="en-US" sz="1200" dirty="0" smtClean="0">
                  <a:solidFill>
                    <a:prstClr val="black">
                      <a:lumMod val="65000"/>
                      <a:lumOff val="35000"/>
                    </a:prstClr>
                  </a:solidFill>
                  <a:latin typeface="微软雅黑" panose="020B0503020204020204" charset="-122"/>
                  <a:ea typeface="微软雅黑" panose="020B0503020204020204" charset="-122"/>
                </a:rPr>
                <a:t>推算</a:t>
              </a:r>
            </a:p>
          </p:txBody>
        </p:sp>
        <p:sp>
          <p:nvSpPr>
            <p:cNvPr id="39" name="文本框 38"/>
            <p:cNvSpPr txBox="1"/>
            <p:nvPr/>
          </p:nvSpPr>
          <p:spPr>
            <a:xfrm>
              <a:off x="980" y="1184"/>
              <a:ext cx="8065" cy="363"/>
            </a:xfrm>
            <a:prstGeom prst="rect">
              <a:avLst/>
            </a:prstGeom>
            <a:noFill/>
          </p:spPr>
          <p:txBody>
            <a:bodyPr wrap="square" rtlCol="0">
              <a:spAutoFit/>
            </a:bodyPr>
            <a:lstStyle/>
            <a:p>
              <a:r>
                <a:rPr lang="zh-CN" altLang="en-US" sz="1400" b="1" dirty="0" smtClean="0">
                  <a:solidFill>
                    <a:prstClr val="black">
                      <a:lumMod val="65000"/>
                      <a:lumOff val="35000"/>
                    </a:prstClr>
                  </a:solidFill>
                  <a:latin typeface="微软雅黑" panose="020B0503020204020204" charset="-122"/>
                  <a:ea typeface="微软雅黑" panose="020B0503020204020204" charset="-122"/>
                </a:rPr>
                <a:t>哈希值的计算</a:t>
              </a:r>
              <a:r>
                <a:rPr lang="en-US" altLang="zh-CN" sz="1400" b="1" dirty="0" smtClean="0">
                  <a:solidFill>
                    <a:prstClr val="black">
                      <a:lumMod val="65000"/>
                      <a:lumOff val="35000"/>
                    </a:prstClr>
                  </a:solidFill>
                  <a:latin typeface="微软雅黑" panose="020B0503020204020204" charset="-122"/>
                  <a:ea typeface="微软雅黑" panose="020B0503020204020204" charset="-122"/>
                </a:rPr>
                <a:t>——</a:t>
              </a:r>
              <a:r>
                <a:rPr lang="zh-CN" altLang="en-US" sz="1400" b="1" dirty="0" smtClean="0">
                  <a:solidFill>
                    <a:prstClr val="black">
                      <a:lumMod val="65000"/>
                      <a:lumOff val="35000"/>
                    </a:prstClr>
                  </a:solidFill>
                  <a:latin typeface="微软雅黑" panose="020B0503020204020204" charset="-122"/>
                  <a:ea typeface="微软雅黑" panose="020B0503020204020204" charset="-122"/>
                </a:rPr>
                <a:t>穷举随机数算法</a:t>
              </a:r>
            </a:p>
          </p:txBody>
        </p:sp>
      </p:grpSp>
      <p:pic>
        <p:nvPicPr>
          <p:cNvPr id="5" name="图片 4"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7848267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女巫攻击（</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Sybil attack</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002659" y="2014737"/>
            <a:ext cx="5672462" cy="522707"/>
          </a:xfrm>
          <a:prstGeom prst="rect">
            <a:avLst/>
          </a:prstGeom>
          <a:noFill/>
        </p:spPr>
        <p:txBody>
          <a:bodyPr wrap="square" rtlCol="0">
            <a:spAutoFit/>
          </a:bodyPr>
          <a:lstStyle/>
          <a:p>
            <a:pPr algn="just">
              <a:lnSpc>
                <a:spcPct val="16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女巫</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攻击：</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它指的是攻击者</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模仿</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大量假</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身份的攻击。</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1091184" y="2670750"/>
            <a:ext cx="8921496"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在互联网中，可以虚拟出多个</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IP</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，进而刷单、刷赞、</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爬虫。</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在区块链中，可以虚拟出多个节点，进而利用</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节点个数多的</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优势控制</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整个区块链网络。比如，在投票中占多数（</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51%</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40128175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怎么抵御女巫</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攻击？</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002658" y="2014737"/>
            <a:ext cx="8150485" cy="1027974"/>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身份验证：</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建立准入制度防止身份假冒，如传统分布式系统大多数假设参与者需要身份</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验证。典型场景：联盟链。</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1002658" y="3127950"/>
            <a:ext cx="8351654" cy="1384995"/>
          </a:xfrm>
          <a:prstGeom prst="rect">
            <a:avLst/>
          </a:prstGeom>
        </p:spPr>
        <p:txBody>
          <a:bodyPr wrap="square">
            <a:spAutoFit/>
          </a:bodyPr>
          <a:lstStyle/>
          <a:p>
            <a:pPr>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rPr>
              <a:t>工作量证明：</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一种分布式共识机制，创造某种形式的</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稀缺性</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，以抵抗女巫攻击。</a:t>
            </a:r>
          </a:p>
          <a:p>
            <a:pPr>
              <a:lnSpc>
                <a:spcPct val="150000"/>
              </a:lnSpc>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比如说</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在比特币中，产生区块不是依赖你有几个节点，而是依赖你具有多大的</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算</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力</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。典型</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场景：公有</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链。</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7081093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2167128" y="1117600"/>
            <a:ext cx="7140829" cy="584775"/>
          </a:xfrm>
          <a:prstGeom prst="rect">
            <a:avLst/>
          </a:prstGeom>
          <a:noFill/>
        </p:spPr>
        <p:txBody>
          <a:bodyPr wrap="square" rtlCol="0">
            <a:spAutoFit/>
          </a:bodyPr>
          <a:lstStyle/>
          <a:p>
            <a:pPr algn="ctr"/>
            <a:r>
              <a:rPr lang="en-US" altLang="zh-CN" sz="3200" dirty="0">
                <a:solidFill>
                  <a:prstClr val="black"/>
                </a:solidFill>
                <a:latin typeface="微软雅黑" panose="020B0503020204020204" charset="-122"/>
                <a:ea typeface="微软雅黑" panose="020B0503020204020204" charset="-122"/>
              </a:rPr>
              <a:t>      </a:t>
            </a:r>
            <a:r>
              <a:rPr lang="zh-CN" altLang="en-US" sz="3200" dirty="0" smtClean="0">
                <a:solidFill>
                  <a:prstClr val="black"/>
                </a:solidFill>
                <a:latin typeface="微软雅黑" panose="020B0503020204020204" charset="-122"/>
                <a:ea typeface="微软雅黑" panose="020B0503020204020204" charset="-122"/>
              </a:rPr>
              <a:t>工作量证明</a:t>
            </a:r>
            <a:r>
              <a:rPr lang="zh-CN" altLang="en-US" sz="3200" dirty="0">
                <a:solidFill>
                  <a:prstClr val="black"/>
                </a:solidFill>
                <a:latin typeface="微软雅黑" panose="020B0503020204020204" charset="-122"/>
                <a:ea typeface="微软雅黑" panose="020B0503020204020204" charset="-122"/>
              </a:rPr>
              <a:t>（</a:t>
            </a:r>
            <a:r>
              <a:rPr lang="en-US" altLang="zh-CN" sz="3200" dirty="0" smtClean="0">
                <a:solidFill>
                  <a:prstClr val="black"/>
                </a:solidFill>
                <a:latin typeface="微软雅黑" panose="020B0503020204020204" charset="-122"/>
                <a:ea typeface="微软雅黑" panose="020B0503020204020204" charset="-122"/>
              </a:rPr>
              <a:t>Proof </a:t>
            </a:r>
            <a:r>
              <a:rPr lang="en-US" altLang="zh-CN" sz="3200" dirty="0">
                <a:solidFill>
                  <a:prstClr val="black"/>
                </a:solidFill>
                <a:latin typeface="微软雅黑" panose="020B0503020204020204" charset="-122"/>
                <a:ea typeface="微软雅黑" panose="020B0503020204020204" charset="-122"/>
              </a:rPr>
              <a:t>of </a:t>
            </a:r>
            <a:r>
              <a:rPr lang="en-US" altLang="zh-CN" sz="3200" dirty="0" smtClean="0">
                <a:solidFill>
                  <a:prstClr val="black"/>
                </a:solidFill>
                <a:latin typeface="微软雅黑" panose="020B0503020204020204" charset="-122"/>
                <a:ea typeface="微软雅黑" panose="020B0503020204020204" charset="-122"/>
              </a:rPr>
              <a:t>Work</a:t>
            </a:r>
            <a:r>
              <a:rPr lang="zh-CN" altLang="en-US" sz="3200" dirty="0" smtClean="0">
                <a:solidFill>
                  <a:prstClr val="black"/>
                </a:solidFill>
                <a:latin typeface="微软雅黑" panose="020B0503020204020204" charset="-122"/>
                <a:ea typeface="微软雅黑" panose="020B0503020204020204" charset="-122"/>
              </a:rPr>
              <a:t>）</a:t>
            </a:r>
            <a:endParaRPr lang="zh-CN" altLang="en-US" sz="3200" dirty="0">
              <a:solidFill>
                <a:prstClr val="black"/>
              </a:solidFill>
              <a:latin typeface="微软雅黑" panose="020B0503020204020204" charset="-122"/>
              <a:ea typeface="微软雅黑" panose="020B0503020204020204" charset="-122"/>
            </a:endParaRPr>
          </a:p>
        </p:txBody>
      </p:sp>
      <p:pic>
        <p:nvPicPr>
          <p:cNvPr id="5" name="图片 4" descr="LGlogo"/>
          <p:cNvPicPr>
            <a:picLocks noChangeAspect="1"/>
          </p:cNvPicPr>
          <p:nvPr/>
        </p:nvPicPr>
        <p:blipFill>
          <a:blip r:embed="rId3"/>
          <a:stretch>
            <a:fillRect/>
          </a:stretch>
        </p:blipFill>
        <p:spPr>
          <a:xfrm>
            <a:off x="455295" y="467995"/>
            <a:ext cx="2588260" cy="575310"/>
          </a:xfrm>
          <a:prstGeom prst="rect">
            <a:avLst/>
          </a:prstGeom>
        </p:spPr>
      </p:pic>
      <p:sp>
        <p:nvSpPr>
          <p:cNvPr id="27" name="文本框 26"/>
          <p:cNvSpPr txBox="1"/>
          <p:nvPr/>
        </p:nvSpPr>
        <p:spPr>
          <a:xfrm>
            <a:off x="1325882" y="2400656"/>
            <a:ext cx="4059936" cy="1015663"/>
          </a:xfrm>
          <a:prstGeom prst="rect">
            <a:avLst/>
          </a:prstGeom>
          <a:noFill/>
        </p:spPr>
        <p:txBody>
          <a:bodyPr wrap="square" rtlCol="0">
            <a:spAutoFit/>
          </a:bodyPr>
          <a:lstStyle/>
          <a:p>
            <a:pPr>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rPr>
              <a:t>单向函数：</a:t>
            </a:r>
            <a:r>
              <a:rPr lang="zh-CN" altLang="en-US" sz="2000" dirty="0" smtClean="0">
                <a:latin typeface="微软雅黑" panose="020B0503020204020204" charset="-122"/>
                <a:ea typeface="微软雅黑" panose="020B0503020204020204" charset="-122"/>
                <a:cs typeface="微软雅黑" panose="020B0503020204020204" charset="-122"/>
              </a:rPr>
              <a:t>一道</a:t>
            </a:r>
            <a:r>
              <a:rPr lang="zh-CN" altLang="en-US" sz="2000" dirty="0">
                <a:latin typeface="微软雅黑" panose="020B0503020204020204" charset="-122"/>
                <a:ea typeface="微软雅黑" panose="020B0503020204020204" charset="-122"/>
                <a:cs typeface="微软雅黑" panose="020B0503020204020204" charset="-122"/>
              </a:rPr>
              <a:t>数学题非常难计算，却非常容易</a:t>
            </a:r>
            <a:r>
              <a:rPr lang="zh-CN" altLang="en-US" sz="2000" dirty="0" smtClean="0">
                <a:latin typeface="微软雅黑" panose="020B0503020204020204" charset="-122"/>
                <a:ea typeface="微软雅黑" panose="020B0503020204020204" charset="-122"/>
                <a:cs typeface="微软雅黑" panose="020B0503020204020204" charset="-122"/>
              </a:rPr>
              <a:t>验证的问题。</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325882" y="3428682"/>
            <a:ext cx="3989896" cy="2400657"/>
          </a:xfrm>
          <a:prstGeom prst="rect">
            <a:avLst/>
          </a:prstGeom>
        </p:spPr>
        <p:txBody>
          <a:bodyPr wrap="square">
            <a:spAutoFit/>
          </a:bodyPr>
          <a:lstStyle/>
          <a:p>
            <a:pPr>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rPr>
              <a:t>挖矿：</a:t>
            </a:r>
            <a:r>
              <a:rPr lang="zh-CN" altLang="en-US" sz="2000" dirty="0" smtClean="0">
                <a:latin typeface="微软雅黑" panose="020B0503020204020204" charset="-122"/>
                <a:ea typeface="微软雅黑" panose="020B0503020204020204" charset="-122"/>
                <a:cs typeface="微软雅黑" panose="020B0503020204020204" charset="-122"/>
              </a:rPr>
              <a:t>矿工们在生产一</a:t>
            </a:r>
            <a:r>
              <a:rPr lang="zh-CN" altLang="en-US" sz="2000" dirty="0">
                <a:latin typeface="微软雅黑" panose="020B0503020204020204" charset="-122"/>
                <a:ea typeface="微软雅黑" panose="020B0503020204020204" charset="-122"/>
                <a:cs typeface="微软雅黑" panose="020B0503020204020204" charset="-122"/>
              </a:rPr>
              <a:t>个新的区块时</a:t>
            </a:r>
            <a:r>
              <a:rPr lang="zh-CN" altLang="en-US" sz="2000" dirty="0" smtClean="0">
                <a:latin typeface="微软雅黑" panose="020B0503020204020204" charset="-122"/>
                <a:ea typeface="微软雅黑" panose="020B0503020204020204" charset="-122"/>
                <a:cs typeface="微软雅黑" panose="020B0503020204020204" charset="-122"/>
              </a:rPr>
              <a:t>，采用</a:t>
            </a:r>
            <a:r>
              <a:rPr lang="en-US" altLang="zh-CN" sz="2000" dirty="0" smtClean="0">
                <a:latin typeface="微软雅黑" panose="020B0503020204020204" charset="-122"/>
                <a:ea typeface="微软雅黑" panose="020B0503020204020204" charset="-122"/>
                <a:cs typeface="微软雅黑" panose="020B0503020204020204" charset="-122"/>
              </a:rPr>
              <a:t>SHA</a:t>
            </a:r>
            <a:r>
              <a:rPr lang="zh-CN" altLang="en-US" sz="2000" dirty="0" smtClean="0">
                <a:latin typeface="微软雅黑" panose="020B0503020204020204" charset="-122"/>
                <a:ea typeface="微软雅黑" panose="020B0503020204020204" charset="-122"/>
                <a:cs typeface="微软雅黑" panose="020B0503020204020204" charset="-122"/>
              </a:rPr>
              <a:t>函数</a:t>
            </a:r>
            <a:r>
              <a:rPr lang="zh-CN" altLang="en-US" sz="2000" dirty="0">
                <a:latin typeface="微软雅黑" panose="020B0503020204020204" charset="-122"/>
                <a:ea typeface="微软雅黑" panose="020B0503020204020204" charset="-122"/>
                <a:cs typeface="微软雅黑" panose="020B0503020204020204" charset="-122"/>
              </a:rPr>
              <a:t>进行运算</a:t>
            </a:r>
            <a:r>
              <a:rPr lang="zh-CN" altLang="en-US" sz="2000" dirty="0" smtClean="0">
                <a:latin typeface="微软雅黑" panose="020B0503020204020204" charset="-122"/>
                <a:ea typeface="微软雅黑" panose="020B0503020204020204" charset="-122"/>
                <a:cs typeface="微软雅黑" panose="020B0503020204020204" charset="-122"/>
              </a:rPr>
              <a:t>，通过来断地改变</a:t>
            </a:r>
            <a:r>
              <a:rPr lang="en-US" altLang="zh-CN" sz="2000" dirty="0" smtClean="0">
                <a:latin typeface="微软雅黑" panose="020B0503020204020204" charset="-122"/>
                <a:ea typeface="微软雅黑" panose="020B0503020204020204" charset="-122"/>
                <a:cs typeface="微软雅黑" panose="020B0503020204020204" charset="-122"/>
              </a:rPr>
              <a:t>nonce++</a:t>
            </a:r>
            <a:r>
              <a:rPr lang="zh-CN" altLang="en-US" sz="2000" dirty="0" smtClean="0">
                <a:latin typeface="微软雅黑" panose="020B0503020204020204" charset="-122"/>
                <a:ea typeface="微软雅黑" panose="020B0503020204020204" charset="-122"/>
                <a:cs typeface="微软雅黑" panose="020B0503020204020204" charset="-122"/>
              </a:rPr>
              <a:t>的取值，反复</a:t>
            </a:r>
            <a:r>
              <a:rPr lang="zh-CN" altLang="en-US" sz="2000" dirty="0">
                <a:latin typeface="微软雅黑" panose="020B0503020204020204" charset="-122"/>
                <a:ea typeface="微软雅黑" panose="020B0503020204020204" charset="-122"/>
                <a:cs typeface="微软雅黑" panose="020B0503020204020204" charset="-122"/>
              </a:rPr>
              <a:t>尝试找到这个解。</a:t>
            </a:r>
          </a:p>
          <a:p>
            <a:pPr>
              <a:lnSpc>
                <a:spcPct val="150000"/>
              </a:lnSpc>
            </a:pPr>
            <a:endParaRPr lang="en-US" altLang="zh-CN" sz="2000" dirty="0" smtClean="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4"/>
          <a:stretch>
            <a:fillRect/>
          </a:stretch>
        </p:blipFill>
        <p:spPr>
          <a:xfrm>
            <a:off x="5455858" y="2403210"/>
            <a:ext cx="5054022" cy="3920068"/>
          </a:xfrm>
          <a:prstGeom prst="rect">
            <a:avLst/>
          </a:prstGeom>
        </p:spPr>
      </p:pic>
    </p:spTree>
    <p:extLst>
      <p:ext uri="{BB962C8B-B14F-4D97-AF65-F5344CB8AC3E}">
        <p14:creationId xmlns:p14="http://schemas.microsoft.com/office/powerpoint/2010/main" val="905035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难度调整</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9247264" cy="1113446"/>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比特币难度</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en-US" altLang="zh-CN"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Difficulty</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 </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比特币难度调整是每隔</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2016</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个区块调整难度，从而达到维持出块时间</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10</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分钟左右的目标。</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9" name="文本框 8"/>
          <p:cNvSpPr txBox="1"/>
          <p:nvPr/>
        </p:nvSpPr>
        <p:spPr>
          <a:xfrm>
            <a:off x="628256" y="2903588"/>
            <a:ext cx="9119249" cy="1668149"/>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以太坊难度</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值（</a:t>
            </a:r>
            <a:r>
              <a:rPr lang="en-US" altLang="zh-CN"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Difficulty</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 </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而以太坊则与之不同，每个区块都有可能会进行难度调整。难度调整较为复杂，存在多个版本。</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以太坊根据全网总算力调整难度值，确保出块时间保持大约</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15</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秒。</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extLst>
      <p:ext uri="{BB962C8B-B14F-4D97-AF65-F5344CB8AC3E}">
        <p14:creationId xmlns:p14="http://schemas.microsoft.com/office/powerpoint/2010/main" val="3675351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难度和目标</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9247264" cy="1175706"/>
          </a:xfrm>
          <a:prstGeom prst="rect">
            <a:avLst/>
          </a:prstGeom>
          <a:noFill/>
        </p:spPr>
        <p:txBody>
          <a:bodyPr wrap="square" rtlCol="0">
            <a:spAutoFit/>
          </a:bodyPr>
          <a:lstStyle/>
          <a:p>
            <a:pPr algn="just">
              <a:lnSpc>
                <a:spcPct val="160000"/>
              </a:lnSpc>
            </a:pP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目标值（</a:t>
            </a:r>
            <a:r>
              <a:rPr lang="en-US" altLang="zh-CN"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Target</a:t>
            </a: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H(</a:t>
            </a:r>
            <a:r>
              <a:rPr lang="en-US" altLang="zh-CN" sz="2000"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Block+Nonce</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必须小于目标，否则</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Nonce++</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直至找到合适的</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Nonce</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2" name="文本框 61"/>
          <p:cNvSpPr txBox="1"/>
          <p:nvPr/>
        </p:nvSpPr>
        <p:spPr>
          <a:xfrm>
            <a:off x="455295" y="5120189"/>
            <a:ext cx="10968145" cy="683264"/>
          </a:xfrm>
          <a:prstGeom prst="rect">
            <a:avLst/>
          </a:prstGeom>
          <a:noFill/>
        </p:spPr>
        <p:txBody>
          <a:bodyPr wrap="square" rtlCol="0">
            <a:spAutoFit/>
          </a:bodyPr>
          <a:lstStyle/>
          <a:p>
            <a:pPr algn="just">
              <a:lnSpc>
                <a:spcPct val="160000"/>
              </a:lnSpc>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注：</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难度越大，目标值越小；</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难度</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越小，</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目标值</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越大。</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Target=2^256/Difficulty</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9" name="文本框 8"/>
          <p:cNvSpPr txBox="1"/>
          <p:nvPr/>
        </p:nvSpPr>
        <p:spPr>
          <a:xfrm>
            <a:off x="628256" y="3227204"/>
            <a:ext cx="9119249" cy="1175706"/>
          </a:xfrm>
          <a:prstGeom prst="rect">
            <a:avLst/>
          </a:prstGeom>
          <a:noFill/>
        </p:spPr>
        <p:txBody>
          <a:bodyPr wrap="square" rtlCol="0">
            <a:spAutoFit/>
          </a:bodyPr>
          <a:lstStyle/>
          <a:p>
            <a:pPr algn="just">
              <a:lnSpc>
                <a:spcPct val="160000"/>
              </a:lnSpc>
            </a:pP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难度值（</a:t>
            </a:r>
            <a:r>
              <a:rPr lang="en-US" altLang="zh-CN"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Difficulty</a:t>
            </a: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以太坊根据全网总算力调整难度值，确保出块时间保持大约</a:t>
            </a:r>
            <a:r>
              <a:rPr lang="en-US" altLang="zh-CN"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15</a:t>
            </a:r>
            <a:r>
              <a:rPr lang="zh-CN" altLang="en-US" sz="20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秒。</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 name="矩形 5"/>
          <p:cNvSpPr/>
          <p:nvPr/>
        </p:nvSpPr>
        <p:spPr>
          <a:xfrm>
            <a:off x="628256" y="4388613"/>
            <a:ext cx="7500760" cy="646331"/>
          </a:xfrm>
          <a:prstGeom prst="rect">
            <a:avLst/>
          </a:prstGeom>
        </p:spPr>
        <p:txBody>
          <a:bodyPr wrap="square">
            <a:spAutoFit/>
          </a:bodyPr>
          <a:lstStyle/>
          <a:p>
            <a:r>
              <a:rPr lang="en-US" altLang="zh-CN" dirty="0" smtClean="0">
                <a:solidFill>
                  <a:srgbClr val="232629"/>
                </a:solidFill>
                <a:latin typeface="Times New Roman" panose="02020603050405020304" pitchFamily="18" charset="0"/>
                <a:cs typeface="Times New Roman" panose="02020603050405020304" pitchFamily="18" charset="0"/>
              </a:rPr>
              <a:t>0xa4f80a26aecb5fc975e12a9d3d0f6a7907c60b1d7e6b5205dfb4c984dad7f1ba</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628256" y="2765572"/>
            <a:ext cx="8177416" cy="369332"/>
          </a:xfrm>
          <a:prstGeom prst="rect">
            <a:avLst/>
          </a:prstGeom>
        </p:spPr>
        <p:txBody>
          <a:bodyPr wrap="square">
            <a:spAutoFit/>
          </a:bodyPr>
          <a:lstStyle/>
          <a:p>
            <a:r>
              <a:rPr lang="en-US" altLang="zh-CN" dirty="0">
                <a:solidFill>
                  <a:srgbClr val="232629"/>
                </a:solidFill>
                <a:latin typeface="Times New Roman" panose="02020603050405020304" pitchFamily="18" charset="0"/>
                <a:cs typeface="Times New Roman" panose="02020603050405020304" pitchFamily="18" charset="0"/>
              </a:rPr>
              <a:t>000000000000000006efd706f4467e2d7ed6f0fed757ca7d59e2cc8c81a2d9e3</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5601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76672"/>
            <a:ext cx="413446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a:t>
            </a:r>
            <a:r>
              <a:rPr lang="zh-CN" altLang="en-US" sz="2800" kern="0" dirty="0">
                <a:solidFill>
                  <a:prstClr val="black"/>
                </a:solidFill>
                <a:ea typeface="黑体" pitchFamily="49" charset="-122"/>
              </a:rPr>
              <a:t>（或以太坊）</a:t>
            </a:r>
            <a:r>
              <a:rPr lang="zh-CN" altLang="en-US" sz="2800" kern="0" dirty="0" smtClean="0">
                <a:solidFill>
                  <a:prstClr val="black"/>
                </a:solidFill>
                <a:ea typeface="黑体" pitchFamily="49" charset="-122"/>
              </a:rPr>
              <a:t>私</a:t>
            </a:r>
            <a:r>
              <a:rPr lang="zh-CN" altLang="en-US" sz="2800" kern="0" dirty="0">
                <a:solidFill>
                  <a:prstClr val="black"/>
                </a:solidFill>
                <a:ea typeface="黑体" pitchFamily="49" charset="-122"/>
              </a:rPr>
              <a:t>钥</a:t>
            </a:r>
          </a:p>
        </p:txBody>
      </p:sp>
      <p:sp>
        <p:nvSpPr>
          <p:cNvPr id="6" name="内容占位符 2"/>
          <p:cNvSpPr txBox="1">
            <a:spLocks/>
          </p:cNvSpPr>
          <p:nvPr/>
        </p:nvSpPr>
        <p:spPr bwMode="auto">
          <a:xfrm>
            <a:off x="1894390" y="1215027"/>
            <a:ext cx="7280090" cy="405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私钥用于生成其对应地址上</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支付比特币所必需的签名</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，以唯一确定这些</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比特币所有权</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私钥保密性至关重要，一旦泄露、损坏或丢失，其对应地址上的比特币也将丢失。</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私钥的产生依赖密码学安全的伪随机数生成器（</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CSPRNG</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），一般为</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256bit</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私钥范围：</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理论上是</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0~2</a:t>
            </a:r>
            <a:r>
              <a:rPr lang="en-US" altLang="zh-CN" sz="1800" baseline="30000" dirty="0">
                <a:solidFill>
                  <a:srgbClr val="0000FF"/>
                </a:solidFill>
                <a:latin typeface="微软雅黑" panose="020B0503020204020204" pitchFamily="34" charset="-122"/>
                <a:ea typeface="微软雅黑" panose="020B0503020204020204" pitchFamily="34" charset="-122"/>
                <a:cs typeface="Times New Roman" pitchFamily="18" charset="0"/>
              </a:rPr>
              <a:t>256</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-1</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，实际上</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0x1~0xFFFF FFFF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FFFF</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FFFF</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FFFF</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FFFF</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FFFF</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FFFE BAAE DCE6 AF48 A03B BFD2 5E8C D036 4141</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（有效私钥的范围由</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secp256k1 </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和</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ECDSA</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算法决定）。</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
        <p:nvSpPr>
          <p:cNvPr id="7" name="圆角矩形 6"/>
          <p:cNvSpPr/>
          <p:nvPr/>
        </p:nvSpPr>
        <p:spPr>
          <a:xfrm>
            <a:off x="1800062" y="5993333"/>
            <a:ext cx="8804438" cy="561856"/>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600"/>
              </a:spcBef>
              <a:spcAft>
                <a:spcPts val="600"/>
              </a:spcAft>
            </a:pPr>
            <a:r>
              <a:rPr lang="en-US" altLang="zh-CN" dirty="0">
                <a:solidFill>
                  <a:srgbClr val="0000FF"/>
                </a:solidFill>
                <a:latin typeface="Times New Roman" panose="02020603050405020304" pitchFamily="18" charset="0"/>
                <a:ea typeface="黑体" pitchFamily="49" charset="-122"/>
                <a:cs typeface="Times New Roman" panose="02020603050405020304" pitchFamily="18" charset="0"/>
              </a:rPr>
              <a:t>1E99423A4ED27608A15A2616A2B0E9E52CED330AC530EDCC32C8FFC6A526AEDD</a:t>
            </a:r>
          </a:p>
        </p:txBody>
      </p:sp>
      <p:pic>
        <p:nvPicPr>
          <p:cNvPr id="5" name="image13.png"/>
          <p:cNvPicPr>
            <a:picLocks noChangeAspect="1"/>
          </p:cNvPicPr>
          <p:nvPr/>
        </p:nvPicPr>
        <p:blipFill>
          <a:blip r:embed="rId3" cstate="print">
            <a:extLst/>
          </a:blip>
          <a:stretch>
            <a:fillRect/>
          </a:stretch>
        </p:blipFill>
        <p:spPr>
          <a:xfrm>
            <a:off x="9290686" y="1352187"/>
            <a:ext cx="1102070" cy="1102071"/>
          </a:xfrm>
          <a:prstGeom prst="rect">
            <a:avLst/>
          </a:prstGeom>
          <a:ln w="12700">
            <a:miter lim="400000"/>
          </a:ln>
          <a:effectLst>
            <a:outerShdw blurRad="190500" dist="8455" dir="5400000" rotWithShape="0">
              <a:srgbClr val="000000"/>
            </a:outerShdw>
          </a:effectLst>
        </p:spPr>
      </p:pic>
      <p:pic>
        <p:nvPicPr>
          <p:cNvPr id="8" name="image9.jpeg"/>
          <p:cNvPicPr>
            <a:picLocks noChangeAspect="1"/>
          </p:cNvPicPr>
          <p:nvPr/>
        </p:nvPicPr>
        <p:blipFill>
          <a:blip r:embed="rId4">
            <a:extLst/>
          </a:blip>
          <a:stretch>
            <a:fillRect/>
          </a:stretch>
        </p:blipFill>
        <p:spPr>
          <a:xfrm>
            <a:off x="9290687" y="2798519"/>
            <a:ext cx="1209653" cy="1081967"/>
          </a:xfrm>
          <a:prstGeom prst="rect">
            <a:avLst/>
          </a:prstGeom>
          <a:ln w="12700">
            <a:miter lim="400000"/>
          </a:ln>
          <a:effectLst>
            <a:outerShdw blurRad="190500" dist="8455" dir="5400000" rotWithShape="0">
              <a:srgbClr val="000000"/>
            </a:outerShdw>
          </a:effectLst>
        </p:spPr>
      </p:pic>
      <p:pic>
        <p:nvPicPr>
          <p:cNvPr id="9" name="image14.png">
            <a:hlinkClick r:id="rId5"/>
          </p:cNvPr>
          <p:cNvPicPr>
            <a:picLocks noChangeAspect="1"/>
          </p:cNvPicPr>
          <p:nvPr/>
        </p:nvPicPr>
        <p:blipFill>
          <a:blip r:embed="rId6">
            <a:extLst/>
          </a:blip>
          <a:stretch>
            <a:fillRect/>
          </a:stretch>
        </p:blipFill>
        <p:spPr>
          <a:xfrm>
            <a:off x="9290686" y="4303774"/>
            <a:ext cx="1268094" cy="1268093"/>
          </a:xfrm>
          <a:prstGeom prst="rect">
            <a:avLst/>
          </a:prstGeom>
          <a:ln w="12700">
            <a:miter lim="400000"/>
          </a:ln>
          <a:effectLst>
            <a:outerShdw blurRad="190500" dist="8455" dir="5400000" rotWithShape="0">
              <a:srgbClr val="000000"/>
            </a:outerShdw>
          </a:effectLst>
        </p:spPr>
      </p:pic>
      <p:sp>
        <p:nvSpPr>
          <p:cNvPr id="11" name="圆角矩形 10"/>
          <p:cNvSpPr/>
          <p:nvPr/>
        </p:nvSpPr>
        <p:spPr>
          <a:xfrm>
            <a:off x="1947198" y="1352187"/>
            <a:ext cx="8445558" cy="15068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会不会我的私钥和别人相同呢？那样我的钱岂不是可以被人可以划走了。</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1979502" y="2919966"/>
            <a:ext cx="8445558" cy="13819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怎样能做自己的私钥和别人不一样呢？</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979502" y="4391349"/>
            <a:ext cx="8445558" cy="138198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随机生成私钥多难记？有没有更好的办法呢？</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9946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以太坊挖矿机制</a:t>
            </a:r>
          </a:p>
        </p:txBody>
      </p:sp>
      <p:sp>
        <p:nvSpPr>
          <p:cNvPr id="6" name="内容占位符 2"/>
          <p:cNvSpPr txBox="1">
            <a:spLocks/>
          </p:cNvSpPr>
          <p:nvPr/>
        </p:nvSpPr>
        <p:spPr bwMode="auto">
          <a:xfrm>
            <a:off x="1919536" y="1268760"/>
            <a:ext cx="8501122"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以太坊</a:t>
            </a:r>
            <a:r>
              <a:rPr lang="en-US" altLang="zh-CN" sz="2000" dirty="0">
                <a:solidFill>
                  <a:prstClr val="black"/>
                </a:solidFill>
                <a:ea typeface="黑体" panose="02010609060101010101" pitchFamily="49" charset="-122"/>
                <a:cs typeface="Verdana" pitchFamily="34" charset="0"/>
              </a:rPr>
              <a:t>1.0</a:t>
            </a:r>
            <a:r>
              <a:rPr lang="zh-CN" altLang="en-US" sz="2000" dirty="0">
                <a:solidFill>
                  <a:prstClr val="black"/>
                </a:solidFill>
                <a:ea typeface="黑体" panose="02010609060101010101" pitchFamily="49" charset="-122"/>
                <a:cs typeface="Verdana" pitchFamily="34" charset="0"/>
              </a:rPr>
              <a:t>版本基于</a:t>
            </a:r>
            <a:r>
              <a:rPr lang="en-US" altLang="zh-CN" sz="2000" dirty="0">
                <a:solidFill>
                  <a:prstClr val="black"/>
                </a:solidFill>
                <a:ea typeface="黑体" panose="02010609060101010101" pitchFamily="49" charset="-122"/>
                <a:cs typeface="Verdana" pitchFamily="34" charset="0"/>
              </a:rPr>
              <a:t>POW</a:t>
            </a:r>
            <a:r>
              <a:rPr lang="zh-CN" altLang="en-US" sz="2000" dirty="0">
                <a:solidFill>
                  <a:prstClr val="black"/>
                </a:solidFill>
                <a:ea typeface="黑体" panose="02010609060101010101" pitchFamily="49" charset="-122"/>
                <a:cs typeface="Verdana" pitchFamily="34" charset="0"/>
              </a:rPr>
              <a:t>的挖矿算法叫做</a:t>
            </a:r>
            <a:r>
              <a:rPr lang="en-US" altLang="zh-CN" sz="2000" dirty="0">
                <a:solidFill>
                  <a:srgbClr val="FF0066"/>
                </a:solidFill>
                <a:ea typeface="黑体" panose="02010609060101010101" pitchFamily="49" charset="-122"/>
                <a:cs typeface="Verdana" pitchFamily="34" charset="0"/>
              </a:rPr>
              <a:t>Ethash</a:t>
            </a:r>
            <a:r>
              <a:rPr lang="zh-CN" altLang="en-US" sz="2000" dirty="0">
                <a:solidFill>
                  <a:prstClr val="black"/>
                </a:solidFill>
                <a:ea typeface="黑体" panose="02010609060101010101" pitchFamily="49" charset="-122"/>
                <a:cs typeface="Verdana" pitchFamily="34" charset="0"/>
              </a:rPr>
              <a:t>，最新版本为</a:t>
            </a:r>
            <a:r>
              <a:rPr lang="en-US" altLang="zh-CN" sz="2000" dirty="0">
                <a:solidFill>
                  <a:prstClr val="black"/>
                </a:solidFill>
                <a:ea typeface="黑体" panose="02010609060101010101" pitchFamily="49" charset="-122"/>
                <a:cs typeface="Verdana" pitchFamily="34" charset="0"/>
              </a:rPr>
              <a:t>Dagger-Hashimoto</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设计目标</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srgbClr val="FF0066"/>
                </a:solidFill>
                <a:ea typeface="黑体" panose="02010609060101010101" pitchFamily="49" charset="-122"/>
                <a:cs typeface="Verdana" pitchFamily="34" charset="0"/>
              </a:rPr>
              <a:t>抵抗矿机（</a:t>
            </a:r>
            <a:r>
              <a:rPr lang="en-US" altLang="zh-CN" sz="2000" dirty="0">
                <a:solidFill>
                  <a:srgbClr val="FF0066"/>
                </a:solidFill>
                <a:ea typeface="黑体" panose="02010609060101010101" pitchFamily="49" charset="-122"/>
                <a:cs typeface="Verdana" pitchFamily="34" charset="0"/>
              </a:rPr>
              <a:t>ASIC-resistance</a:t>
            </a:r>
            <a:r>
              <a:rPr lang="zh-CN" altLang="en-US" sz="2000" dirty="0">
                <a:solidFill>
                  <a:srgbClr val="FF0066"/>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：使用专门优化的芯片产生的挖矿优势应该尽可能的小，小到即使使用普通</a:t>
            </a:r>
            <a:r>
              <a:rPr lang="en-US" altLang="zh-CN" sz="2000" dirty="0">
                <a:solidFill>
                  <a:prstClr val="black"/>
                </a:solidFill>
                <a:ea typeface="黑体" panose="02010609060101010101" pitchFamily="49" charset="-122"/>
                <a:cs typeface="Verdana" pitchFamily="34" charset="0"/>
              </a:rPr>
              <a:t>CPU</a:t>
            </a:r>
            <a:r>
              <a:rPr lang="zh-CN" altLang="en-US" sz="2000" dirty="0">
                <a:solidFill>
                  <a:prstClr val="black"/>
                </a:solidFill>
                <a:ea typeface="黑体" panose="02010609060101010101" pitchFamily="49" charset="-122"/>
                <a:cs typeface="Verdana" pitchFamily="34" charset="0"/>
              </a:rPr>
              <a:t>挖矿也能产生收益。</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srgbClr val="FF0066"/>
                </a:solidFill>
                <a:ea typeface="黑体" panose="02010609060101010101" pitchFamily="49" charset="-122"/>
                <a:cs typeface="Verdana" pitchFamily="34" charset="0"/>
              </a:rPr>
              <a:t>轻客户端可验证（</a:t>
            </a:r>
            <a:r>
              <a:rPr lang="en-US" altLang="en-US" sz="2000" dirty="0">
                <a:solidFill>
                  <a:srgbClr val="FF0066"/>
                </a:solidFill>
                <a:ea typeface="黑体" panose="02010609060101010101" pitchFamily="49" charset="-122"/>
                <a:cs typeface="Verdana" pitchFamily="34" charset="0"/>
              </a:rPr>
              <a:t>Light client verifiability</a:t>
            </a:r>
            <a:r>
              <a:rPr lang="zh-CN" altLang="en-US" sz="2000" dirty="0">
                <a:solidFill>
                  <a:srgbClr val="FF0066"/>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：轻客户端应该有能力验证每一个块的真实性。</a:t>
            </a:r>
            <a:endParaRPr lang="en-US" altLang="zh-CN" sz="2000" dirty="0">
              <a:solidFill>
                <a:prstClr val="black"/>
              </a:solidFill>
              <a:ea typeface="黑体" panose="02010609060101010101" pitchFamily="49" charset="-122"/>
              <a:cs typeface="Verdana" pitchFamily="34" charset="0"/>
            </a:endParaRPr>
          </a:p>
        </p:txBody>
      </p:sp>
      <p:sp>
        <p:nvSpPr>
          <p:cNvPr id="7" name="圆角矩形 6"/>
          <p:cNvSpPr/>
          <p:nvPr/>
        </p:nvSpPr>
        <p:spPr>
          <a:xfrm>
            <a:off x="2024034" y="5373216"/>
            <a:ext cx="8358246" cy="11990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rgbClr val="FF0066"/>
                </a:solidFill>
                <a:ea typeface="黑体" panose="02010609060101010101" pitchFamily="49" charset="-122"/>
                <a:cs typeface="Times New Roman" pitchFamily="18" charset="0"/>
              </a:rPr>
              <a:t>挖矿的效率基本与</a:t>
            </a:r>
            <a:r>
              <a:rPr lang="en-US" altLang="zh-CN" sz="2000" dirty="0">
                <a:solidFill>
                  <a:srgbClr val="FF0066"/>
                </a:solidFill>
                <a:ea typeface="黑体" panose="02010609060101010101" pitchFamily="49" charset="-122"/>
                <a:cs typeface="Times New Roman" pitchFamily="18" charset="0"/>
              </a:rPr>
              <a:t>CPU</a:t>
            </a:r>
            <a:r>
              <a:rPr lang="zh-CN" altLang="en-US" sz="2000" dirty="0">
                <a:solidFill>
                  <a:srgbClr val="FF0066"/>
                </a:solidFill>
                <a:ea typeface="黑体" panose="02010609060101010101" pitchFamily="49" charset="-122"/>
                <a:cs typeface="Times New Roman" pitchFamily="18" charset="0"/>
              </a:rPr>
              <a:t>无关，和内存大小和内存带宽正相关，目的是去除专用硬件的优势，抵抗</a:t>
            </a:r>
            <a:r>
              <a:rPr lang="en-US" altLang="zh-CN" sz="2000" dirty="0">
                <a:solidFill>
                  <a:srgbClr val="FF0066"/>
                </a:solidFill>
                <a:ea typeface="黑体" panose="02010609060101010101" pitchFamily="49" charset="-122"/>
                <a:cs typeface="Times New Roman" pitchFamily="18" charset="0"/>
              </a:rPr>
              <a:t>ASCI</a:t>
            </a:r>
            <a:r>
              <a:rPr lang="zh-CN" altLang="en-US" sz="2000" dirty="0">
                <a:solidFill>
                  <a:srgbClr val="FF0066"/>
                </a:solidFill>
                <a:ea typeface="黑体" panose="02010609060101010101" pitchFamily="49" charset="-122"/>
                <a:cs typeface="Times New Roman" pitchFamily="18" charset="0"/>
              </a:rPr>
              <a:t>。</a:t>
            </a:r>
            <a:endParaRPr lang="en-US" altLang="zh-CN" sz="2000" dirty="0">
              <a:solidFill>
                <a:srgbClr val="FF0066"/>
              </a:solidFill>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414672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2602572"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Ethash</a:t>
            </a:r>
            <a:r>
              <a:rPr lang="zh-CN" altLang="en-US" sz="2800" dirty="0">
                <a:solidFill>
                  <a:prstClr val="black"/>
                </a:solidFill>
                <a:ea typeface="黑体" pitchFamily="2" charset="-122"/>
                <a:cs typeface="Arial" pitchFamily="34" charset="0"/>
              </a:rPr>
              <a:t>算法原理</a:t>
            </a:r>
            <a:endParaRPr lang="en-US" altLang="zh-CN" sz="2800" dirty="0">
              <a:solidFill>
                <a:prstClr val="black"/>
              </a:solidFill>
              <a:ea typeface="黑体" pitchFamily="2" charset="-122"/>
              <a:cs typeface="Arial" pitchFamily="34" charset="0"/>
            </a:endParaRPr>
          </a:p>
        </p:txBody>
      </p:sp>
      <p:sp>
        <p:nvSpPr>
          <p:cNvPr id="3" name="内容占位符 2"/>
          <p:cNvSpPr txBox="1">
            <a:spLocks/>
          </p:cNvSpPr>
          <p:nvPr/>
        </p:nvSpPr>
        <p:spPr bwMode="auto">
          <a:xfrm>
            <a:off x="1952596" y="1285860"/>
            <a:ext cx="8501122" cy="507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生成种子（</a:t>
            </a:r>
            <a:r>
              <a:rPr lang="en-US" altLang="zh-CN" sz="2000" dirty="0">
                <a:solidFill>
                  <a:srgbClr val="FF0066"/>
                </a:solidFill>
                <a:ea typeface="黑体" panose="02010609060101010101" pitchFamily="49" charset="-122"/>
                <a:cs typeface="Verdana" pitchFamily="34" charset="0"/>
              </a:rPr>
              <a:t>seed</a:t>
            </a:r>
            <a:r>
              <a:rPr lang="zh-CN" altLang="en-US" sz="2000" dirty="0">
                <a:solidFill>
                  <a:srgbClr val="FF0066"/>
                </a:solidFill>
                <a:ea typeface="黑体" panose="02010609060101010101" pitchFamily="49" charset="-122"/>
                <a:cs typeface="Verdana" pitchFamily="34" charset="0"/>
              </a:rPr>
              <a:t>）</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对于每一个块</a:t>
            </a:r>
            <a:r>
              <a:rPr lang="en-US" altLang="zh-CN" sz="2000" dirty="0">
                <a:solidFill>
                  <a:prstClr val="black"/>
                </a:solidFill>
                <a:ea typeface="黑体" panose="02010609060101010101" pitchFamily="49" charset="-122"/>
                <a:cs typeface="Verdana" pitchFamily="34" charset="0"/>
              </a:rPr>
              <a:t>(block)</a:t>
            </a:r>
            <a:r>
              <a:rPr lang="zh-CN" altLang="en-US" sz="2000" dirty="0">
                <a:solidFill>
                  <a:prstClr val="black"/>
                </a:solidFill>
                <a:ea typeface="黑体" panose="02010609060101010101" pitchFamily="49" charset="-122"/>
                <a:cs typeface="Verdana" pitchFamily="34" charset="0"/>
              </a:rPr>
              <a:t>，通过扫描区块头计算出一个种子</a:t>
            </a:r>
            <a:r>
              <a:rPr lang="en-US" altLang="zh-CN" sz="2000" dirty="0">
                <a:solidFill>
                  <a:prstClr val="black"/>
                </a:solidFill>
                <a:ea typeface="黑体" panose="02010609060101010101" pitchFamily="49" charset="-122"/>
                <a:cs typeface="Verdana" pitchFamily="34" charset="0"/>
              </a:rPr>
              <a:t>(seed)</a:t>
            </a:r>
            <a:r>
              <a:rPr lang="zh-CN" altLang="en-US" sz="2000" dirty="0">
                <a:solidFill>
                  <a:prstClr val="black"/>
                </a:solidFill>
                <a:ea typeface="黑体" panose="02010609060101010101" pitchFamily="49" charset="-122"/>
                <a:cs typeface="Verdana" pitchFamily="34" charset="0"/>
              </a:rPr>
              <a:t>，该种子只与当前区块有关。</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生成伪随机数据集（</a:t>
            </a:r>
            <a:r>
              <a:rPr lang="en-US" altLang="zh-CN" sz="2000" dirty="0">
                <a:solidFill>
                  <a:srgbClr val="FF0066"/>
                </a:solidFill>
                <a:ea typeface="黑体" panose="02010609060101010101" pitchFamily="49" charset="-122"/>
                <a:cs typeface="Verdana" pitchFamily="34" charset="0"/>
              </a:rPr>
              <a:t>cache</a:t>
            </a:r>
            <a:r>
              <a:rPr lang="zh-CN" altLang="en-US" sz="2000" dirty="0">
                <a:solidFill>
                  <a:srgbClr val="FF0066"/>
                </a:solidFill>
                <a:ea typeface="黑体" panose="02010609060101010101" pitchFamily="49" charset="-122"/>
                <a:cs typeface="Verdana" pitchFamily="34" charset="0"/>
              </a:rPr>
              <a:t>）</a:t>
            </a: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使用种子产生</a:t>
            </a:r>
            <a:r>
              <a:rPr lang="en-US" altLang="zh-CN" sz="2000" dirty="0">
                <a:solidFill>
                  <a:prstClr val="black"/>
                </a:solidFill>
                <a:ea typeface="黑体" panose="02010609060101010101" pitchFamily="49" charset="-122"/>
                <a:cs typeface="Verdana" pitchFamily="34" charset="0"/>
              </a:rPr>
              <a:t>16MB</a:t>
            </a:r>
            <a:r>
              <a:rPr lang="zh-CN" altLang="en-US" sz="2000" dirty="0">
                <a:solidFill>
                  <a:prstClr val="black"/>
                </a:solidFill>
                <a:ea typeface="黑体" panose="02010609060101010101" pitchFamily="49" charset="-122"/>
                <a:cs typeface="Verdana" pitchFamily="34" charset="0"/>
              </a:rPr>
              <a:t>的伪随机数据集</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，轻客户端需要保存</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a:t>
            </a: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基于</a:t>
            </a:r>
            <a:r>
              <a:rPr lang="en-US" altLang="zh-CN" sz="2000" dirty="0">
                <a:solidFill>
                  <a:srgbClr val="FF0066"/>
                </a:solidFill>
                <a:ea typeface="黑体" panose="02010609060101010101" pitchFamily="49" charset="-122"/>
                <a:cs typeface="Verdana" pitchFamily="34" charset="0"/>
              </a:rPr>
              <a:t>cache</a:t>
            </a:r>
            <a:r>
              <a:rPr lang="zh-CN" altLang="en-US" sz="2000" dirty="0">
                <a:solidFill>
                  <a:srgbClr val="FF0066"/>
                </a:solidFill>
                <a:ea typeface="黑体" panose="02010609060101010101" pitchFamily="49" charset="-122"/>
                <a:cs typeface="Verdana" pitchFamily="34" charset="0"/>
              </a:rPr>
              <a:t>生成一个</a:t>
            </a:r>
            <a:r>
              <a:rPr lang="en-US" altLang="zh-CN" sz="2000" dirty="0">
                <a:solidFill>
                  <a:srgbClr val="FF0066"/>
                </a:solidFill>
                <a:ea typeface="黑体" panose="02010609060101010101" pitchFamily="49" charset="-122"/>
                <a:cs typeface="Verdana" pitchFamily="34" charset="0"/>
              </a:rPr>
              <a:t>1GB</a:t>
            </a:r>
            <a:r>
              <a:rPr lang="zh-CN" altLang="en-US" sz="2000" dirty="0">
                <a:solidFill>
                  <a:srgbClr val="FF0066"/>
                </a:solidFill>
                <a:ea typeface="黑体" panose="02010609060101010101" pitchFamily="49" charset="-122"/>
                <a:cs typeface="Verdana" pitchFamily="34" charset="0"/>
              </a:rPr>
              <a:t>数据集</a:t>
            </a:r>
            <a:r>
              <a:rPr lang="en-US" altLang="zh-CN" sz="2000" dirty="0">
                <a:solidFill>
                  <a:srgbClr val="FF0066"/>
                </a:solidFill>
                <a:ea typeface="黑体" panose="02010609060101010101" pitchFamily="49" charset="-122"/>
                <a:cs typeface="Verdana" pitchFamily="34" charset="0"/>
              </a:rPr>
              <a:t>DAG</a:t>
            </a: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这个数据集中的每一个元素都只依赖</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中的某几个元素，即只要有</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，就可以快速计算出</a:t>
            </a:r>
            <a:r>
              <a:rPr lang="en-US" altLang="zh-CN" sz="2000" dirty="0">
                <a:solidFill>
                  <a:prstClr val="black"/>
                </a:solidFill>
                <a:ea typeface="黑体" panose="02010609060101010101" pitchFamily="49" charset="-122"/>
                <a:cs typeface="Verdana" pitchFamily="34" charset="0"/>
              </a:rPr>
              <a:t>DAG</a:t>
            </a:r>
            <a:r>
              <a:rPr lang="zh-CN" altLang="en-US" sz="2000" dirty="0">
                <a:solidFill>
                  <a:prstClr val="black"/>
                </a:solidFill>
                <a:ea typeface="黑体" panose="02010609060101010101" pitchFamily="49" charset="-122"/>
                <a:cs typeface="Verdana" pitchFamily="34" charset="0"/>
              </a:rPr>
              <a:t>中指定位置的元素。</a:t>
            </a: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完整的可挖矿的客户端需要保存</a:t>
            </a:r>
            <a:r>
              <a:rPr lang="en-US" altLang="zh-CN" sz="2000" dirty="0">
                <a:solidFill>
                  <a:prstClr val="black"/>
                </a:solidFill>
                <a:ea typeface="黑体" panose="02010609060101010101" pitchFamily="49" charset="-122"/>
                <a:cs typeface="Verdana" pitchFamily="34" charset="0"/>
              </a:rPr>
              <a:t>DAG</a:t>
            </a:r>
            <a:r>
              <a:rPr lang="zh-CN" altLang="en-US" sz="2000" dirty="0">
                <a:solidFill>
                  <a:prstClr val="black"/>
                </a:solidFill>
                <a:ea typeface="黑体" panose="02010609060101010101" pitchFamily="49" charset="-122"/>
                <a:cs typeface="Verdana" pitchFamily="34" charset="0"/>
              </a:rPr>
              <a:t>。</a:t>
            </a:r>
            <a:endParaRPr lang="en-US" altLang="zh-CN" sz="2400" dirty="0" err="1">
              <a:solidFill>
                <a:prstClr val="black"/>
              </a:solidFill>
              <a:ea typeface="黑体" panose="02010609060101010101" pitchFamily="49" charset="-122"/>
              <a:cs typeface="Verdana" pitchFamily="34" charset="0"/>
            </a:endParaRPr>
          </a:p>
        </p:txBody>
      </p:sp>
    </p:spTree>
    <p:extLst>
      <p:ext uri="{BB962C8B-B14F-4D97-AF65-F5344CB8AC3E}">
        <p14:creationId xmlns:p14="http://schemas.microsoft.com/office/powerpoint/2010/main" val="10623733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bwMode="auto">
          <a:xfrm>
            <a:off x="1952596" y="1285860"/>
            <a:ext cx="8501122" cy="53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挖矿过程</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从</a:t>
            </a:r>
            <a:r>
              <a:rPr lang="en-US" altLang="zh-CN" sz="2000" dirty="0">
                <a:solidFill>
                  <a:prstClr val="black"/>
                </a:solidFill>
                <a:ea typeface="黑体" panose="02010609060101010101" pitchFamily="49" charset="-122"/>
                <a:cs typeface="Verdana" pitchFamily="34" charset="0"/>
              </a:rPr>
              <a:t>DAG</a:t>
            </a:r>
            <a:r>
              <a:rPr lang="zh-CN" altLang="en-US" sz="2000" dirty="0">
                <a:solidFill>
                  <a:prstClr val="black"/>
                </a:solidFill>
                <a:ea typeface="黑体" panose="02010609060101010101" pitchFamily="49" charset="-122"/>
                <a:cs typeface="Verdana" pitchFamily="34" charset="0"/>
              </a:rPr>
              <a:t>中随机选择元素然后对其进行</a:t>
            </a:r>
            <a:r>
              <a:rPr lang="en-US" altLang="zh-CN" sz="2000" dirty="0">
                <a:solidFill>
                  <a:prstClr val="black"/>
                </a:solidFill>
                <a:ea typeface="黑体" panose="02010609060101010101" pitchFamily="49" charset="-122"/>
                <a:cs typeface="Verdana" pitchFamily="34" charset="0"/>
              </a:rPr>
              <a:t>hash</a:t>
            </a:r>
            <a:r>
              <a:rPr lang="zh-CN" altLang="en-US" sz="2000" dirty="0">
                <a:solidFill>
                  <a:prstClr val="black"/>
                </a:solidFill>
                <a:ea typeface="黑体" panose="02010609060101010101" pitchFamily="49" charset="-122"/>
                <a:cs typeface="Verdana" pitchFamily="34" charset="0"/>
              </a:rPr>
              <a:t>的过程，即从</a:t>
            </a:r>
            <a:r>
              <a:rPr lang="en-US" altLang="zh-CN" sz="2000" dirty="0">
                <a:solidFill>
                  <a:prstClr val="black"/>
                </a:solidFill>
                <a:ea typeface="黑体" panose="02010609060101010101" pitchFamily="49" charset="-122"/>
                <a:cs typeface="Verdana" pitchFamily="34" charset="0"/>
              </a:rPr>
              <a:t>DAG</a:t>
            </a:r>
            <a:r>
              <a:rPr lang="zh-CN" altLang="en-US" sz="2000" dirty="0">
                <a:solidFill>
                  <a:prstClr val="black"/>
                </a:solidFill>
                <a:ea typeface="黑体" panose="02010609060101010101" pitchFamily="49" charset="-122"/>
                <a:cs typeface="Verdana" pitchFamily="34" charset="0"/>
              </a:rPr>
              <a:t>中随机选择元素进行散列运算。</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验证过程</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基于</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计算得到指定位置的元素</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验证这个元素集合的</a:t>
            </a:r>
            <a:r>
              <a:rPr lang="en-US" altLang="zh-CN" sz="2000" dirty="0">
                <a:solidFill>
                  <a:prstClr val="black"/>
                </a:solidFill>
                <a:ea typeface="黑体" panose="02010609060101010101" pitchFamily="49" charset="-122"/>
                <a:cs typeface="Verdana" pitchFamily="34" charset="0"/>
              </a:rPr>
              <a:t>hash</a:t>
            </a:r>
            <a:r>
              <a:rPr lang="zh-CN" altLang="en-US" sz="2000" dirty="0">
                <a:solidFill>
                  <a:prstClr val="black"/>
                </a:solidFill>
                <a:ea typeface="黑体" panose="02010609060101010101" pitchFamily="49" charset="-122"/>
                <a:cs typeface="Verdana" pitchFamily="34" charset="0"/>
              </a:rPr>
              <a:t>结果小于某个值。</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由于</a:t>
            </a:r>
            <a:r>
              <a:rPr lang="en-US" altLang="zh-CN" sz="2000" dirty="0">
                <a:solidFill>
                  <a:prstClr val="black"/>
                </a:solidFill>
                <a:ea typeface="黑体" panose="02010609060101010101" pitchFamily="49" charset="-122"/>
                <a:cs typeface="Verdana" pitchFamily="34" charset="0"/>
              </a:rPr>
              <a:t>cache</a:t>
            </a:r>
            <a:r>
              <a:rPr lang="zh-CN" altLang="en-US" sz="2000" dirty="0">
                <a:solidFill>
                  <a:prstClr val="black"/>
                </a:solidFill>
                <a:ea typeface="黑体" panose="02010609060101010101" pitchFamily="49" charset="-122"/>
                <a:cs typeface="Verdana" pitchFamily="34" charset="0"/>
              </a:rPr>
              <a:t>很小</a:t>
            </a:r>
            <a:r>
              <a:rPr lang="en-US" altLang="zh-CN" sz="2000" dirty="0">
                <a:solidFill>
                  <a:prstClr val="black"/>
                </a:solidFill>
                <a:ea typeface="黑体" panose="02010609060101010101" pitchFamily="49" charset="-122"/>
                <a:cs typeface="Verdana" pitchFamily="34" charset="0"/>
              </a:rPr>
              <a:t>, </a:t>
            </a:r>
            <a:r>
              <a:rPr lang="zh-CN" altLang="en-US" sz="2000" dirty="0">
                <a:solidFill>
                  <a:prstClr val="black"/>
                </a:solidFill>
                <a:ea typeface="黑体" panose="02010609060101010101" pitchFamily="49" charset="-122"/>
                <a:cs typeface="Verdana" pitchFamily="34" charset="0"/>
              </a:rPr>
              <a:t>而且指定位置的</a:t>
            </a:r>
            <a:r>
              <a:rPr lang="en-US" altLang="zh-CN" sz="2000" dirty="0">
                <a:solidFill>
                  <a:prstClr val="black"/>
                </a:solidFill>
                <a:ea typeface="黑体" panose="02010609060101010101" pitchFamily="49" charset="-122"/>
                <a:cs typeface="Verdana" pitchFamily="34" charset="0"/>
              </a:rPr>
              <a:t>DAG</a:t>
            </a:r>
            <a:r>
              <a:rPr lang="zh-CN" altLang="en-US" sz="2000" dirty="0">
                <a:solidFill>
                  <a:prstClr val="black"/>
                </a:solidFill>
                <a:ea typeface="黑体" panose="02010609060101010101" pitchFamily="49" charset="-122"/>
                <a:cs typeface="Verdana" pitchFamily="34" charset="0"/>
              </a:rPr>
              <a:t>元素很容易计算，因此验证过程只需要普通</a:t>
            </a:r>
            <a:r>
              <a:rPr lang="en-US" altLang="zh-CN" sz="2000" dirty="0">
                <a:solidFill>
                  <a:prstClr val="black"/>
                </a:solidFill>
                <a:ea typeface="黑体" panose="02010609060101010101" pitchFamily="49" charset="-122"/>
                <a:cs typeface="Verdana" pitchFamily="34" charset="0"/>
              </a:rPr>
              <a:t>CPU</a:t>
            </a:r>
            <a:r>
              <a:rPr lang="zh-CN" altLang="en-US" sz="2000" dirty="0">
                <a:solidFill>
                  <a:prstClr val="black"/>
                </a:solidFill>
                <a:ea typeface="黑体" panose="02010609060101010101" pitchFamily="49" charset="-122"/>
                <a:cs typeface="Verdana" pitchFamily="34" charset="0"/>
              </a:rPr>
              <a:t>和普通内存即可完成。</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en-US" altLang="zh-CN" sz="2000" dirty="0">
                <a:solidFill>
                  <a:srgbClr val="FF0066"/>
                </a:solidFill>
                <a:ea typeface="黑体" panose="02010609060101010101" pitchFamily="49" charset="-122"/>
                <a:cs typeface="Verdana" pitchFamily="34" charset="0"/>
              </a:rPr>
              <a:t>cache</a:t>
            </a:r>
            <a:r>
              <a:rPr lang="zh-CN" altLang="en-US" sz="2000" dirty="0">
                <a:solidFill>
                  <a:srgbClr val="FF0066"/>
                </a:solidFill>
                <a:ea typeface="黑体" panose="02010609060101010101" pitchFamily="49" charset="-122"/>
                <a:cs typeface="Verdana" pitchFamily="34" charset="0"/>
              </a:rPr>
              <a:t>和</a:t>
            </a:r>
            <a:r>
              <a:rPr lang="en-US" altLang="zh-CN" sz="2000" dirty="0">
                <a:solidFill>
                  <a:srgbClr val="FF0066"/>
                </a:solidFill>
                <a:ea typeface="黑体" panose="02010609060101010101" pitchFamily="49" charset="-122"/>
                <a:cs typeface="Verdana" pitchFamily="34" charset="0"/>
              </a:rPr>
              <a:t>DAG</a:t>
            </a:r>
            <a:r>
              <a:rPr lang="zh-CN" altLang="en-US" sz="2000" dirty="0">
                <a:solidFill>
                  <a:srgbClr val="FF0066"/>
                </a:solidFill>
                <a:ea typeface="黑体" panose="02010609060101010101" pitchFamily="49" charset="-122"/>
                <a:cs typeface="Verdana" pitchFamily="34" charset="0"/>
              </a:rPr>
              <a:t>每</a:t>
            </a:r>
            <a:r>
              <a:rPr lang="en-US" altLang="zh-CN" sz="2000" dirty="0">
                <a:solidFill>
                  <a:srgbClr val="FF0066"/>
                </a:solidFill>
                <a:ea typeface="黑体" panose="02010609060101010101" pitchFamily="49" charset="-122"/>
                <a:cs typeface="Verdana" pitchFamily="34" charset="0"/>
              </a:rPr>
              <a:t>30000</a:t>
            </a:r>
            <a:r>
              <a:rPr lang="zh-CN" altLang="en-US" sz="2000" dirty="0">
                <a:solidFill>
                  <a:srgbClr val="FF0066"/>
                </a:solidFill>
                <a:ea typeface="黑体" panose="02010609060101010101" pitchFamily="49" charset="-122"/>
                <a:cs typeface="Verdana" pitchFamily="34" charset="0"/>
              </a:rPr>
              <a:t>个区块更新一次。</a:t>
            </a:r>
            <a:endParaRPr lang="en-US" altLang="zh-CN" sz="2000" dirty="0">
              <a:solidFill>
                <a:srgbClr val="FF0066"/>
              </a:solidFill>
              <a:ea typeface="黑体" panose="02010609060101010101" pitchFamily="49" charset="-122"/>
              <a:cs typeface="Verdana" pitchFamily="34" charset="0"/>
            </a:endParaRPr>
          </a:p>
        </p:txBody>
      </p:sp>
      <p:sp>
        <p:nvSpPr>
          <p:cNvPr id="5" name="矩形 4"/>
          <p:cNvSpPr/>
          <p:nvPr/>
        </p:nvSpPr>
        <p:spPr>
          <a:xfrm>
            <a:off x="2595539" y="457508"/>
            <a:ext cx="2602572"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Ethash</a:t>
            </a:r>
            <a:r>
              <a:rPr lang="zh-CN" altLang="en-US" sz="2800" dirty="0">
                <a:solidFill>
                  <a:prstClr val="black"/>
                </a:solidFill>
                <a:ea typeface="黑体" pitchFamily="2" charset="-122"/>
                <a:cs typeface="Arial" pitchFamily="34" charset="0"/>
              </a:rPr>
              <a:t>算法原理</a:t>
            </a:r>
            <a:endParaRPr lang="en-US" altLang="zh-CN" sz="2800" dirty="0">
              <a:solidFill>
                <a:prstClr val="black"/>
              </a:solidFill>
              <a:ea typeface="黑体" pitchFamily="2" charset="-122"/>
              <a:cs typeface="Arial" pitchFamily="34" charset="0"/>
            </a:endParaRPr>
          </a:p>
        </p:txBody>
      </p:sp>
    </p:spTree>
    <p:extLst>
      <p:ext uri="{BB962C8B-B14F-4D97-AF65-F5344CB8AC3E}">
        <p14:creationId xmlns:p14="http://schemas.microsoft.com/office/powerpoint/2010/main" val="19439387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1.ssl.cdn.btime.com/t0117c57de0645a548c.jpg?size=640x6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1124745"/>
            <a:ext cx="5832648" cy="547722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95539" y="457508"/>
            <a:ext cx="2602572"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Ethash</a:t>
            </a:r>
            <a:r>
              <a:rPr lang="zh-CN" altLang="en-US" sz="2800" dirty="0">
                <a:solidFill>
                  <a:prstClr val="black"/>
                </a:solidFill>
                <a:ea typeface="黑体" pitchFamily="2" charset="-122"/>
                <a:cs typeface="Arial" pitchFamily="34" charset="0"/>
              </a:rPr>
              <a:t>算法原理</a:t>
            </a:r>
            <a:endParaRPr lang="en-US" altLang="zh-CN" sz="2800" dirty="0">
              <a:solidFill>
                <a:prstClr val="black"/>
              </a:solidFill>
              <a:ea typeface="黑体" pitchFamily="2" charset="-122"/>
              <a:cs typeface="Arial" pitchFamily="34" charset="0"/>
            </a:endParaRPr>
          </a:p>
        </p:txBody>
      </p:sp>
    </p:spTree>
    <p:extLst>
      <p:ext uri="{BB962C8B-B14F-4D97-AF65-F5344CB8AC3E}">
        <p14:creationId xmlns:p14="http://schemas.microsoft.com/office/powerpoint/2010/main" val="11325862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区块链分叉</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3852304" cy="2653034"/>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分叉（</a:t>
            </a:r>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Fork</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由于网络会延迟等原因，可能会出现两个矿工同一时间挖出区块的可能。如果他们一起参与记账，就会造成区块链分叉。难道我们两边都承认吗</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pic>
        <p:nvPicPr>
          <p:cNvPr id="3" name="图片 2"/>
          <p:cNvPicPr>
            <a:picLocks noChangeAspect="1"/>
          </p:cNvPicPr>
          <p:nvPr/>
        </p:nvPicPr>
        <p:blipFill>
          <a:blip r:embed="rId4"/>
          <a:stretch>
            <a:fillRect/>
          </a:stretch>
        </p:blipFill>
        <p:spPr>
          <a:xfrm>
            <a:off x="4809744" y="1470140"/>
            <a:ext cx="4423042" cy="4843962"/>
          </a:xfrm>
          <a:prstGeom prst="rect">
            <a:avLst/>
          </a:prstGeom>
        </p:spPr>
      </p:pic>
    </p:spTree>
    <p:extLst>
      <p:ext uri="{BB962C8B-B14F-4D97-AF65-F5344CB8AC3E}">
        <p14:creationId xmlns:p14="http://schemas.microsoft.com/office/powerpoint/2010/main" val="2975343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区块链分叉</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3852304" cy="2653034"/>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分叉（</a:t>
            </a:r>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Fork</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由于网络会延迟等原因，可能会出现两个矿工同一时间挖出区块的可能。如果他们一起参与记账，就会造成区块链分叉。难道我们两边都承认吗</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pic>
        <p:nvPicPr>
          <p:cNvPr id="5" name="图片 4"/>
          <p:cNvPicPr>
            <a:picLocks noChangeAspect="1"/>
          </p:cNvPicPr>
          <p:nvPr/>
        </p:nvPicPr>
        <p:blipFill>
          <a:blip r:embed="rId4"/>
          <a:stretch>
            <a:fillRect/>
          </a:stretch>
        </p:blipFill>
        <p:spPr>
          <a:xfrm>
            <a:off x="4727448" y="1887510"/>
            <a:ext cx="5425910" cy="3621338"/>
          </a:xfrm>
          <a:prstGeom prst="rect">
            <a:avLst/>
          </a:prstGeom>
        </p:spPr>
      </p:pic>
    </p:spTree>
    <p:extLst>
      <p:ext uri="{BB962C8B-B14F-4D97-AF65-F5344CB8AC3E}">
        <p14:creationId xmlns:p14="http://schemas.microsoft.com/office/powerpoint/2010/main" val="21762733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最长链原则</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3852304" cy="3877985"/>
          </a:xfrm>
          <a:prstGeom prst="rect">
            <a:avLst/>
          </a:prstGeom>
          <a:noFill/>
        </p:spPr>
        <p:txBody>
          <a:bodyPr wrap="square" rtlCol="0">
            <a:spAutoFit/>
          </a:bodyPr>
          <a:lstStyle/>
          <a:p>
            <a:pPr lvl="0" algn="just">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最长链</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原则</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矿工发现块的时间不同，产生了两个相互竞争的区块链。</a:t>
            </a:r>
            <a:r>
              <a:rPr lang="zh-CN" altLang="en-US" sz="2000" b="1" dirty="0">
                <a:solidFill>
                  <a:prstClr val="black"/>
                </a:solidFill>
                <a:latin typeface="微软雅黑" panose="020B0503020204020204" charset="-122"/>
                <a:ea typeface="微软雅黑" panose="020B0503020204020204" charset="-122"/>
                <a:cs typeface="微软雅黑" panose="020B0503020204020204" charset="-122"/>
                <a:sym typeface="+mn-ea"/>
              </a:rPr>
              <a:t>最长的区块链</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将胜出并被认为是“真正的”区块链，而较短的链将被放弃</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lvl="0" algn="just">
              <a:lnSpc>
                <a:spcPct val="150000"/>
              </a:lnSpc>
            </a:pP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lvl="0" algn="just">
              <a:lnSpc>
                <a:spcPct val="150000"/>
              </a:lnSpc>
            </a:pP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最长的区</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块链未必安全，实际采用的是</a:t>
            </a:r>
            <a:r>
              <a:rPr lang="zh-CN" altLang="en-US" sz="2000" b="1" dirty="0" smtClean="0">
                <a:solidFill>
                  <a:prstClr val="black"/>
                </a:solidFill>
                <a:latin typeface="微软雅黑" panose="020B0503020204020204" charset="-122"/>
                <a:ea typeface="微软雅黑" panose="020B0503020204020204" charset="-122"/>
                <a:cs typeface="微软雅黑" panose="020B0503020204020204" charset="-122"/>
                <a:sym typeface="+mn-ea"/>
              </a:rPr>
              <a:t>最大工作量链原则。</a:t>
            </a:r>
            <a:endParaRPr lang="en-US" altLang="zh-CN" sz="2000" b="1"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pic>
        <p:nvPicPr>
          <p:cNvPr id="5" name="图片 4"/>
          <p:cNvPicPr>
            <a:picLocks noChangeAspect="1"/>
          </p:cNvPicPr>
          <p:nvPr/>
        </p:nvPicPr>
        <p:blipFill>
          <a:blip r:embed="rId4"/>
          <a:stretch>
            <a:fillRect/>
          </a:stretch>
        </p:blipFill>
        <p:spPr>
          <a:xfrm>
            <a:off x="4674445" y="1750350"/>
            <a:ext cx="6583361" cy="3900642"/>
          </a:xfrm>
          <a:prstGeom prst="rect">
            <a:avLst/>
          </a:prstGeom>
        </p:spPr>
      </p:pic>
    </p:spTree>
    <p:extLst>
      <p:ext uri="{BB962C8B-B14F-4D97-AF65-F5344CB8AC3E}">
        <p14:creationId xmlns:p14="http://schemas.microsoft.com/office/powerpoint/2010/main" val="18677722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攻击</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7" name="文本框 76"/>
          <p:cNvSpPr txBox="1"/>
          <p:nvPr/>
        </p:nvSpPr>
        <p:spPr>
          <a:xfrm>
            <a:off x="628256" y="1630141"/>
            <a:ext cx="9247264" cy="961097"/>
          </a:xfrm>
          <a:prstGeom prst="rect">
            <a:avLst/>
          </a:prstGeom>
          <a:noFill/>
        </p:spPr>
        <p:txBody>
          <a:bodyPr wrap="square" rtlCol="0">
            <a:spAutoFit/>
          </a:bodyPr>
          <a:lstStyle/>
          <a:p>
            <a:pPr algn="just">
              <a:lnSpc>
                <a:spcPct val="150000"/>
              </a:lnSpc>
            </a:pP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在区块链世界中，当一个人或一群人控制了</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50% + 1</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的网络单元时，就会发生</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51% </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的攻击。没有人说</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50% + 1</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单位，所以简称为</a:t>
            </a:r>
            <a:r>
              <a:rPr lang="en-US" altLang="zh-CN"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攻击。</a:t>
            </a: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9" name="文本框 8"/>
          <p:cNvSpPr txBox="1"/>
          <p:nvPr/>
        </p:nvSpPr>
        <p:spPr>
          <a:xfrm>
            <a:off x="628256" y="2968260"/>
            <a:ext cx="4108336" cy="2491516"/>
          </a:xfrm>
          <a:prstGeom prst="rect">
            <a:avLst/>
          </a:prstGeom>
          <a:noFill/>
        </p:spPr>
        <p:txBody>
          <a:bodyPr wrap="square" rtlCol="0">
            <a:spAutoFit/>
          </a:bodyPr>
          <a:lstStyle/>
          <a:p>
            <a:pPr algn="just">
              <a:lnSpc>
                <a:spcPct val="160000"/>
              </a:lnSpc>
            </a:pP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当一个团队设法控制区块链网络的大部分，它被认为对它有绝对的权力控制整个区块链，这意味着交易的完整性和安全性不能再得到保证。</a:t>
            </a:r>
          </a:p>
          <a:p>
            <a:pPr algn="just">
              <a:lnSpc>
                <a:spcPct val="160000"/>
              </a:lnSpc>
            </a:pP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p:cNvPicPr>
            <a:picLocks noChangeAspect="1"/>
          </p:cNvPicPr>
          <p:nvPr/>
        </p:nvPicPr>
        <p:blipFill>
          <a:blip r:embed="rId4"/>
          <a:stretch>
            <a:fillRect/>
          </a:stretch>
        </p:blipFill>
        <p:spPr>
          <a:xfrm>
            <a:off x="4931848" y="2751239"/>
            <a:ext cx="6105525" cy="3429000"/>
          </a:xfrm>
          <a:prstGeom prst="rect">
            <a:avLst/>
          </a:prstGeom>
        </p:spPr>
      </p:pic>
    </p:spTree>
    <p:extLst>
      <p:ext uri="{BB962C8B-B14F-4D97-AF65-F5344CB8AC3E}">
        <p14:creationId xmlns:p14="http://schemas.microsoft.com/office/powerpoint/2010/main" val="41760115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59591"/>
            <a:ext cx="12192000" cy="6857365"/>
          </a:xfrm>
          <a:prstGeom prst="rect">
            <a:avLst/>
          </a:prstGeom>
        </p:spPr>
      </p:pic>
      <p:sp>
        <p:nvSpPr>
          <p:cNvPr id="71" name="文本框 70"/>
          <p:cNvSpPr txBox="1"/>
          <p:nvPr/>
        </p:nvSpPr>
        <p:spPr>
          <a:xfrm>
            <a:off x="2395728" y="885365"/>
            <a:ext cx="6059277" cy="584775"/>
          </a:xfrm>
          <a:prstGeom prst="rect">
            <a:avLst/>
          </a:prstGeom>
          <a:noFill/>
        </p:spPr>
        <p:txBody>
          <a:bodyPr wrap="square" rtlCol="0">
            <a:spAutoFit/>
          </a:bodyPr>
          <a:lstStyle/>
          <a:p>
            <a:pPr algn="ct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攻击（双花）</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9" name="文本框 8"/>
          <p:cNvSpPr txBox="1"/>
          <p:nvPr/>
        </p:nvSpPr>
        <p:spPr>
          <a:xfrm>
            <a:off x="692265" y="1870891"/>
            <a:ext cx="3916311" cy="3046988"/>
          </a:xfrm>
          <a:prstGeom prst="rect">
            <a:avLst/>
          </a:prstGeom>
          <a:noFill/>
        </p:spPr>
        <p:txBody>
          <a:bodyPr wrap="square" rtlCol="0">
            <a:spAutoFit/>
          </a:bodyPr>
          <a:lstStyle/>
          <a:p>
            <a:pPr algn="just">
              <a:lnSpc>
                <a:spcPct val="160000"/>
              </a:lnSpc>
            </a:pP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当一个团队设法控制区块链网络的大部分，它被认为对它有绝对的权力控制整个区块链，这意味着交易的完整性和安全性不能再得到保证。</a:t>
            </a:r>
          </a:p>
          <a:p>
            <a:pPr algn="just">
              <a:lnSpc>
                <a:spcPct val="160000"/>
              </a:lnSpc>
            </a:pPr>
            <a:endPar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5" name="图片 4"/>
          <p:cNvPicPr>
            <a:picLocks noChangeAspect="1"/>
          </p:cNvPicPr>
          <p:nvPr/>
        </p:nvPicPr>
        <p:blipFill>
          <a:blip r:embed="rId4"/>
          <a:stretch>
            <a:fillRect/>
          </a:stretch>
        </p:blipFill>
        <p:spPr>
          <a:xfrm>
            <a:off x="4800601" y="1958532"/>
            <a:ext cx="6096000" cy="3657600"/>
          </a:xfrm>
          <a:prstGeom prst="rect">
            <a:avLst/>
          </a:prstGeom>
        </p:spPr>
      </p:pic>
    </p:spTree>
    <p:extLst>
      <p:ext uri="{BB962C8B-B14F-4D97-AF65-F5344CB8AC3E}">
        <p14:creationId xmlns:p14="http://schemas.microsoft.com/office/powerpoint/2010/main" val="20572346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5539" y="476672"/>
            <a:ext cx="1980029" cy="523220"/>
          </a:xfrm>
          <a:prstGeom prst="rect">
            <a:avLst/>
          </a:prstGeom>
        </p:spPr>
        <p:txBody>
          <a:bodyPr wrap="none">
            <a:spAutoFit/>
          </a:bodyPr>
          <a:lstStyle/>
          <a:p>
            <a:r>
              <a:rPr lang="zh-CN" altLang="en-US" sz="2800" kern="0" dirty="0">
                <a:solidFill>
                  <a:prstClr val="black"/>
                </a:solidFill>
                <a:ea typeface="黑体" pitchFamily="49" charset="-122"/>
              </a:rPr>
              <a:t>比特币网络</a:t>
            </a:r>
          </a:p>
        </p:txBody>
      </p:sp>
      <p:sp>
        <p:nvSpPr>
          <p:cNvPr id="6" name="内容占位符 2"/>
          <p:cNvSpPr txBox="1">
            <a:spLocks/>
          </p:cNvSpPr>
          <p:nvPr/>
        </p:nvSpPr>
        <p:spPr bwMode="auto">
          <a:xfrm>
            <a:off x="1784186" y="1262522"/>
            <a:ext cx="8674264" cy="406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比特币采用了基于</a:t>
            </a:r>
            <a:r>
              <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rPr>
              <a:t>Internet</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的</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P2P</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peer-to-peer</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）网络架构</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每个网络节点以“扁平（</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flat</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）”的拓扑结构相互连通。</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P2P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网络中不存在任何服务端（</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server</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）、中央化的服务、以及层级结构。</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rPr>
              <a:t>P2P</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网络的节点之间交互运作、协同处理</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每个节点在对外提供服务的同时也使用网络中其他节点所提供的服务。</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除了比特币</a:t>
            </a:r>
            <a:r>
              <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rPr>
              <a:t>P2P</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协议之外，比特币网络中也包含其他协议。</a:t>
            </a: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比特币</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P2P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协议、矿池挖矿协议、</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Stratum</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协议及连接比特币系统组件相关协议。</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603754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比特币公钥生成</a:t>
            </a:r>
          </a:p>
        </p:txBody>
      </p:sp>
      <p:sp>
        <p:nvSpPr>
          <p:cNvPr id="4" name="内容占位符 2"/>
          <p:cNvSpPr txBox="1">
            <a:spLocks/>
          </p:cNvSpPr>
          <p:nvPr/>
        </p:nvSpPr>
        <p:spPr bwMode="auto">
          <a:xfrm>
            <a:off x="1894390" y="1215027"/>
            <a:ext cx="8316410" cy="478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K=</a:t>
            </a:r>
            <a:r>
              <a:rPr lang="en-US" altLang="zh-CN" sz="1800" dirty="0" err="1">
                <a:solidFill>
                  <a:srgbClr val="FF0000"/>
                </a:solidFill>
                <a:latin typeface="微软雅黑" panose="020B0503020204020204" pitchFamily="34" charset="-122"/>
                <a:ea typeface="微软雅黑" panose="020B0503020204020204" pitchFamily="34" charset="-122"/>
                <a:cs typeface="Times New Roman" pitchFamily="18" charset="0"/>
              </a:rPr>
              <a:t>k×G</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：通过椭圆曲线乘法可以从私钥计算得到公钥。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K</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：所得公钥；</a:t>
            </a: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k</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：私钥；</a:t>
            </a: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G</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：生成点</a:t>
            </a:r>
            <a:endPar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比特币使用了</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secp256k1</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标准</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所定义的一种特殊的椭圆曲线和一系列数学常数。</a:t>
            </a:r>
          </a:p>
          <a:p>
            <a:pPr eaLnBrk="1" hangingPunct="1">
              <a:lnSpc>
                <a:spcPct val="150000"/>
              </a:lnSpc>
              <a:spcBef>
                <a:spcPts val="600"/>
              </a:spcBef>
              <a:buFont typeface="Wingdings"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secp256k1</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曲线：</a:t>
            </a:r>
            <a:endPar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公钥作为私钥到地址的中间桥梁，在交易验证中至关重要。</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公钥生成地址，验证发送交易的地址是否和该公钥生成的地址一致。</a:t>
            </a: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公钥验证私钥的签名，用来验证该交易是否使用了正确的私钥签名。</a:t>
            </a: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私钥生成公钥是成对出现，公钥可以生成对应的唯一地址，这样就能确认了该地址发送的交易是否使用了对应的私钥。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marL="0" indent="0" eaLnBrk="1" hangingPunct="1">
              <a:lnSpc>
                <a:spcPct val="150000"/>
              </a:lnSpc>
              <a:spcBef>
                <a:spcPts val="600"/>
              </a:spcBef>
              <a:buNone/>
            </a:pP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marL="0" indent="0" eaLnBrk="1" hangingPunct="1">
              <a:lnSpc>
                <a:spcPct val="150000"/>
              </a:lnSpc>
              <a:spcBef>
                <a:spcPts val="600"/>
              </a:spcBef>
              <a:buNone/>
            </a:pPr>
            <a:endParaRPr lang="en-US" altLang="zh-CN" sz="1600" baseline="30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graphicFrame>
        <p:nvGraphicFramePr>
          <p:cNvPr id="7" name="对象 6"/>
          <p:cNvGraphicFramePr>
            <a:graphicFrameLocks noChangeAspect="1"/>
          </p:cNvGraphicFramePr>
          <p:nvPr>
            <p:extLst/>
          </p:nvPr>
        </p:nvGraphicFramePr>
        <p:xfrm>
          <a:off x="4015371" y="2963765"/>
          <a:ext cx="6072187" cy="266700"/>
        </p:xfrm>
        <a:graphic>
          <a:graphicData uri="http://schemas.openxmlformats.org/presentationml/2006/ole">
            <mc:AlternateContent xmlns:mc="http://schemas.openxmlformats.org/markup-compatibility/2006">
              <mc:Choice xmlns:v="urn:schemas-microsoft-com:vml" Requires="v">
                <p:oleObj spid="_x0000_s1584" name="Formula" r:id="rId4" imgW="6072120" imgH="266760" progId="Equation.Ribbit">
                  <p:embed/>
                </p:oleObj>
              </mc:Choice>
              <mc:Fallback>
                <p:oleObj name="Formula" r:id="rId4" imgW="6072120" imgH="266760" progId="Equation.Ribbit">
                  <p:embed/>
                  <p:pic>
                    <p:nvPicPr>
                      <p:cNvPr id="0" name=""/>
                      <p:cNvPicPr/>
                      <p:nvPr/>
                    </p:nvPicPr>
                    <p:blipFill>
                      <a:blip r:embed="rId5"/>
                      <a:stretch>
                        <a:fillRect/>
                      </a:stretch>
                    </p:blipFill>
                    <p:spPr>
                      <a:xfrm>
                        <a:off x="4015371" y="2963765"/>
                        <a:ext cx="6072187" cy="266700"/>
                      </a:xfrm>
                      <a:prstGeom prst="rect">
                        <a:avLst/>
                      </a:prstGeom>
                    </p:spPr>
                  </p:pic>
                </p:oleObj>
              </mc:Fallback>
            </mc:AlternateContent>
          </a:graphicData>
        </a:graphic>
      </p:graphicFrame>
      <p:grpSp>
        <p:nvGrpSpPr>
          <p:cNvPr id="9" name="组合 8"/>
          <p:cNvGrpSpPr/>
          <p:nvPr/>
        </p:nvGrpSpPr>
        <p:grpSpPr>
          <a:xfrm>
            <a:off x="2595538" y="3529125"/>
            <a:ext cx="3094062" cy="3218930"/>
            <a:chOff x="1071538" y="3529125"/>
            <a:chExt cx="3094062" cy="3218930"/>
          </a:xfrm>
        </p:grpSpPr>
        <p:graphicFrame>
          <p:nvGraphicFramePr>
            <p:cNvPr id="8" name="对象 7"/>
            <p:cNvGraphicFramePr>
              <a:graphicFrameLocks noChangeAspect="1"/>
            </p:cNvGraphicFramePr>
            <p:nvPr>
              <p:extLst/>
            </p:nvPr>
          </p:nvGraphicFramePr>
          <p:xfrm>
            <a:off x="2176251" y="6530568"/>
            <a:ext cx="630237" cy="217487"/>
          </p:xfrm>
          <a:graphic>
            <a:graphicData uri="http://schemas.openxmlformats.org/presentationml/2006/ole">
              <mc:AlternateContent xmlns:mc="http://schemas.openxmlformats.org/markup-compatibility/2006">
                <mc:Choice xmlns:v="urn:schemas-microsoft-com:vml" Requires="v">
                  <p:oleObj spid="_x0000_s1585" name="Formula" r:id="rId6" imgW="630000" imgH="217440" progId="Equation.Ribbit">
                    <p:embed/>
                  </p:oleObj>
                </mc:Choice>
                <mc:Fallback>
                  <p:oleObj name="Formula" r:id="rId6" imgW="630000" imgH="217440" progId="Equation.Ribbit">
                    <p:embed/>
                    <p:pic>
                      <p:nvPicPr>
                        <p:cNvPr id="0" name=""/>
                        <p:cNvPicPr/>
                        <p:nvPr/>
                      </p:nvPicPr>
                      <p:blipFill>
                        <a:blip r:embed="rId7"/>
                        <a:stretch>
                          <a:fillRect/>
                        </a:stretch>
                      </p:blipFill>
                      <p:spPr>
                        <a:xfrm>
                          <a:off x="2176251" y="6530568"/>
                          <a:ext cx="630237" cy="217487"/>
                        </a:xfrm>
                        <a:prstGeom prst="rect">
                          <a:avLst/>
                        </a:prstGeom>
                      </p:spPr>
                    </p:pic>
                  </p:oleObj>
                </mc:Fallback>
              </mc:AlternateContent>
            </a:graphicData>
          </a:graphic>
        </p:graphicFrame>
        <p:pic>
          <p:nvPicPr>
            <p:cNvPr id="13328" name="Picture 16" descr="å¾4-3å¾ä¸ºï¼æ¤­åæ²çº¿å¯ç å­¦F(p)ä¸çæ¤­åæ²çº¿ï¼å¶ä¸­p =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538" y="3529125"/>
              <a:ext cx="3094062" cy="2900158"/>
            </a:xfrm>
            <a:prstGeom prst="rect">
              <a:avLst/>
            </a:prstGeom>
            <a:noFill/>
            <a:extLst>
              <a:ext uri="{909E8E84-426E-40DD-AFC4-6F175D3DCCD1}">
                <a14:hiddenFill xmlns:a14="http://schemas.microsoft.com/office/drawing/2010/main">
                  <a:solidFill>
                    <a:srgbClr val="FFFFFF"/>
                  </a:solidFill>
                </a14:hiddenFill>
              </a:ext>
            </a:extLst>
          </p:spPr>
        </p:pic>
      </p:grpSp>
      <p:pic>
        <p:nvPicPr>
          <p:cNvPr id="13330" name="Picture 18" descr="å¾4-4æ²çº¿ä¸ Gã2Gã4G çå ä½æä½"/>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38951" y="3420782"/>
            <a:ext cx="3118441" cy="312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0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5539" y="476672"/>
            <a:ext cx="1980029" cy="523220"/>
          </a:xfrm>
          <a:prstGeom prst="rect">
            <a:avLst/>
          </a:prstGeom>
        </p:spPr>
        <p:txBody>
          <a:bodyPr wrap="none">
            <a:spAutoFit/>
          </a:bodyPr>
          <a:lstStyle/>
          <a:p>
            <a:r>
              <a:rPr lang="zh-CN" altLang="en-US" sz="2800" kern="0" dirty="0">
                <a:solidFill>
                  <a:prstClr val="black"/>
                </a:solidFill>
                <a:ea typeface="黑体" pitchFamily="49" charset="-122"/>
              </a:rPr>
              <a:t>比特币节点</a:t>
            </a:r>
          </a:p>
        </p:txBody>
      </p:sp>
      <p:sp>
        <p:nvSpPr>
          <p:cNvPr id="6" name="内容占位符 2"/>
          <p:cNvSpPr txBox="1">
            <a:spLocks/>
          </p:cNvSpPr>
          <p:nvPr/>
        </p:nvSpPr>
        <p:spPr bwMode="auto">
          <a:xfrm>
            <a:off x="1784186" y="1262522"/>
            <a:ext cx="8674264" cy="1772779"/>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比特币网络是按照比特币</a:t>
            </a:r>
            <a:r>
              <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rPr>
              <a:t>P2P</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协议运行的</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一系列节点</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的集合。</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比特币各节点相互对等，但根据</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所提供的功能不同，各节点可能具有不同的角色</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一个全节点（</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full node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）是</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路由、区块链数据库、挖矿、钱包服务</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的功能集合。</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860" y="3403601"/>
            <a:ext cx="3310891" cy="3009901"/>
          </a:xfrm>
          <a:prstGeom prst="rect">
            <a:avLst/>
          </a:prstGeom>
        </p:spPr>
      </p:pic>
      <p:sp>
        <p:nvSpPr>
          <p:cNvPr id="7" name="内容占位符 2"/>
          <p:cNvSpPr txBox="1">
            <a:spLocks/>
          </p:cNvSpPr>
          <p:nvPr/>
        </p:nvSpPr>
        <p:spPr bwMode="auto">
          <a:xfrm>
            <a:off x="1784186" y="3403601"/>
            <a:ext cx="5365915" cy="3009901"/>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网络路由节点：参与验证并</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传播交易及区块信息</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发现并维持与对等节点的连接</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完整区块链：</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全节点区块链数据库功能。</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矿工：创建新的区块。</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钱包：越来越多的用户钱包都是</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节点。</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52361886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比特币节点类型</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38" y="1503364"/>
            <a:ext cx="7552958"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7221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2698175" cy="523220"/>
          </a:xfrm>
          <a:prstGeom prst="rect">
            <a:avLst/>
          </a:prstGeom>
        </p:spPr>
        <p:txBody>
          <a:bodyPr wrap="none">
            <a:spAutoFit/>
          </a:bodyPr>
          <a:lstStyle/>
          <a:p>
            <a:r>
              <a:rPr lang="zh-CN" altLang="en-US" sz="2800" kern="0" dirty="0">
                <a:solidFill>
                  <a:prstClr val="black"/>
                </a:solidFill>
                <a:ea typeface="黑体" pitchFamily="49" charset="-122"/>
              </a:rPr>
              <a:t>扩展比特币网络</a:t>
            </a:r>
          </a:p>
        </p:txBody>
      </p:sp>
      <p:sp>
        <p:nvSpPr>
          <p:cNvPr id="3" name="矩形 2"/>
          <p:cNvSpPr/>
          <p:nvPr/>
        </p:nvSpPr>
        <p:spPr>
          <a:xfrm>
            <a:off x="2873298" y="5608841"/>
            <a:ext cx="4572000" cy="369332"/>
          </a:xfrm>
          <a:prstGeom prst="rect">
            <a:avLst/>
          </a:prstGeom>
        </p:spPr>
        <p:txBody>
          <a:bodyPr>
            <a:spAutoFit/>
          </a:bodyPr>
          <a:lstStyle/>
          <a:p>
            <a:endParaRPr lang="zh-CN" altLang="en-US" dirty="0">
              <a:solidFill>
                <a:prstClr val="black"/>
              </a:solidFill>
            </a:endParaRPr>
          </a:p>
        </p:txBody>
      </p:sp>
      <p:pic>
        <p:nvPicPr>
          <p:cNvPr id="1638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299" y="1149986"/>
            <a:ext cx="6856505" cy="492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a:xfrm>
            <a:off x="1746075" y="6166402"/>
            <a:ext cx="8721203" cy="56185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Bef>
                <a:spcPts val="500"/>
              </a:spcBef>
              <a:spcAft>
                <a:spcPts val="500"/>
              </a:spcAft>
            </a:pP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比特币</a:t>
            </a:r>
            <a:r>
              <a:rPr lang="en-US" altLang="zh-CN" dirty="0">
                <a:solidFill>
                  <a:prstClr val="black"/>
                </a:solidFill>
                <a:latin typeface="微软雅黑" panose="020B0503020204020204" pitchFamily="34" charset="-122"/>
                <a:ea typeface="微软雅黑" panose="020B0503020204020204" pitchFamily="34" charset="-122"/>
                <a:cs typeface="Times New Roman" pitchFamily="18" charset="0"/>
              </a:rPr>
              <a:t>P2P</a:t>
            </a: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主网络连接许多矿池服务器及协议网关，把运行其他协议的节点连接起来</a:t>
            </a:r>
          </a:p>
        </p:txBody>
      </p:sp>
    </p:spTree>
    <p:extLst>
      <p:ext uri="{BB962C8B-B14F-4D97-AF65-F5344CB8AC3E}">
        <p14:creationId xmlns:p14="http://schemas.microsoft.com/office/powerpoint/2010/main" val="9022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比特币传播网络</a:t>
            </a:r>
          </a:p>
        </p:txBody>
      </p:sp>
      <p:sp>
        <p:nvSpPr>
          <p:cNvPr id="3" name="矩形 2"/>
          <p:cNvSpPr/>
          <p:nvPr/>
        </p:nvSpPr>
        <p:spPr>
          <a:xfrm>
            <a:off x="3007713" y="5837883"/>
            <a:ext cx="4572000" cy="369332"/>
          </a:xfrm>
          <a:prstGeom prst="rect">
            <a:avLst/>
          </a:prstGeom>
        </p:spPr>
        <p:txBody>
          <a:bodyPr>
            <a:spAutoFit/>
          </a:bodyPr>
          <a:lstStyle/>
          <a:p>
            <a:endParaRPr lang="zh-CN" altLang="en-US" dirty="0">
              <a:solidFill>
                <a:prstClr val="black"/>
              </a:solidFill>
            </a:endParaRPr>
          </a:p>
        </p:txBody>
      </p:sp>
      <p:sp>
        <p:nvSpPr>
          <p:cNvPr id="4" name="内容占位符 2"/>
          <p:cNvSpPr txBox="1">
            <a:spLocks/>
          </p:cNvSpPr>
          <p:nvPr/>
        </p:nvSpPr>
        <p:spPr bwMode="auto">
          <a:xfrm>
            <a:off x="1784186" y="1262522"/>
            <a:ext cx="8674264" cy="42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比特币传播网络</a:t>
            </a: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是一种尝试</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最小化矿工之间传输块的延迟的网络</a:t>
            </a: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原始比特币传播网络</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是由</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Matt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Corallo</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于</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2015</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年创建，该网络由世界各地的亚马逊</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Web</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服务基础架构上托管的几个专门的节点组成，并连接大多数矿工和采矿池。</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2016</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年被替换为</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Fast Internet </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Bitcoin</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 Relay Engine</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FIBRE</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，也由核心开发商</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Matt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Corallo</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创建。</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FIBRE</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基于</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UDP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的中继网络，可以中继节点网络内的块。</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实现了</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compact block</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，以进一步减少传输的数据量和网络延迟。</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6" name="圆角矩形 5"/>
          <p:cNvSpPr/>
          <p:nvPr/>
        </p:nvSpPr>
        <p:spPr>
          <a:xfrm>
            <a:off x="1746075" y="6166402"/>
            <a:ext cx="8721203" cy="56185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传播网络不是比特币的</a:t>
            </a:r>
            <a:r>
              <a:rPr lang="en-US" altLang="zh-CN" dirty="0">
                <a:solidFill>
                  <a:prstClr val="black"/>
                </a:solidFill>
                <a:latin typeface="微软雅黑" panose="020B0503020204020204" pitchFamily="34" charset="-122"/>
                <a:ea typeface="微软雅黑" panose="020B0503020204020204" pitchFamily="34" charset="-122"/>
                <a:cs typeface="Times New Roman" pitchFamily="18" charset="0"/>
              </a:rPr>
              <a:t>P2P</a:t>
            </a: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网络的替代品</a:t>
            </a:r>
          </a:p>
        </p:txBody>
      </p:sp>
    </p:spTree>
    <p:extLst>
      <p:ext uri="{BB962C8B-B14F-4D97-AF65-F5344CB8AC3E}">
        <p14:creationId xmlns:p14="http://schemas.microsoft.com/office/powerpoint/2010/main" val="26896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76672"/>
            <a:ext cx="1620957" cy="523220"/>
          </a:xfrm>
          <a:prstGeom prst="rect">
            <a:avLst/>
          </a:prstGeom>
        </p:spPr>
        <p:txBody>
          <a:bodyPr wrap="none">
            <a:spAutoFit/>
          </a:bodyPr>
          <a:lstStyle/>
          <a:p>
            <a:r>
              <a:rPr lang="zh-CN" altLang="en-US" sz="2800" kern="0" dirty="0">
                <a:solidFill>
                  <a:prstClr val="black"/>
                </a:solidFill>
                <a:ea typeface="黑体" pitchFamily="49" charset="-122"/>
              </a:rPr>
              <a:t>网络发现</a:t>
            </a:r>
          </a:p>
        </p:txBody>
      </p:sp>
      <p:sp>
        <p:nvSpPr>
          <p:cNvPr id="3" name="内容占位符 2"/>
          <p:cNvSpPr txBox="1">
            <a:spLocks/>
          </p:cNvSpPr>
          <p:nvPr/>
        </p:nvSpPr>
        <p:spPr bwMode="auto">
          <a:xfrm>
            <a:off x="1784186" y="1262523"/>
            <a:ext cx="8674264" cy="1681400"/>
          </a:xfrm>
          <a:prstGeom prst="rect">
            <a:avLst/>
          </a:prstGeom>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当新网络节点启动后，为参与协同运作，必须发现网络中其他比特币节点</a:t>
            </a: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新节点连接时，可以随机选择网络中存在的比特币节点与之相连。</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节点通常采用</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TCP</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协议、使用</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8333</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端口与已知的对等节点建立连接。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21506" name="Picture 2" descr="å¾8-4å¯¹ç­èç¹ä¹é´çåå§æ¡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6089" y="3256795"/>
            <a:ext cx="3278459" cy="3222064"/>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txBox="1">
            <a:spLocks/>
          </p:cNvSpPr>
          <p:nvPr/>
        </p:nvSpPr>
        <p:spPr bwMode="auto">
          <a:xfrm>
            <a:off x="1784186" y="3097540"/>
            <a:ext cx="5482692" cy="341477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微软雅黑" panose="020B0503020204020204" pitchFamily="34" charset="-122"/>
                <a:ea typeface="微软雅黑" panose="020B0503020204020204" pitchFamily="34" charset="-122"/>
                <a:cs typeface="Times New Roman" pitchFamily="18" charset="0"/>
              </a:rPr>
              <a:t>节点接入网络过程。</a:t>
            </a:r>
            <a:endParaRPr lang="en-US" altLang="zh-CN" sz="20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在建立连接时，新接入的节点发送一条包含基本认证内容的“</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version”</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消息开始握手通信过程。</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检查</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version</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中的远程对等体报告的</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nVersion</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，并确定远端对等体</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是否兼容</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。如果远程对等体兼容，则本地对等体将确认版本消息，并通过发送一个</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verack</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建立连接。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60182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683826" y="1828802"/>
          <a:ext cx="8738848" cy="4181706"/>
        </p:xfrm>
        <a:graphic>
          <a:graphicData uri="http://schemas.openxmlformats.org/drawingml/2006/table">
            <a:tbl>
              <a:tblPr firstRow="1" firstCol="1" bandRow="1">
                <a:tableStyleId>{5940675A-B579-460E-94D1-54222C63F5DA}</a:tableStyleId>
              </a:tblPr>
              <a:tblGrid>
                <a:gridCol w="1830899"/>
                <a:gridCol w="6907949"/>
              </a:tblGrid>
              <a:tr h="464634">
                <a:tc>
                  <a:txBody>
                    <a:bodyPr/>
                    <a:lstStyle/>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字段</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FFFF00"/>
                    </a:solidFill>
                  </a:tcPr>
                </a:tc>
                <a:tc>
                  <a:txBody>
                    <a:bodyPr/>
                    <a:lstStyle/>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FFFF00"/>
                    </a:solidFill>
                  </a:tcPr>
                </a:tc>
              </a:tr>
              <a:tr h="464634">
                <a:tc>
                  <a:txBody>
                    <a:bodyPr/>
                    <a:lstStyle/>
                    <a:p>
                      <a:pPr algn="l">
                        <a:lnSpc>
                          <a:spcPct val="150000"/>
                        </a:lnSpc>
                        <a:spcAft>
                          <a:spcPts val="0"/>
                        </a:spcAft>
                      </a:pPr>
                      <a:r>
                        <a:rPr lang="en-US" sz="1800" kern="100" dirty="0" err="1" smtClean="0">
                          <a:effectLst/>
                          <a:latin typeface="微软雅黑" panose="020B0503020204020204" pitchFamily="34" charset="-122"/>
                          <a:ea typeface="微软雅黑" panose="020B0503020204020204" pitchFamily="34" charset="-122"/>
                        </a:rPr>
                        <a:t>nVersion</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比特币客户端</a:t>
                      </a:r>
                      <a:r>
                        <a:rPr lang="en-US" sz="1800" kern="100" dirty="0">
                          <a:effectLst/>
                          <a:latin typeface="微软雅黑" panose="020B0503020204020204" pitchFamily="34" charset="-122"/>
                          <a:ea typeface="微软雅黑" panose="020B0503020204020204" pitchFamily="34" charset="-122"/>
                        </a:rPr>
                        <a:t>P2P</a:t>
                      </a:r>
                      <a:r>
                        <a:rPr lang="zh-CN" sz="1800" kern="100" dirty="0">
                          <a:effectLst/>
                          <a:latin typeface="微软雅黑" panose="020B0503020204020204" pitchFamily="34" charset="-122"/>
                          <a:ea typeface="微软雅黑" panose="020B0503020204020204" pitchFamily="34" charset="-122"/>
                        </a:rPr>
                        <a:t>协议所采用的版本</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nLocalServices</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smtClean="0">
                          <a:effectLst/>
                          <a:latin typeface="微软雅黑" panose="020B0503020204020204" pitchFamily="34" charset="-122"/>
                          <a:ea typeface="微软雅黑" panose="020B0503020204020204" pitchFamily="34" charset="-122"/>
                        </a:rPr>
                        <a:t> 一组该节点支持的本地服务列表，当前仅支持</a:t>
                      </a:r>
                      <a:r>
                        <a:rPr lang="en-US" altLang="zh-CN" sz="1800" kern="100" dirty="0" smtClean="0">
                          <a:effectLst/>
                          <a:latin typeface="微软雅黑" panose="020B0503020204020204" pitchFamily="34" charset="-122"/>
                          <a:ea typeface="微软雅黑" panose="020B0503020204020204" pitchFamily="34" charset="-122"/>
                        </a:rPr>
                        <a:t>NODE_NETWORK</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nTime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当前时间</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addrYou</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当前节点可见的远程节点的</a:t>
                      </a:r>
                      <a:r>
                        <a:rPr lang="en-US" sz="1800" kern="100" dirty="0">
                          <a:effectLst/>
                          <a:latin typeface="微软雅黑" panose="020B0503020204020204" pitchFamily="34" charset="-122"/>
                          <a:ea typeface="微软雅黑" panose="020B0503020204020204" pitchFamily="34" charset="-122"/>
                        </a:rPr>
                        <a:t>IP</a:t>
                      </a:r>
                      <a:r>
                        <a:rPr lang="zh-CN" sz="1800" kern="100" dirty="0">
                          <a:effectLst/>
                          <a:latin typeface="微软雅黑" panose="020B0503020204020204" pitchFamily="34" charset="-122"/>
                          <a:ea typeface="微软雅黑" panose="020B0503020204020204" pitchFamily="34" charset="-122"/>
                        </a:rPr>
                        <a:t>地址</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addrMe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当前节点所发现的本机</a:t>
                      </a:r>
                      <a:r>
                        <a:rPr lang="en-US" sz="1800" kern="100" dirty="0">
                          <a:effectLst/>
                          <a:latin typeface="微软雅黑" panose="020B0503020204020204" pitchFamily="34" charset="-122"/>
                          <a:ea typeface="微软雅黑" panose="020B0503020204020204" pitchFamily="34" charset="-122"/>
                        </a:rPr>
                        <a:t>IP</a:t>
                      </a:r>
                      <a:r>
                        <a:rPr lang="zh-CN" sz="1800" kern="100" dirty="0">
                          <a:effectLst/>
                          <a:latin typeface="微软雅黑" panose="020B0503020204020204" pitchFamily="34" charset="-122"/>
                          <a:ea typeface="微软雅黑" panose="020B0503020204020204" pitchFamily="34" charset="-122"/>
                        </a:rPr>
                        <a:t>地址</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29268">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subver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当前节点运行的软件类型的子</a:t>
                      </a:r>
                      <a:r>
                        <a:rPr lang="zh-CN" sz="1800" kern="100" dirty="0" smtClean="0">
                          <a:effectLst/>
                          <a:latin typeface="微软雅黑" panose="020B0503020204020204" pitchFamily="34" charset="-122"/>
                          <a:ea typeface="微软雅黑" panose="020B0503020204020204" pitchFamily="34" charset="-122"/>
                        </a:rPr>
                        <a:t>版本号</a:t>
                      </a:r>
                      <a:r>
                        <a:rPr lang="zh-CN" altLang="en-US" sz="1800" kern="100" dirty="0" smtClean="0">
                          <a:effectLst/>
                          <a:latin typeface="微软雅黑" panose="020B0503020204020204" pitchFamily="34" charset="-122"/>
                          <a:ea typeface="微软雅黑" panose="020B0503020204020204" pitchFamily="34" charset="-122"/>
                        </a:rPr>
                        <a:t>（</a:t>
                      </a:r>
                      <a:r>
                        <a:rPr lang="en-US" altLang="zh-CN" sz="1800" kern="100" dirty="0" smtClean="0">
                          <a:effectLst/>
                          <a:latin typeface="微软雅黑" panose="020B0503020204020204" pitchFamily="34" charset="-122"/>
                          <a:ea typeface="微软雅黑" panose="020B0503020204020204" pitchFamily="34" charset="-122"/>
                        </a:rPr>
                        <a:t>/Satoshi:0.9.2.1/</a:t>
                      </a:r>
                      <a:r>
                        <a:rPr lang="zh-CN" altLang="en-US" sz="1800" kern="100" dirty="0" smtClean="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dirty="0" err="1">
                          <a:effectLst/>
                          <a:latin typeface="微软雅黑" panose="020B0503020204020204" pitchFamily="34" charset="-122"/>
                          <a:ea typeface="微软雅黑" panose="020B0503020204020204" pitchFamily="34" charset="-122"/>
                        </a:rPr>
                        <a:t>BaseHeight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当前节点区块链的区块高度</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5" name="矩形 4"/>
          <p:cNvSpPr/>
          <p:nvPr/>
        </p:nvSpPr>
        <p:spPr>
          <a:xfrm>
            <a:off x="2595539" y="476672"/>
            <a:ext cx="1620957" cy="523220"/>
          </a:xfrm>
          <a:prstGeom prst="rect">
            <a:avLst/>
          </a:prstGeom>
        </p:spPr>
        <p:txBody>
          <a:bodyPr wrap="none">
            <a:spAutoFit/>
          </a:bodyPr>
          <a:lstStyle/>
          <a:p>
            <a:r>
              <a:rPr lang="zh-CN" altLang="en-US" sz="2800" kern="0" dirty="0">
                <a:solidFill>
                  <a:prstClr val="black"/>
                </a:solidFill>
                <a:ea typeface="黑体" pitchFamily="49" charset="-122"/>
              </a:rPr>
              <a:t>网络发现</a:t>
            </a:r>
          </a:p>
        </p:txBody>
      </p:sp>
    </p:spTree>
    <p:extLst>
      <p:ext uri="{BB962C8B-B14F-4D97-AF65-F5344CB8AC3E}">
        <p14:creationId xmlns:p14="http://schemas.microsoft.com/office/powerpoint/2010/main" val="21699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2"/>
          <p:cNvSpPr txBox="1">
            <a:spLocks/>
          </p:cNvSpPr>
          <p:nvPr/>
        </p:nvSpPr>
        <p:spPr bwMode="auto">
          <a:xfrm>
            <a:off x="1784186" y="1262522"/>
            <a:ext cx="8674264" cy="1995029"/>
          </a:xfrm>
          <a:prstGeom prst="rect">
            <a:avLst/>
          </a:prstGeom>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使用多个“</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DNS</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种子”来查询</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DNS</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，这些</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DNS</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服务器提供比特币节点</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地址列表</a:t>
            </a:r>
          </a:p>
          <a:p>
            <a:pPr eaLnBrk="1" hangingPunct="1">
              <a:lnSpc>
                <a:spcPct val="150000"/>
              </a:lnSpc>
              <a:spcBef>
                <a:spcPts val="600"/>
              </a:spcBef>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一些</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DNS</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种子提供了稳定的比特币侦听节点的静态</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地址列表。</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一些</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DNS</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种子是</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BIND</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Berkeley Internet Name Daemon</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）的自定义实现，它从搜索器或长时间运行的比特币节点收集的比特币节点地址列表中返回一个随机子集。</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14338" name="Picture 2" descr="å¾8-5å°åå¹¿æ­åå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772" y="3363871"/>
            <a:ext cx="3468915" cy="336012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1813215" y="3417206"/>
            <a:ext cx="4877871" cy="3259364"/>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不知道网络的引导节点必须被给予至少一个比特币节点的</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地址，之后可以通过进一步介绍来建立连接。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新节点将一条包含自身</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地址的</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addr</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消息发送给其相邻节点。 </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新接入节点可以向其相邻节点发送</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getaddr</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消息，要求返回其已知对等节点的</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地址列表。</a:t>
            </a:r>
          </a:p>
        </p:txBody>
      </p:sp>
      <p:sp>
        <p:nvSpPr>
          <p:cNvPr id="7" name="矩形 6"/>
          <p:cNvSpPr/>
          <p:nvPr/>
        </p:nvSpPr>
        <p:spPr>
          <a:xfrm>
            <a:off x="2595538" y="476672"/>
            <a:ext cx="3416320" cy="523220"/>
          </a:xfrm>
          <a:prstGeom prst="rect">
            <a:avLst/>
          </a:prstGeom>
        </p:spPr>
        <p:txBody>
          <a:bodyPr wrap="none">
            <a:spAutoFit/>
          </a:bodyPr>
          <a:lstStyle/>
          <a:p>
            <a:r>
              <a:rPr lang="zh-CN" altLang="en-US" sz="2800" kern="0" dirty="0">
                <a:solidFill>
                  <a:prstClr val="black"/>
                </a:solidFill>
                <a:ea typeface="黑体" pitchFamily="49" charset="-122"/>
              </a:rPr>
              <a:t>对等节点发现与连接</a:t>
            </a:r>
          </a:p>
        </p:txBody>
      </p:sp>
    </p:spTree>
    <p:extLst>
      <p:ext uri="{BB962C8B-B14F-4D97-AF65-F5344CB8AC3E}">
        <p14:creationId xmlns:p14="http://schemas.microsoft.com/office/powerpoint/2010/main" val="230136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对等节点维护</a:t>
            </a:r>
          </a:p>
        </p:txBody>
      </p:sp>
      <p:sp>
        <p:nvSpPr>
          <p:cNvPr id="3" name="矩形 2"/>
          <p:cNvSpPr/>
          <p:nvPr/>
        </p:nvSpPr>
        <p:spPr>
          <a:xfrm>
            <a:off x="3447142" y="6211669"/>
            <a:ext cx="4572000" cy="369332"/>
          </a:xfrm>
          <a:prstGeom prst="rect">
            <a:avLst/>
          </a:prstGeom>
        </p:spPr>
        <p:txBody>
          <a:bodyPr>
            <a:spAutoFit/>
          </a:bodyPr>
          <a:lstStyle/>
          <a:p>
            <a:endParaRPr lang="zh-CN" altLang="en-US" dirty="0">
              <a:solidFill>
                <a:prstClr val="black"/>
              </a:solidFill>
            </a:endParaRPr>
          </a:p>
        </p:txBody>
      </p:sp>
      <p:sp>
        <p:nvSpPr>
          <p:cNvPr id="4" name="内容占位符 2"/>
          <p:cNvSpPr txBox="1">
            <a:spLocks/>
          </p:cNvSpPr>
          <p:nvPr/>
        </p:nvSpPr>
        <p:spPr bwMode="auto">
          <a:xfrm>
            <a:off x="1784186" y="1262521"/>
            <a:ext cx="6343815" cy="494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节点可以随时加入和离开，通讯路径是不可靠的</a:t>
            </a: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在失去已有连接时发现新节点，并在其他节点启动时为其提供帮助。</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一个节点若连接到大量的其他对等节点，这既没必要，也是对网络资源的浪费。在启动完成后，节点会记住它最近成功连接的对等节点。</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您可以使用 </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getpeerinfo</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命令列出对等节点连接信息。</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用户可以通过提供 </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-connect= </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选项来指定一个或多个</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地址，如果采用此选项，节点只连接到这些选定的节点</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IP</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地址，而不会自动发现并维护对等节点之间的连接。</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
        <p:nvSpPr>
          <p:cNvPr id="6" name="矩形 5"/>
          <p:cNvSpPr/>
          <p:nvPr/>
        </p:nvSpPr>
        <p:spPr>
          <a:xfrm>
            <a:off x="8280399" y="1065138"/>
            <a:ext cx="2198915" cy="57477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050" dirty="0">
                <a:solidFill>
                  <a:prstClr val="black"/>
                </a:solidFill>
              </a:rPr>
              <a:t>$ bitcoin-cli </a:t>
            </a:r>
            <a:r>
              <a:rPr lang="en-US" altLang="zh-CN" sz="1050" dirty="0" err="1">
                <a:solidFill>
                  <a:prstClr val="black"/>
                </a:solidFill>
              </a:rPr>
              <a:t>getpeerinfo</a:t>
            </a:r>
            <a:endParaRPr lang="en-US" altLang="zh-CN" sz="1050" dirty="0">
              <a:solidFill>
                <a:prstClr val="black"/>
              </a:solidFill>
            </a:endParaRPr>
          </a:p>
          <a:p>
            <a:r>
              <a:rPr lang="en-US" altLang="zh-CN" sz="1050" dirty="0">
                <a:solidFill>
                  <a:prstClr val="black"/>
                </a:solidFill>
              </a:rPr>
              <a:t>[</a:t>
            </a:r>
          </a:p>
          <a:p>
            <a:r>
              <a:rPr lang="en-US" altLang="zh-CN" sz="1050" dirty="0">
                <a:solidFill>
                  <a:prstClr val="black"/>
                </a:solidFill>
              </a:rPr>
              <a:t>{</a:t>
            </a:r>
          </a:p>
          <a:p>
            <a:r>
              <a:rPr lang="en-US" altLang="zh-CN" sz="1050" dirty="0">
                <a:solidFill>
                  <a:prstClr val="black"/>
                </a:solidFill>
              </a:rPr>
              <a:t>"</a:t>
            </a:r>
            <a:r>
              <a:rPr lang="en-US" altLang="zh-CN" sz="1050" dirty="0" err="1">
                <a:solidFill>
                  <a:prstClr val="black"/>
                </a:solidFill>
              </a:rPr>
              <a:t>addr</a:t>
            </a:r>
            <a:r>
              <a:rPr lang="en-US" altLang="zh-CN" sz="1050" dirty="0">
                <a:solidFill>
                  <a:prstClr val="black"/>
                </a:solidFill>
              </a:rPr>
              <a:t>" : "85.213.199.39:8333",</a:t>
            </a:r>
          </a:p>
          <a:p>
            <a:r>
              <a:rPr lang="en-US" altLang="zh-CN" sz="1050" dirty="0">
                <a:solidFill>
                  <a:prstClr val="black"/>
                </a:solidFill>
              </a:rPr>
              <a:t>"services" : "00000001",</a:t>
            </a:r>
          </a:p>
          <a:p>
            <a:r>
              <a:rPr lang="en-US" altLang="zh-CN" sz="1050" dirty="0">
                <a:solidFill>
                  <a:prstClr val="black"/>
                </a:solidFill>
              </a:rPr>
              <a:t>"</a:t>
            </a:r>
            <a:r>
              <a:rPr lang="en-US" altLang="zh-CN" sz="1050" dirty="0" err="1">
                <a:solidFill>
                  <a:prstClr val="black"/>
                </a:solidFill>
              </a:rPr>
              <a:t>lastsend</a:t>
            </a:r>
            <a:r>
              <a:rPr lang="en-US" altLang="zh-CN" sz="1050" dirty="0">
                <a:solidFill>
                  <a:prstClr val="black"/>
                </a:solidFill>
              </a:rPr>
              <a:t>" : 1405634126,</a:t>
            </a:r>
          </a:p>
          <a:p>
            <a:r>
              <a:rPr lang="en-US" altLang="zh-CN" sz="1050" dirty="0">
                <a:solidFill>
                  <a:prstClr val="black"/>
                </a:solidFill>
              </a:rPr>
              <a:t>"</a:t>
            </a:r>
            <a:r>
              <a:rPr lang="en-US" altLang="zh-CN" sz="1050" dirty="0" err="1">
                <a:solidFill>
                  <a:prstClr val="black"/>
                </a:solidFill>
              </a:rPr>
              <a:t>lastrecv</a:t>
            </a:r>
            <a:r>
              <a:rPr lang="en-US" altLang="zh-CN" sz="1050" dirty="0">
                <a:solidFill>
                  <a:prstClr val="black"/>
                </a:solidFill>
              </a:rPr>
              <a:t>" : 1405634127,</a:t>
            </a:r>
          </a:p>
          <a:p>
            <a:r>
              <a:rPr lang="en-US" altLang="zh-CN" sz="1050" dirty="0">
                <a:solidFill>
                  <a:prstClr val="black"/>
                </a:solidFill>
              </a:rPr>
              <a:t>"</a:t>
            </a:r>
            <a:r>
              <a:rPr lang="en-US" altLang="zh-CN" sz="1050" dirty="0" err="1">
                <a:solidFill>
                  <a:prstClr val="black"/>
                </a:solidFill>
              </a:rPr>
              <a:t>bytessent</a:t>
            </a:r>
            <a:r>
              <a:rPr lang="en-US" altLang="zh-CN" sz="1050" dirty="0">
                <a:solidFill>
                  <a:prstClr val="black"/>
                </a:solidFill>
              </a:rPr>
              <a:t>" : 23487651,</a:t>
            </a:r>
          </a:p>
          <a:p>
            <a:r>
              <a:rPr lang="en-US" altLang="zh-CN" sz="1050" dirty="0">
                <a:solidFill>
                  <a:prstClr val="black"/>
                </a:solidFill>
              </a:rPr>
              <a:t>"</a:t>
            </a:r>
            <a:r>
              <a:rPr lang="en-US" altLang="zh-CN" sz="1050" dirty="0" err="1">
                <a:solidFill>
                  <a:prstClr val="black"/>
                </a:solidFill>
              </a:rPr>
              <a:t>bytesrecv</a:t>
            </a:r>
            <a:r>
              <a:rPr lang="en-US" altLang="zh-CN" sz="1050" dirty="0">
                <a:solidFill>
                  <a:prstClr val="black"/>
                </a:solidFill>
              </a:rPr>
              <a:t>" : 138679099,</a:t>
            </a:r>
          </a:p>
          <a:p>
            <a:r>
              <a:rPr lang="en-US" altLang="zh-CN" sz="1050" dirty="0">
                <a:solidFill>
                  <a:prstClr val="black"/>
                </a:solidFill>
              </a:rPr>
              <a:t>"</a:t>
            </a:r>
            <a:r>
              <a:rPr lang="en-US" altLang="zh-CN" sz="1050" dirty="0" err="1">
                <a:solidFill>
                  <a:prstClr val="black"/>
                </a:solidFill>
              </a:rPr>
              <a:t>conntime</a:t>
            </a:r>
            <a:r>
              <a:rPr lang="en-US" altLang="zh-CN" sz="1050" dirty="0">
                <a:solidFill>
                  <a:prstClr val="black"/>
                </a:solidFill>
              </a:rPr>
              <a:t>" : 1405021768,</a:t>
            </a:r>
          </a:p>
          <a:p>
            <a:r>
              <a:rPr lang="en-US" altLang="zh-CN" sz="1050" dirty="0">
                <a:solidFill>
                  <a:prstClr val="black"/>
                </a:solidFill>
              </a:rPr>
              <a:t>"</a:t>
            </a:r>
            <a:r>
              <a:rPr lang="en-US" altLang="zh-CN" sz="1050" dirty="0" err="1">
                <a:solidFill>
                  <a:prstClr val="black"/>
                </a:solidFill>
              </a:rPr>
              <a:t>pingtime</a:t>
            </a:r>
            <a:r>
              <a:rPr lang="en-US" altLang="zh-CN" sz="1050" dirty="0">
                <a:solidFill>
                  <a:prstClr val="black"/>
                </a:solidFill>
              </a:rPr>
              <a:t>" : 0.00000000,</a:t>
            </a:r>
          </a:p>
          <a:p>
            <a:r>
              <a:rPr lang="en-US" altLang="zh-CN" sz="1050" dirty="0">
                <a:solidFill>
                  <a:prstClr val="black"/>
                </a:solidFill>
              </a:rPr>
              <a:t>"version" : 70002,</a:t>
            </a:r>
          </a:p>
          <a:p>
            <a:r>
              <a:rPr lang="en-US" altLang="zh-CN" sz="1050" dirty="0">
                <a:solidFill>
                  <a:prstClr val="black"/>
                </a:solidFill>
              </a:rPr>
              <a:t>"</a:t>
            </a:r>
            <a:r>
              <a:rPr lang="en-US" altLang="zh-CN" sz="1050" dirty="0" err="1">
                <a:solidFill>
                  <a:prstClr val="black"/>
                </a:solidFill>
              </a:rPr>
              <a:t>subver</a:t>
            </a:r>
            <a:r>
              <a:rPr lang="en-US" altLang="zh-CN" sz="1050" dirty="0">
                <a:solidFill>
                  <a:prstClr val="black"/>
                </a:solidFill>
              </a:rPr>
              <a:t>" : "/Satoshi:0.9.2.1/",</a:t>
            </a:r>
          </a:p>
          <a:p>
            <a:r>
              <a:rPr lang="en-US" altLang="zh-CN" sz="1050" dirty="0">
                <a:solidFill>
                  <a:prstClr val="black"/>
                </a:solidFill>
              </a:rPr>
              <a:t>"inbound" : false,</a:t>
            </a:r>
          </a:p>
          <a:p>
            <a:r>
              <a:rPr lang="en-US" altLang="zh-CN" sz="1050" dirty="0">
                <a:solidFill>
                  <a:prstClr val="black"/>
                </a:solidFill>
              </a:rPr>
              <a:t>"</a:t>
            </a:r>
            <a:r>
              <a:rPr lang="en-US" altLang="zh-CN" sz="1050" dirty="0" err="1">
                <a:solidFill>
                  <a:prstClr val="black"/>
                </a:solidFill>
              </a:rPr>
              <a:t>startingheight</a:t>
            </a:r>
            <a:r>
              <a:rPr lang="en-US" altLang="zh-CN" sz="1050" dirty="0">
                <a:solidFill>
                  <a:prstClr val="black"/>
                </a:solidFill>
              </a:rPr>
              <a:t>" : 310131,</a:t>
            </a:r>
          </a:p>
          <a:p>
            <a:r>
              <a:rPr lang="en-US" altLang="zh-CN" sz="1050" dirty="0">
                <a:solidFill>
                  <a:prstClr val="black"/>
                </a:solidFill>
              </a:rPr>
              <a:t>"</a:t>
            </a:r>
            <a:r>
              <a:rPr lang="en-US" altLang="zh-CN" sz="1050" dirty="0" err="1">
                <a:solidFill>
                  <a:prstClr val="black"/>
                </a:solidFill>
              </a:rPr>
              <a:t>banscore</a:t>
            </a:r>
            <a:r>
              <a:rPr lang="en-US" altLang="zh-CN" sz="1050" dirty="0">
                <a:solidFill>
                  <a:prstClr val="black"/>
                </a:solidFill>
              </a:rPr>
              <a:t>" : 0,</a:t>
            </a:r>
          </a:p>
          <a:p>
            <a:r>
              <a:rPr lang="en-US" altLang="zh-CN" sz="1050" dirty="0">
                <a:solidFill>
                  <a:prstClr val="black"/>
                </a:solidFill>
              </a:rPr>
              <a:t>"</a:t>
            </a:r>
            <a:r>
              <a:rPr lang="en-US" altLang="zh-CN" sz="1050" dirty="0" err="1">
                <a:solidFill>
                  <a:prstClr val="black"/>
                </a:solidFill>
              </a:rPr>
              <a:t>syncnode</a:t>
            </a:r>
            <a:r>
              <a:rPr lang="en-US" altLang="zh-CN" sz="1050" dirty="0">
                <a:solidFill>
                  <a:prstClr val="black"/>
                </a:solidFill>
              </a:rPr>
              <a:t>" : true</a:t>
            </a:r>
          </a:p>
          <a:p>
            <a:r>
              <a:rPr lang="en-US" altLang="zh-CN" sz="1050" dirty="0">
                <a:solidFill>
                  <a:prstClr val="black"/>
                </a:solidFill>
              </a:rPr>
              <a:t>},</a:t>
            </a:r>
          </a:p>
          <a:p>
            <a:r>
              <a:rPr lang="en-US" altLang="zh-CN" sz="1050" dirty="0">
                <a:solidFill>
                  <a:prstClr val="black"/>
                </a:solidFill>
              </a:rPr>
              <a:t>{</a:t>
            </a:r>
          </a:p>
          <a:p>
            <a:r>
              <a:rPr lang="en-US" altLang="zh-CN" sz="1050" dirty="0">
                <a:solidFill>
                  <a:prstClr val="black"/>
                </a:solidFill>
              </a:rPr>
              <a:t>"</a:t>
            </a:r>
            <a:r>
              <a:rPr lang="en-US" altLang="zh-CN" sz="1050" dirty="0" err="1">
                <a:solidFill>
                  <a:prstClr val="black"/>
                </a:solidFill>
              </a:rPr>
              <a:t>addr</a:t>
            </a:r>
            <a:r>
              <a:rPr lang="en-US" altLang="zh-CN" sz="1050" dirty="0">
                <a:solidFill>
                  <a:prstClr val="black"/>
                </a:solidFill>
              </a:rPr>
              <a:t>" : "58.23.244.20:8333",</a:t>
            </a:r>
          </a:p>
          <a:p>
            <a:r>
              <a:rPr lang="en-US" altLang="zh-CN" sz="1050" dirty="0">
                <a:solidFill>
                  <a:prstClr val="black"/>
                </a:solidFill>
              </a:rPr>
              <a:t>"services" : "00000001",</a:t>
            </a:r>
          </a:p>
          <a:p>
            <a:r>
              <a:rPr lang="en-US" altLang="zh-CN" sz="1050" dirty="0">
                <a:solidFill>
                  <a:prstClr val="black"/>
                </a:solidFill>
              </a:rPr>
              <a:t>"</a:t>
            </a:r>
            <a:r>
              <a:rPr lang="en-US" altLang="zh-CN" sz="1050" dirty="0" err="1">
                <a:solidFill>
                  <a:prstClr val="black"/>
                </a:solidFill>
              </a:rPr>
              <a:t>lastsend</a:t>
            </a:r>
            <a:r>
              <a:rPr lang="en-US" altLang="zh-CN" sz="1050" dirty="0">
                <a:solidFill>
                  <a:prstClr val="black"/>
                </a:solidFill>
              </a:rPr>
              <a:t>" : 1405634127,</a:t>
            </a:r>
          </a:p>
          <a:p>
            <a:r>
              <a:rPr lang="en-US" altLang="zh-CN" sz="1050" dirty="0">
                <a:solidFill>
                  <a:prstClr val="black"/>
                </a:solidFill>
              </a:rPr>
              <a:t>"</a:t>
            </a:r>
            <a:r>
              <a:rPr lang="en-US" altLang="zh-CN" sz="1050" dirty="0" err="1">
                <a:solidFill>
                  <a:prstClr val="black"/>
                </a:solidFill>
              </a:rPr>
              <a:t>lastrecv</a:t>
            </a:r>
            <a:r>
              <a:rPr lang="en-US" altLang="zh-CN" sz="1050" dirty="0">
                <a:solidFill>
                  <a:prstClr val="black"/>
                </a:solidFill>
              </a:rPr>
              <a:t>" : 1405634124,</a:t>
            </a:r>
          </a:p>
          <a:p>
            <a:r>
              <a:rPr lang="en-US" altLang="zh-CN" sz="1050" dirty="0">
                <a:solidFill>
                  <a:prstClr val="black"/>
                </a:solidFill>
              </a:rPr>
              <a:t>"</a:t>
            </a:r>
            <a:r>
              <a:rPr lang="en-US" altLang="zh-CN" sz="1050" dirty="0" err="1">
                <a:solidFill>
                  <a:prstClr val="black"/>
                </a:solidFill>
              </a:rPr>
              <a:t>bytessent</a:t>
            </a:r>
            <a:r>
              <a:rPr lang="en-US" altLang="zh-CN" sz="1050" dirty="0">
                <a:solidFill>
                  <a:prstClr val="black"/>
                </a:solidFill>
              </a:rPr>
              <a:t>" : 4460918,</a:t>
            </a:r>
          </a:p>
          <a:p>
            <a:r>
              <a:rPr lang="en-US" altLang="zh-CN" sz="1050" dirty="0">
                <a:solidFill>
                  <a:prstClr val="black"/>
                </a:solidFill>
              </a:rPr>
              <a:t>"</a:t>
            </a:r>
            <a:r>
              <a:rPr lang="en-US" altLang="zh-CN" sz="1050" dirty="0" err="1">
                <a:solidFill>
                  <a:prstClr val="black"/>
                </a:solidFill>
              </a:rPr>
              <a:t>bytesrecv</a:t>
            </a:r>
            <a:r>
              <a:rPr lang="en-US" altLang="zh-CN" sz="1050" dirty="0">
                <a:solidFill>
                  <a:prstClr val="black"/>
                </a:solidFill>
              </a:rPr>
              <a:t>" : 8903575,</a:t>
            </a:r>
          </a:p>
          <a:p>
            <a:r>
              <a:rPr lang="en-US" altLang="zh-CN" sz="1050" dirty="0">
                <a:solidFill>
                  <a:prstClr val="black"/>
                </a:solidFill>
              </a:rPr>
              <a:t>"</a:t>
            </a:r>
            <a:r>
              <a:rPr lang="en-US" altLang="zh-CN" sz="1050" dirty="0" err="1">
                <a:solidFill>
                  <a:prstClr val="black"/>
                </a:solidFill>
              </a:rPr>
              <a:t>conntime</a:t>
            </a:r>
            <a:r>
              <a:rPr lang="en-US" altLang="zh-CN" sz="1050" dirty="0">
                <a:solidFill>
                  <a:prstClr val="black"/>
                </a:solidFill>
              </a:rPr>
              <a:t>" : 1405559628,</a:t>
            </a:r>
          </a:p>
          <a:p>
            <a:r>
              <a:rPr lang="en-US" altLang="zh-CN" sz="1050" dirty="0">
                <a:solidFill>
                  <a:prstClr val="black"/>
                </a:solidFill>
              </a:rPr>
              <a:t>"</a:t>
            </a:r>
            <a:r>
              <a:rPr lang="en-US" altLang="zh-CN" sz="1050" dirty="0" err="1">
                <a:solidFill>
                  <a:prstClr val="black"/>
                </a:solidFill>
              </a:rPr>
              <a:t>pingtime</a:t>
            </a:r>
            <a:r>
              <a:rPr lang="en-US" altLang="zh-CN" sz="1050" dirty="0">
                <a:solidFill>
                  <a:prstClr val="black"/>
                </a:solidFill>
              </a:rPr>
              <a:t>" : 0.00000000,</a:t>
            </a:r>
          </a:p>
          <a:p>
            <a:r>
              <a:rPr lang="en-US" altLang="zh-CN" sz="1050" dirty="0">
                <a:solidFill>
                  <a:prstClr val="black"/>
                </a:solidFill>
              </a:rPr>
              <a:t>"version" : 70001,</a:t>
            </a:r>
          </a:p>
          <a:p>
            <a:r>
              <a:rPr lang="en-US" altLang="zh-CN" sz="1050" dirty="0">
                <a:solidFill>
                  <a:prstClr val="black"/>
                </a:solidFill>
              </a:rPr>
              <a:t>"</a:t>
            </a:r>
            <a:r>
              <a:rPr lang="en-US" altLang="zh-CN" sz="1050" dirty="0" err="1">
                <a:solidFill>
                  <a:prstClr val="black"/>
                </a:solidFill>
              </a:rPr>
              <a:t>subver</a:t>
            </a:r>
            <a:r>
              <a:rPr lang="en-US" altLang="zh-CN" sz="1050" dirty="0">
                <a:solidFill>
                  <a:prstClr val="black"/>
                </a:solidFill>
              </a:rPr>
              <a:t>" : "/Satoshi:0.8.6/",</a:t>
            </a:r>
          </a:p>
          <a:p>
            <a:r>
              <a:rPr lang="en-US" altLang="zh-CN" sz="1050" dirty="0">
                <a:solidFill>
                  <a:prstClr val="black"/>
                </a:solidFill>
              </a:rPr>
              <a:t>"inbound" : false,</a:t>
            </a:r>
          </a:p>
          <a:p>
            <a:r>
              <a:rPr lang="en-US" altLang="zh-CN" sz="1050" dirty="0">
                <a:solidFill>
                  <a:prstClr val="black"/>
                </a:solidFill>
              </a:rPr>
              <a:t>"</a:t>
            </a:r>
            <a:r>
              <a:rPr lang="en-US" altLang="zh-CN" sz="1050" dirty="0" err="1">
                <a:solidFill>
                  <a:prstClr val="black"/>
                </a:solidFill>
              </a:rPr>
              <a:t>startingheight</a:t>
            </a:r>
            <a:r>
              <a:rPr lang="en-US" altLang="zh-CN" sz="1050" dirty="0">
                <a:solidFill>
                  <a:prstClr val="black"/>
                </a:solidFill>
              </a:rPr>
              <a:t>" : 311074,</a:t>
            </a:r>
          </a:p>
          <a:p>
            <a:r>
              <a:rPr lang="en-US" altLang="zh-CN" sz="1050" dirty="0">
                <a:solidFill>
                  <a:prstClr val="black"/>
                </a:solidFill>
              </a:rPr>
              <a:t>"</a:t>
            </a:r>
            <a:r>
              <a:rPr lang="en-US" altLang="zh-CN" sz="1050" dirty="0" err="1">
                <a:solidFill>
                  <a:prstClr val="black"/>
                </a:solidFill>
              </a:rPr>
              <a:t>banscore</a:t>
            </a:r>
            <a:r>
              <a:rPr lang="en-US" altLang="zh-CN" sz="1050" dirty="0">
                <a:solidFill>
                  <a:prstClr val="black"/>
                </a:solidFill>
              </a:rPr>
              <a:t>" : 0,</a:t>
            </a:r>
          </a:p>
          <a:p>
            <a:r>
              <a:rPr lang="en-US" altLang="zh-CN" sz="1050" dirty="0">
                <a:solidFill>
                  <a:prstClr val="black"/>
                </a:solidFill>
              </a:rPr>
              <a:t>"</a:t>
            </a:r>
            <a:r>
              <a:rPr lang="en-US" altLang="zh-CN" sz="1050" dirty="0" err="1">
                <a:solidFill>
                  <a:prstClr val="black"/>
                </a:solidFill>
              </a:rPr>
              <a:t>syncnode</a:t>
            </a:r>
            <a:r>
              <a:rPr lang="en-US" altLang="zh-CN" sz="1050" dirty="0">
                <a:solidFill>
                  <a:prstClr val="black"/>
                </a:solidFill>
              </a:rPr>
              <a:t>" : false</a:t>
            </a:r>
          </a:p>
          <a:p>
            <a:r>
              <a:rPr lang="en-US" altLang="zh-CN" sz="1050" dirty="0">
                <a:solidFill>
                  <a:prstClr val="black"/>
                </a:solidFill>
              </a:rPr>
              <a:t>}</a:t>
            </a:r>
          </a:p>
          <a:p>
            <a:r>
              <a:rPr lang="en-US" altLang="zh-CN" sz="1050" dirty="0">
                <a:solidFill>
                  <a:prstClr val="black"/>
                </a:solidFill>
              </a:rPr>
              <a:t>]</a:t>
            </a:r>
          </a:p>
        </p:txBody>
      </p:sp>
    </p:spTree>
    <p:extLst>
      <p:ext uri="{BB962C8B-B14F-4D97-AF65-F5344CB8AC3E}">
        <p14:creationId xmlns:p14="http://schemas.microsoft.com/office/powerpoint/2010/main" val="3682233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76672"/>
            <a:ext cx="1620957" cy="523220"/>
          </a:xfrm>
          <a:prstGeom prst="rect">
            <a:avLst/>
          </a:prstGeom>
        </p:spPr>
        <p:txBody>
          <a:bodyPr wrap="none">
            <a:spAutoFit/>
          </a:bodyPr>
          <a:lstStyle/>
          <a:p>
            <a:r>
              <a:rPr lang="zh-CN" altLang="en-US" sz="2800" kern="0" dirty="0">
                <a:solidFill>
                  <a:prstClr val="black"/>
                </a:solidFill>
                <a:ea typeface="黑体" pitchFamily="49" charset="-122"/>
              </a:rPr>
              <a:t>区块同步</a:t>
            </a:r>
          </a:p>
        </p:txBody>
      </p:sp>
      <p:sp>
        <p:nvSpPr>
          <p:cNvPr id="3" name="内容占位符 2"/>
          <p:cNvSpPr txBox="1">
            <a:spLocks/>
          </p:cNvSpPr>
          <p:nvPr/>
        </p:nvSpPr>
        <p:spPr bwMode="auto">
          <a:xfrm>
            <a:off x="1784186" y="1262521"/>
            <a:ext cx="8724158" cy="1030736"/>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一个全新的节点，只含一个区块信息，即静态植入在客户端软件中的创世区块，其他所有的区块链信息需要从比特币网络中获取，以实现区块同步。</a:t>
            </a:r>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574" y="2293257"/>
            <a:ext cx="3223923" cy="445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1784187" y="2394856"/>
            <a:ext cx="5528387" cy="4296229"/>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同步区块链的过程从发送</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version</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消息开始，该消息中含有的</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BestHeight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字段标示了一个节点当前的区块链高度。 </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对等节点们会交换一个</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getblocks</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消息，其中包含他们本地区块链的顶端区块哈希值（指纹）。</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拥有更长区块链的对等节点，将对方需要更新的区块通过</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inv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inventory</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）消息传播过去，如果太多，可以分批发送，比如一次分享</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500</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个区块。</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缺少这些区块的节点可以通过</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getdata</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消息请求得到全区块信息，用包含在</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inv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消息中的哈希值来确认是否为正确的被请求的区块。</a:t>
            </a:r>
          </a:p>
        </p:txBody>
      </p:sp>
    </p:spTree>
    <p:extLst>
      <p:ext uri="{BB962C8B-B14F-4D97-AF65-F5344CB8AC3E}">
        <p14:creationId xmlns:p14="http://schemas.microsoft.com/office/powerpoint/2010/main" val="64557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1828790" y="1193180"/>
            <a:ext cx="4978410" cy="463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节点使用的是一条</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getheaders</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消息，不是</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getblocks</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消息来获得区块头。</a:t>
            </a:r>
            <a:endPar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发出响应的对等节点将用一条</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headers</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消息</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发送多达</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2000</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个区块头。</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节点在与对等节点的连接上设置了过滤器，用以过滤</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未来区块和交易数据流</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任何目标交易</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都是通过一条</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getdata</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的请求来读取的，对等节点生成一条</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包含交易信息的</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tx</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消息作为响应。</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14340" name="Picture 4" descr="å¾8-7 SPVèç¹åæ­¥åºå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957" y="1304517"/>
            <a:ext cx="3621736" cy="411542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1841491" y="6022587"/>
            <a:ext cx="8721203" cy="56185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dirty="0">
                <a:solidFill>
                  <a:prstClr val="black"/>
                </a:solidFill>
                <a:latin typeface="微软雅黑" panose="020B0503020204020204" pitchFamily="34" charset="-122"/>
                <a:ea typeface="微软雅黑" panose="020B0503020204020204" pitchFamily="34" charset="-122"/>
                <a:cs typeface="Times New Roman" pitchFamily="18" charset="0"/>
              </a:rPr>
              <a:t>Bloom filter</a:t>
            </a: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告诉全节点部分自己钱包的地址信息，全节点返回可能相关的</a:t>
            </a:r>
            <a:r>
              <a:rPr lang="en-US" altLang="zh-CN" dirty="0">
                <a:solidFill>
                  <a:prstClr val="black"/>
                </a:solidFill>
                <a:latin typeface="微软雅黑" panose="020B0503020204020204" pitchFamily="34" charset="-122"/>
                <a:ea typeface="微软雅黑" panose="020B0503020204020204" pitchFamily="34" charset="-122"/>
                <a:cs typeface="Times New Roman" pitchFamily="18" charset="0"/>
              </a:rPr>
              <a:t>UTXO</a:t>
            </a:r>
            <a:r>
              <a:rPr lang="zh-CN" altLang="en-US" dirty="0">
                <a:solidFill>
                  <a:prstClr val="black"/>
                </a:solidFill>
                <a:latin typeface="微软雅黑" panose="020B0503020204020204" pitchFamily="34" charset="-122"/>
                <a:ea typeface="微软雅黑" panose="020B0503020204020204" pitchFamily="34" charset="-122"/>
                <a:cs typeface="Times New Roman" pitchFamily="18" charset="0"/>
              </a:rPr>
              <a:t>。</a:t>
            </a:r>
          </a:p>
        </p:txBody>
      </p:sp>
      <p:sp>
        <p:nvSpPr>
          <p:cNvPr id="6" name="矩形 5"/>
          <p:cNvSpPr/>
          <p:nvPr/>
        </p:nvSpPr>
        <p:spPr>
          <a:xfrm>
            <a:off x="2595539" y="476672"/>
            <a:ext cx="7141699" cy="523220"/>
          </a:xfrm>
          <a:prstGeom prst="rect">
            <a:avLst/>
          </a:prstGeom>
        </p:spPr>
        <p:txBody>
          <a:bodyPr wrap="none">
            <a:spAutoFit/>
          </a:bodyPr>
          <a:lstStyle/>
          <a:p>
            <a:r>
              <a:rPr lang="zh-CN" altLang="en-US" sz="2800" kern="0" dirty="0">
                <a:solidFill>
                  <a:prstClr val="black"/>
                </a:solidFill>
                <a:ea typeface="黑体" pitchFamily="49" charset="-122"/>
              </a:rPr>
              <a:t>简单支付验证</a:t>
            </a:r>
            <a:r>
              <a:rPr lang="en-US" altLang="zh-CN" sz="2800" kern="0" dirty="0">
                <a:solidFill>
                  <a:prstClr val="black"/>
                </a:solidFill>
                <a:ea typeface="黑体" pitchFamily="49" charset="-122"/>
              </a:rPr>
              <a:t>(Simplified Payment Verification)</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197205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文本框 6"/>
          <p:cNvSpPr txBox="1"/>
          <p:nvPr/>
        </p:nvSpPr>
        <p:spPr>
          <a:xfrm>
            <a:off x="4297680" y="1021470"/>
            <a:ext cx="3685032" cy="584775"/>
          </a:xfrm>
          <a:prstGeom prst="rect">
            <a:avLst/>
          </a:prstGeom>
          <a:noFill/>
        </p:spPr>
        <p:txBody>
          <a:bodyPr wrap="square" rtlCol="0">
            <a:spAutoFit/>
          </a:bodyPr>
          <a:lstStyle/>
          <a:p>
            <a:r>
              <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私</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钥、公钥和地址</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041731" y="1656116"/>
            <a:ext cx="10575719" cy="4690515"/>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私钥（</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256</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位，</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32</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字节</a:t>
            </a:r>
            <a:r>
              <a:rPr lang="zh-CN" altLang="en-US" b="1" dirty="0" smtClean="0">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b="1" dirty="0" smtClean="0">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dirty="0">
                <a:latin typeface="Times New Roman" panose="02020603050405020304" pitchFamily="18" charset="0"/>
                <a:cs typeface="Times New Roman" panose="02020603050405020304" pitchFamily="18" charset="0"/>
              </a:rPr>
              <a:t>k</a:t>
            </a:r>
            <a:r>
              <a:rPr lang="en-US" altLang="zh-CN" dirty="0" smtClean="0">
                <a:latin typeface="Times New Roman" panose="02020603050405020304" pitchFamily="18" charset="0"/>
                <a:cs typeface="Times New Roman" panose="02020603050405020304" pitchFamily="18" charset="0"/>
              </a:rPr>
              <a:t>=f8f8a2f43c8376ccb0871305060d7b27b0554d2cc72bccf41b2705608452f315</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公钥（</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512</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位，</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64</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字节</a:t>
            </a:r>
            <a:r>
              <a:rPr lang="zh-CN" altLang="en-US" b="1" dirty="0" smtClean="0">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b="1" dirty="0" smtClean="0">
              <a:latin typeface="Times New Roman" panose="02020603050405020304" pitchFamily="18" charset="0"/>
              <a:cs typeface="Times New Roman" panose="02020603050405020304" pitchFamily="18" charset="0"/>
            </a:endParaRPr>
          </a:p>
          <a:p>
            <a:pPr>
              <a:lnSpc>
                <a:spcPct val="150000"/>
              </a:lnSpc>
            </a:pPr>
            <a:r>
              <a:rPr lang="en-US" altLang="zh-CN" dirty="0" smtClean="0">
                <a:latin typeface="Times New Roman" panose="02020603050405020304" pitchFamily="18" charset="0"/>
                <a:cs typeface="Times New Roman" panose="02020603050405020304" pitchFamily="18" charset="0"/>
              </a:rPr>
              <a:t>x </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6e145ccef1033dea239875dd00dfb4fee6e3348b84985c92f103444683bae07b</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y = 83b5c38e5e2b0c8529d7fa3f64d46daa1ece2d9ac14cab9477d042c84c32ccd0</a:t>
            </a:r>
          </a:p>
          <a:p>
            <a:pPr algn="just">
              <a:lnSpc>
                <a:spcPct val="150000"/>
              </a:lnSpc>
            </a:pPr>
            <a:r>
              <a:rPr lang="en-US" altLang="zh-CN" dirty="0" smtClean="0">
                <a:latin typeface="Times New Roman" panose="02020603050405020304" pitchFamily="18" charset="0"/>
                <a:ea typeface="微软雅黑" panose="020B0503020204020204" charset="-122"/>
                <a:cs typeface="Times New Roman" panose="02020603050405020304" pitchFamily="18" charset="0"/>
                <a:sym typeface="+mn-ea"/>
              </a:rPr>
              <a:t>K=x||y=</a:t>
            </a:r>
            <a:r>
              <a:rPr lang="en-US" altLang="zh-CN" dirty="0" smtClean="0">
                <a:latin typeface="Times New Roman" panose="02020603050405020304" pitchFamily="18" charset="0"/>
                <a:cs typeface="Times New Roman" panose="02020603050405020304" pitchFamily="18" charset="0"/>
              </a:rPr>
              <a:t>6e145ccef1033dea239875dd00dfb4fee6e3348b84985c92f103444683bae07b83b5c38e5e2b0c8529d7fa3f64d46daa1ece2d9ac14cab9477d042c84c32ccd0</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b="1" dirty="0" smtClean="0">
                <a:latin typeface="Times New Roman" panose="02020603050405020304" pitchFamily="18" charset="0"/>
                <a:ea typeface="微软雅黑" panose="020B0503020204020204" charset="-122"/>
                <a:cs typeface="Times New Roman" panose="02020603050405020304" pitchFamily="18" charset="0"/>
                <a:sym typeface="+mn-ea"/>
              </a:rPr>
              <a:t>地址</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20</a:t>
            </a:r>
            <a:r>
              <a:rPr lang="zh-CN" altLang="en-US" b="1" dirty="0" smtClean="0">
                <a:latin typeface="Times New Roman" panose="02020603050405020304" pitchFamily="18" charset="0"/>
                <a:ea typeface="微软雅黑" panose="020B0503020204020204" charset="-122"/>
                <a:cs typeface="Times New Roman" panose="02020603050405020304" pitchFamily="18" charset="0"/>
                <a:sym typeface="+mn-ea"/>
              </a:rPr>
              <a:t>字节）</a:t>
            </a:r>
            <a:endParaRPr lang="en-US" altLang="zh-CN" b="1" dirty="0">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smtClean="0">
                <a:latin typeface="Times New Roman" panose="02020603050405020304" pitchFamily="18" charset="0"/>
                <a:cs typeface="Times New Roman" panose="02020603050405020304" pitchFamily="18" charset="0"/>
              </a:rPr>
              <a:t>Address=001d3f1ef827552ae1114027bd3ecf1f086ba0f9</a:t>
            </a:r>
            <a:endParaRPr lang="en-US" altLang="zh-CN" dirty="0" smtClean="0">
              <a:latin typeface="Times New Roman" panose="02020603050405020304" pitchFamily="18" charset="0"/>
              <a:cs typeface="Times New Roman" panose="02020603050405020304" pitchFamily="18" charset="0"/>
            </a:endParaRPr>
          </a:p>
          <a:p>
            <a:pPr>
              <a:lnSpc>
                <a:spcPct val="150000"/>
              </a:lnSpc>
            </a:pPr>
            <a:r>
              <a:rPr lang="en-US" altLang="zh-CN" dirty="0" smtClean="0">
                <a:latin typeface="Times New Roman" panose="02020603050405020304" pitchFamily="18" charset="0"/>
                <a:cs typeface="Times New Roman" panose="02020603050405020304" pitchFamily="18" charset="0"/>
              </a:rPr>
              <a:t>Keccak256(K=x||y)=2a5bc342ed616b5ba5732269</a:t>
            </a:r>
            <a:r>
              <a:rPr lang="en-US" altLang="zh-CN" dirty="0" smtClean="0">
                <a:solidFill>
                  <a:srgbClr val="FF0000"/>
                </a:solidFill>
                <a:latin typeface="Times New Roman" panose="02020603050405020304" pitchFamily="18" charset="0"/>
                <a:cs typeface="Times New Roman" panose="02020603050405020304" pitchFamily="18" charset="0"/>
              </a:rPr>
              <a:t>001d3f1ef827552ae1114027bd3ecf1f086ba0f9</a:t>
            </a:r>
            <a:r>
              <a:rPr lang="zh-CN" altLang="en-US" dirty="0" smtClean="0">
                <a:solidFill>
                  <a:srgbClr val="FF0000"/>
                </a:solidFill>
                <a:latin typeface="Times New Roman" panose="02020603050405020304" pitchFamily="18" charset="0"/>
                <a:cs typeface="Times New Roman" panose="02020603050405020304" pitchFamily="18" charset="0"/>
              </a:rPr>
              <a:t>（取后</a:t>
            </a:r>
            <a:r>
              <a:rPr lang="en-US" altLang="zh-CN" dirty="0" smtClean="0">
                <a:solidFill>
                  <a:srgbClr val="FF0000"/>
                </a:solidFill>
                <a:latin typeface="Times New Roman" panose="02020603050405020304" pitchFamily="18" charset="0"/>
                <a:cs typeface="Times New Roman" panose="02020603050405020304" pitchFamily="18" charset="0"/>
              </a:rPr>
              <a:t>20</a:t>
            </a:r>
            <a:r>
              <a:rPr lang="zh-CN" altLang="en-US" dirty="0" smtClean="0">
                <a:solidFill>
                  <a:srgbClr val="FF0000"/>
                </a:solidFill>
                <a:latin typeface="Times New Roman" panose="02020603050405020304" pitchFamily="18" charset="0"/>
                <a:cs typeface="Times New Roman" panose="02020603050405020304" pitchFamily="18" charset="0"/>
              </a:rPr>
              <a:t>位）</a:t>
            </a:r>
            <a:endParaRPr lang="en-US" altLang="zh-CN" dirty="0">
              <a:solidFill>
                <a:srgbClr val="FF0000"/>
              </a:solidFill>
              <a:latin typeface="Times New Roman" panose="02020603050405020304" pitchFamily="18" charset="0"/>
              <a:cs typeface="Times New Roman" panose="02020603050405020304" pitchFamily="18" charset="0"/>
            </a:endParaRPr>
          </a:p>
          <a:p>
            <a:pPr algn="just">
              <a:lnSpc>
                <a:spcPct val="160000"/>
              </a:lnSpc>
            </a:pPr>
            <a:endParaRPr lang="en-US" altLang="zh-CN"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7334569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7141699" cy="523220"/>
          </a:xfrm>
          <a:prstGeom prst="rect">
            <a:avLst/>
          </a:prstGeom>
        </p:spPr>
        <p:txBody>
          <a:bodyPr wrap="none">
            <a:spAutoFit/>
          </a:bodyPr>
          <a:lstStyle/>
          <a:p>
            <a:r>
              <a:rPr lang="zh-CN" altLang="en-US" sz="2800" kern="0" dirty="0">
                <a:solidFill>
                  <a:prstClr val="black"/>
                </a:solidFill>
                <a:ea typeface="黑体" pitchFamily="49" charset="-122"/>
              </a:rPr>
              <a:t>简单支付验证</a:t>
            </a:r>
            <a:r>
              <a:rPr lang="en-US" altLang="zh-CN" sz="2800" kern="0" dirty="0">
                <a:solidFill>
                  <a:prstClr val="black"/>
                </a:solidFill>
                <a:ea typeface="黑体" pitchFamily="49" charset="-122"/>
              </a:rPr>
              <a:t>(Simplified Payment Verification)</a:t>
            </a:r>
            <a:endParaRPr lang="zh-CN" altLang="en-US" sz="2800" kern="0" dirty="0">
              <a:solidFill>
                <a:prstClr val="black"/>
              </a:solidFill>
              <a:ea typeface="黑体" pitchFamily="49" charset="-122"/>
            </a:endParaRPr>
          </a:p>
        </p:txBody>
      </p:sp>
      <p:sp>
        <p:nvSpPr>
          <p:cNvPr id="6" name="内容占位符 2"/>
          <p:cNvSpPr txBox="1">
            <a:spLocks/>
          </p:cNvSpPr>
          <p:nvPr/>
        </p:nvSpPr>
        <p:spPr bwMode="auto">
          <a:xfrm>
            <a:off x="1828791" y="1193179"/>
            <a:ext cx="8724159" cy="447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20"/>
              </a:spcBef>
              <a:spcAft>
                <a:spcPts val="32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简单支付验证（</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）方式可以使在不必存储完整区块链的情况下进行工作，适用空间和功率受限的设备，如智能电话、平板电脑、嵌入式系统等。</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itchFamily="2" charset="2"/>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itchFamily="18" charset="0"/>
              </a:rPr>
              <a:t>全</a:t>
            </a: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节点</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Full Node </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全节点是一个程序，例如中本聪自己写的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Bitcoin Coin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，这个程序运行起来之后，会把整条区块链都下载到</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本地</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2022</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年，</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bitcoin</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所有区块大小总和已经</a:t>
            </a:r>
            <a:r>
              <a:rPr lang="zh-CN" altLang="en-US" sz="1600" b="1" dirty="0" smtClean="0">
                <a:solidFill>
                  <a:srgbClr val="FF0000"/>
                </a:solidFill>
                <a:latin typeface="微软雅黑" panose="020B0503020204020204" pitchFamily="34" charset="-122"/>
                <a:ea typeface="微软雅黑" panose="020B0503020204020204" pitchFamily="34" charset="-122"/>
                <a:cs typeface="Times New Roman" pitchFamily="18" charset="0"/>
              </a:rPr>
              <a:t>达到</a:t>
            </a:r>
            <a:r>
              <a:rPr lang="en-US" altLang="zh-CN" sz="1600" b="1" dirty="0" smtClean="0">
                <a:solidFill>
                  <a:srgbClr val="FF0000"/>
                </a:solidFill>
                <a:latin typeface="微软雅黑" panose="020B0503020204020204" pitchFamily="34" charset="-122"/>
                <a:ea typeface="微软雅黑" panose="020B0503020204020204" pitchFamily="34" charset="-122"/>
                <a:cs typeface="Times New Roman" pitchFamily="18" charset="0"/>
              </a:rPr>
              <a:t>200G</a:t>
            </a:r>
            <a:r>
              <a:rPr lang="zh-CN" altLang="en-US"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以太坊所有区块大小总和</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2T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左右</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。要</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在手机上跑全节点基本是不可能的</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itchFamily="2" charset="2"/>
              <a:buChar char="Ø"/>
            </a:pPr>
            <a:r>
              <a:rPr lang="zh-CN" altLang="en-US" sz="1600" b="1" dirty="0" smtClean="0">
                <a:solidFill>
                  <a:prstClr val="black"/>
                </a:solidFill>
                <a:latin typeface="微软雅黑" panose="020B0503020204020204" pitchFamily="34" charset="-122"/>
                <a:ea typeface="微软雅黑" panose="020B0503020204020204" pitchFamily="34" charset="-122"/>
                <a:cs typeface="Times New Roman" pitchFamily="18" charset="0"/>
              </a:rPr>
              <a:t>轻</a:t>
            </a: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客户端</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light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Client </a:t>
            </a:r>
            <a:r>
              <a:rPr lang="en-US" altLang="zh-CN"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轻</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客户端可以安装在电脑上也可以安装在手机上，为啥呢？因为轻客户端只会去下载区块头</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b="1" dirty="0" smtClean="0">
                <a:solidFill>
                  <a:srgbClr val="FF0000"/>
                </a:solidFill>
                <a:latin typeface="微软雅黑" panose="020B0503020204020204" pitchFamily="34" charset="-122"/>
                <a:ea typeface="微软雅黑" panose="020B0503020204020204" pitchFamily="34" charset="-122"/>
                <a:cs typeface="Times New Roman" pitchFamily="18" charset="0"/>
              </a:rPr>
              <a:t>比特币每个</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区块头只有</a:t>
            </a:r>
            <a:r>
              <a:rPr lang="en-US" altLang="zh-CN" sz="1600" b="1" dirty="0" smtClean="0">
                <a:solidFill>
                  <a:srgbClr val="FF0000"/>
                </a:solidFill>
                <a:latin typeface="微软雅黑" panose="020B0503020204020204" pitchFamily="34" charset="-122"/>
                <a:ea typeface="微软雅黑" panose="020B0503020204020204" pitchFamily="34" charset="-122"/>
                <a:cs typeface="Times New Roman" pitchFamily="18" charset="0"/>
              </a:rPr>
              <a:t>80</a:t>
            </a:r>
            <a:r>
              <a:rPr lang="zh-CN" altLang="en-US" sz="1600" b="1" dirty="0" smtClean="0">
                <a:solidFill>
                  <a:srgbClr val="FF0000"/>
                </a:solidFill>
                <a:latin typeface="微软雅黑" panose="020B0503020204020204" pitchFamily="34" charset="-122"/>
                <a:ea typeface="微软雅黑" panose="020B0503020204020204" pitchFamily="34" charset="-122"/>
                <a:cs typeface="Times New Roman" pitchFamily="18" charset="0"/>
              </a:rPr>
              <a:t>字节</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所以一条区块头组成的链，只有几十兆</a:t>
            </a:r>
            <a:r>
              <a:rPr lang="zh-CN" altLang="en-US" sz="1600" dirty="0" smtClean="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600" smtClean="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pPr>
            <a:r>
              <a:rPr lang="en-US" altLang="zh-CN" sz="1600" b="1" smtClean="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节点只需下载区块头，而不用下载包含在每个区块中的交易信息。</a:t>
            </a:r>
          </a:p>
          <a:p>
            <a:pPr eaLnBrk="1" hangingPunct="1">
              <a:lnSpc>
                <a:spcPct val="150000"/>
              </a:lnSpc>
              <a:spcBef>
                <a:spcPts val="320"/>
              </a:spcBef>
              <a:spcAft>
                <a:spcPts val="320"/>
              </a:spcAft>
              <a:buFont typeface="Wingdings" pitchFamily="2" charset="2"/>
              <a:buChar char="Ø"/>
            </a:pPr>
            <a:endPar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71723551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7141699" cy="523220"/>
          </a:xfrm>
          <a:prstGeom prst="rect">
            <a:avLst/>
          </a:prstGeom>
        </p:spPr>
        <p:txBody>
          <a:bodyPr wrap="none">
            <a:spAutoFit/>
          </a:bodyPr>
          <a:lstStyle/>
          <a:p>
            <a:r>
              <a:rPr lang="zh-CN" altLang="en-US" sz="2800" kern="0" dirty="0">
                <a:solidFill>
                  <a:prstClr val="black"/>
                </a:solidFill>
                <a:ea typeface="黑体" pitchFamily="49" charset="-122"/>
              </a:rPr>
              <a:t>简单支付验证</a:t>
            </a:r>
            <a:r>
              <a:rPr lang="en-US" altLang="zh-CN" sz="2800" kern="0" dirty="0">
                <a:solidFill>
                  <a:prstClr val="black"/>
                </a:solidFill>
                <a:ea typeface="黑体" pitchFamily="49" charset="-122"/>
              </a:rPr>
              <a:t>(Simplified Payment Verification)</a:t>
            </a:r>
            <a:endParaRPr lang="zh-CN" altLang="en-US" sz="2800" kern="0" dirty="0">
              <a:solidFill>
                <a:prstClr val="black"/>
              </a:solidFill>
              <a:ea typeface="黑体" pitchFamily="49" charset="-122"/>
            </a:endParaRPr>
          </a:p>
        </p:txBody>
      </p:sp>
      <p:sp>
        <p:nvSpPr>
          <p:cNvPr id="6" name="内容占位符 2"/>
          <p:cNvSpPr txBox="1">
            <a:spLocks/>
          </p:cNvSpPr>
          <p:nvPr/>
        </p:nvSpPr>
        <p:spPr bwMode="auto">
          <a:xfrm>
            <a:off x="1828791" y="1193179"/>
            <a:ext cx="8724159" cy="447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20"/>
              </a:spcBef>
              <a:spcAft>
                <a:spcPts val="32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简单支付验证（</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）方式可以使在不必存储完整区块链的情况下进行工作，适用空间和功率受限的设备，如智能电话、平板电脑、嵌入式系统等。</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pP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节点只需下载区块头，而不用下载包含在每个区块中的交易信息。</a:t>
            </a:r>
          </a:p>
          <a:p>
            <a:pPr eaLnBrk="1" hangingPunct="1">
              <a:lnSpc>
                <a:spcPct val="150000"/>
              </a:lnSpc>
              <a:spcBef>
                <a:spcPts val="320"/>
              </a:spcBef>
              <a:spcAft>
                <a:spcPts val="320"/>
              </a:spcAft>
              <a:buFont typeface="Wingdings"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节点不能构建所有可用于消费的</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UTXO</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的全貌，因并不知道网络上所有交易的完整信息。</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节点验证交易时方法依赖对等节点“按需”提供区块链相关部分的局部视图。</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pP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通过参考交易在区块链中的深度，而不是高度，来验证它们。</a:t>
            </a:r>
            <a:endPar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一个拥有完整区块链的节点会构造一条验证链，这条链是由沿着区块链按时间倒序一直追溯到创世区块的数千区块及交易组成。</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itchFamily="2" charset="2"/>
              <a:buChar char="Ø"/>
            </a:pP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节点不保存全部区块链数据，不下载区块全部交易，只保存区块头数据，因此这种节点</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不能验证全部交易，只能用于验证支付（确认支付是在区块链中，以及确认多少次）</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
        <p:nvSpPr>
          <p:cNvPr id="5" name="内容占位符 2"/>
          <p:cNvSpPr txBox="1">
            <a:spLocks/>
          </p:cNvSpPr>
          <p:nvPr/>
        </p:nvSpPr>
        <p:spPr bwMode="auto">
          <a:xfrm>
            <a:off x="1828791" y="5671751"/>
            <a:ext cx="8724159" cy="101325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marL="0" indent="0" algn="ctr" eaLnBrk="1" hangingPunct="1">
              <a:lnSpc>
                <a:spcPct val="150000"/>
              </a:lnSpc>
              <a:spcBef>
                <a:spcPts val="600"/>
              </a:spcBef>
              <a:buNone/>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用户</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A</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在购买商品时通过比特币支付，并声称自己已经转了</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1BTC</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给商家，商家如何验证支付有效</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验证）</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9154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spv bloom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730" y="1526495"/>
            <a:ext cx="8003093" cy="47123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95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spTree>
    <p:extLst>
      <p:ext uri="{BB962C8B-B14F-4D97-AF65-F5344CB8AC3E}">
        <p14:creationId xmlns:p14="http://schemas.microsoft.com/office/powerpoint/2010/main" val="11371784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2595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sp>
        <p:nvSpPr>
          <p:cNvPr id="6" name="内容占位符 2"/>
          <p:cNvSpPr txBox="1">
            <a:spLocks/>
          </p:cNvSpPr>
          <p:nvPr/>
        </p:nvSpPr>
        <p:spPr bwMode="auto">
          <a:xfrm>
            <a:off x="1745722" y="1337462"/>
            <a:ext cx="8785119" cy="5337659"/>
          </a:xfrm>
          <a:prstGeom prst="rect">
            <a:avLst/>
          </a:prstGeom>
          <a:noFill/>
          <a:ln>
            <a:noFill/>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buFont typeface="+mj-lt"/>
              <a:buAutoNum type="arabicPeriod"/>
            </a:pP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节点若只关心某个支付到自己比特币地址的交易，则</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可通过建立布隆过滤器（布隆过滤器是一种基于哈希的高效查找结构，能够快速确定某个元素是否在一个集合内）限制只接收含有目标比特币地址的交易</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一旦比特币网络中其他当节点探测到某个交易符合</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节点设置的布隆过滤器条件时，其它节点将以</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Merkleblock</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消息的形式</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发送该区块，</a:t>
            </a:r>
            <a:r>
              <a:rPr lang="en-US" altLang="zh-CN" sz="1400" dirty="0" err="1">
                <a:solidFill>
                  <a:prstClr val="black"/>
                </a:solidFill>
                <a:latin typeface="微软雅黑" panose="020B0503020204020204" pitchFamily="34" charset="-122"/>
                <a:ea typeface="微软雅黑" panose="020B0503020204020204" pitchFamily="34" charset="-122"/>
                <a:cs typeface="Times New Roman" pitchFamily="18" charset="0"/>
              </a:rPr>
              <a:t>Merkleblock</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消息包含</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区块头</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和一条连接目标交易与</a:t>
            </a:r>
            <a:r>
              <a:rPr lang="en-US" altLang="zh-CN" sz="14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根的</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路径</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节点需要验证交易，需要做</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2</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个检查：</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交易的存在性检查和交易是否重花的检查</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节点通过该</a:t>
            </a:r>
            <a:r>
              <a:rPr lang="en-US" altLang="zh-CN" sz="14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路径找到跟该交易相关的区块，并验证对应区块中是否存在目标交易（该过程被称为：</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a:t>
            </a:r>
            <a:r>
              <a:rPr lang="en-US" altLang="zh-CN" sz="1400" dirty="0">
                <a:solidFill>
                  <a:srgbClr val="FF0000"/>
                </a:solidFill>
                <a:latin typeface="微软雅黑" panose="020B0503020204020204" pitchFamily="34" charset="-122"/>
                <a:ea typeface="微软雅黑" panose="020B0503020204020204" pitchFamily="34" charset="-122"/>
                <a:cs typeface="Times New Roman" pitchFamily="18" charset="0"/>
              </a:rPr>
              <a:t> Path Proof</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节点所收到的</a:t>
            </a:r>
            <a:r>
              <a:rPr lang="en-US" altLang="zh-CN" sz="1400" dirty="0" err="1">
                <a:solidFill>
                  <a:prstClr val="black"/>
                </a:solidFill>
                <a:latin typeface="微软雅黑" panose="020B0503020204020204" pitchFamily="34" charset="-122"/>
                <a:ea typeface="微软雅黑" panose="020B0503020204020204" pitchFamily="34" charset="-122"/>
                <a:cs typeface="Times New Roman" pitchFamily="18" charset="0"/>
              </a:rPr>
              <a:t>Merkleblock</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数据量通常少于</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1KB</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，只有一个完整区块（大约</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1MB</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）大小的千分之一左右。</a:t>
            </a:r>
            <a:endPar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startAt="5"/>
            </a:pP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现在通过</a:t>
            </a:r>
            <a:r>
              <a:rPr lang="en-US" altLang="zh-CN" sz="14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 Path Proof</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节点确认了交易确实存在于区块链中，但是这个还是无法保证这笔交易（</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Transaction</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）的</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Input</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（引用的上一笔</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UTXO</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）没有被重花（双重支付）。</a:t>
            </a:r>
            <a:endPar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startAt="5"/>
            </a:pP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这时候</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节点通过去看这笔交易所在区块之后的区块个数，</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Block</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个数越多说明该区块被全网更多节点共识，一般来说，一笔交易所属区块之后的区块个数达到</a:t>
            </a:r>
            <a:r>
              <a:rPr lang="en-US" altLang="zh-CN" sz="1400" dirty="0">
                <a:solidFill>
                  <a:prstClr val="black"/>
                </a:solidFill>
                <a:latin typeface="微软雅黑" panose="020B0503020204020204" pitchFamily="34" charset="-122"/>
                <a:ea typeface="微软雅黑" panose="020B0503020204020204" pitchFamily="34" charset="-122"/>
                <a:cs typeface="Times New Roman" pitchFamily="18" charset="0"/>
              </a:rPr>
              <a:t>6</a:t>
            </a:r>
            <a:r>
              <a:rPr lang="zh-CN" altLang="en-US" sz="1400" dirty="0">
                <a:solidFill>
                  <a:prstClr val="black"/>
                </a:solidFill>
                <a:latin typeface="微软雅黑" panose="020B0503020204020204" pitchFamily="34" charset="-122"/>
                <a:ea typeface="微软雅黑" panose="020B0503020204020204" pitchFamily="34" charset="-122"/>
                <a:cs typeface="Times New Roman" pitchFamily="18" charset="0"/>
              </a:rPr>
              <a:t>个时，就说明这笔交易是被大家核准过（达成共识）的，没有重花，而且被篡改的可能性也很低。</a:t>
            </a:r>
          </a:p>
        </p:txBody>
      </p:sp>
    </p:spTree>
    <p:extLst>
      <p:ext uri="{BB962C8B-B14F-4D97-AF65-F5344CB8AC3E}">
        <p14:creationId xmlns:p14="http://schemas.microsoft.com/office/powerpoint/2010/main" val="424299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pic>
        <p:nvPicPr>
          <p:cNvPr id="7" name="图片 6"/>
          <p:cNvPicPr>
            <a:picLocks noChangeAspect="1"/>
          </p:cNvPicPr>
          <p:nvPr/>
        </p:nvPicPr>
        <p:blipFill>
          <a:blip r:embed="rId2"/>
          <a:stretch>
            <a:fillRect/>
          </a:stretch>
        </p:blipFill>
        <p:spPr>
          <a:xfrm>
            <a:off x="2595539" y="999892"/>
            <a:ext cx="7184333" cy="5766669"/>
          </a:xfrm>
          <a:prstGeom prst="rect">
            <a:avLst/>
          </a:prstGeom>
        </p:spPr>
      </p:pic>
    </p:spTree>
    <p:extLst>
      <p:ext uri="{BB962C8B-B14F-4D97-AF65-F5344CB8AC3E}">
        <p14:creationId xmlns:p14="http://schemas.microsoft.com/office/powerpoint/2010/main" val="17494790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95539" y="476672"/>
            <a:ext cx="1936749"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路径</a:t>
            </a:r>
          </a:p>
        </p:txBody>
      </p:sp>
      <p:sp>
        <p:nvSpPr>
          <p:cNvPr id="5" name="AutoShape 2" descr="https://shuwoom.com/wp-content/uploads/2018/05/merkle_tree_routine.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7" name="图片 6"/>
          <p:cNvPicPr>
            <a:picLocks noChangeAspect="1"/>
          </p:cNvPicPr>
          <p:nvPr/>
        </p:nvPicPr>
        <p:blipFill>
          <a:blip r:embed="rId2"/>
          <a:stretch>
            <a:fillRect/>
          </a:stretch>
        </p:blipFill>
        <p:spPr>
          <a:xfrm>
            <a:off x="1984376" y="1428750"/>
            <a:ext cx="7997825" cy="4980580"/>
          </a:xfrm>
          <a:prstGeom prst="rect">
            <a:avLst/>
          </a:prstGeom>
        </p:spPr>
      </p:pic>
    </p:spTree>
    <p:extLst>
      <p:ext uri="{BB962C8B-B14F-4D97-AF65-F5344CB8AC3E}">
        <p14:creationId xmlns:p14="http://schemas.microsoft.com/office/powerpoint/2010/main" val="10005891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630680" y="1882935"/>
          <a:ext cx="8900160" cy="4045425"/>
        </p:xfrm>
        <a:graphic>
          <a:graphicData uri="http://schemas.openxmlformats.org/drawingml/2006/table">
            <a:tbl>
              <a:tblPr>
                <a:tableStyleId>{5940675A-B579-460E-94D1-54222C63F5DA}</a:tableStyleId>
              </a:tblPr>
              <a:tblGrid>
                <a:gridCol w="2011680"/>
                <a:gridCol w="2331720"/>
                <a:gridCol w="2209800"/>
                <a:gridCol w="2346960"/>
              </a:tblGrid>
              <a:tr h="809085">
                <a:tc>
                  <a:txBody>
                    <a:bodyPr/>
                    <a:lstStyle/>
                    <a:p>
                      <a:pPr algn="l" rtl="0"/>
                      <a:r>
                        <a:rPr lang="zh-CN" altLang="en-US" sz="2000" dirty="0">
                          <a:effectLst/>
                          <a:latin typeface="微软雅黑" panose="020B0503020204020204" pitchFamily="34" charset="-122"/>
                          <a:ea typeface="微软雅黑" panose="020B0503020204020204" pitchFamily="34" charset="-122"/>
                        </a:rPr>
                        <a:t>交易数量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zh-CN" altLang="en-US" sz="2000" dirty="0">
                          <a:effectLst/>
                          <a:latin typeface="微软雅黑" panose="020B0503020204020204" pitchFamily="34" charset="-122"/>
                          <a:ea typeface="微软雅黑" panose="020B0503020204020204" pitchFamily="34" charset="-122"/>
                        </a:rPr>
                        <a:t>区块近似大小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zh-CN" altLang="en-US" sz="2000" dirty="0">
                          <a:effectLst/>
                          <a:latin typeface="微软雅黑" panose="020B0503020204020204" pitchFamily="34" charset="-122"/>
                          <a:ea typeface="微软雅黑" panose="020B0503020204020204" pitchFamily="34" charset="-122"/>
                        </a:rPr>
                        <a:t>哈希数量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err="1">
                          <a:effectLst/>
                          <a:latin typeface="微软雅黑" panose="020B0503020204020204" pitchFamily="34" charset="-122"/>
                          <a:ea typeface="微软雅黑" panose="020B0503020204020204" pitchFamily="34" charset="-122"/>
                        </a:rPr>
                        <a:t>Merkle</a:t>
                      </a:r>
                      <a:r>
                        <a:rPr lang="zh-CN" altLang="en-US" sz="2000" dirty="0">
                          <a:effectLst/>
                          <a:latin typeface="微软雅黑" panose="020B0503020204020204" pitchFamily="34" charset="-122"/>
                          <a:ea typeface="微软雅黑" panose="020B0503020204020204" pitchFamily="34" charset="-122"/>
                        </a:rPr>
                        <a:t>路径大小</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16</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a:effectLst/>
                          <a:latin typeface="微软雅黑" panose="020B0503020204020204" pitchFamily="34" charset="-122"/>
                          <a:ea typeface="微软雅黑" panose="020B0503020204020204" pitchFamily="34" charset="-122"/>
                        </a:rPr>
                        <a:t>4KB</a:t>
                      </a:r>
                      <a:endParaRPr 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a:effectLst/>
                          <a:latin typeface="微软雅黑" panose="020B0503020204020204" pitchFamily="34" charset="-122"/>
                          <a:ea typeface="微软雅黑" panose="020B0503020204020204" pitchFamily="34" charset="-122"/>
                        </a:rPr>
                        <a:t>log</a:t>
                      </a:r>
                      <a:r>
                        <a:rPr lang="en-US" sz="2000" baseline="-25000" dirty="0">
                          <a:effectLst/>
                          <a:latin typeface="微软雅黑" panose="020B0503020204020204" pitchFamily="34" charset="-122"/>
                          <a:ea typeface="微软雅黑" panose="020B0503020204020204" pitchFamily="34" charset="-122"/>
                        </a:rPr>
                        <a:t>2</a:t>
                      </a:r>
                      <a:r>
                        <a:rPr lang="en-US" sz="2000" dirty="0">
                          <a:effectLst/>
                          <a:latin typeface="微软雅黑" panose="020B0503020204020204" pitchFamily="34" charset="-122"/>
                          <a:ea typeface="微软雅黑" panose="020B0503020204020204" pitchFamily="34" charset="-122"/>
                        </a:rPr>
                        <a:t>(16)=4</a:t>
                      </a:r>
                      <a:endParaRPr 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a:effectLst/>
                          <a:latin typeface="微软雅黑" panose="020B0503020204020204" pitchFamily="34" charset="-122"/>
                          <a:ea typeface="微软雅黑" panose="020B0503020204020204" pitchFamily="34" charset="-122"/>
                        </a:rPr>
                        <a:t>4*32 = 128</a:t>
                      </a:r>
                      <a:r>
                        <a:rPr lang="zh-CN" altLang="en-US" sz="2000">
                          <a:effectLst/>
                          <a:latin typeface="微软雅黑" panose="020B0503020204020204" pitchFamily="34" charset="-122"/>
                          <a:ea typeface="微软雅黑" panose="020B0503020204020204" pitchFamily="34" charset="-122"/>
                        </a:rPr>
                        <a:t>字节</a:t>
                      </a:r>
                      <a:endParaRPr lang="zh-CN" altLang="en-US" sz="2000" b="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512</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128KB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(512)=9</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9*32 = 288</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2048</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512KB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(2048)=11</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11*32 = 352</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65536</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16MB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(65536)=16</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16*32 = 512</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bl>
          </a:graphicData>
        </a:graphic>
      </p:graphicFrame>
      <p:sp>
        <p:nvSpPr>
          <p:cNvPr id="5" name="矩形 4"/>
          <p:cNvSpPr/>
          <p:nvPr/>
        </p:nvSpPr>
        <p:spPr>
          <a:xfrm>
            <a:off x="2595539" y="476672"/>
            <a:ext cx="1936749"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路径</a:t>
            </a:r>
          </a:p>
        </p:txBody>
      </p:sp>
    </p:spTree>
    <p:extLst>
      <p:ext uri="{BB962C8B-B14F-4D97-AF65-F5344CB8AC3E}">
        <p14:creationId xmlns:p14="http://schemas.microsoft.com/office/powerpoint/2010/main" val="110279295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8" y="476672"/>
            <a:ext cx="1577676"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树</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331" y="3585116"/>
            <a:ext cx="4211619" cy="2110215"/>
          </a:xfrm>
          <a:prstGeom prst="rect">
            <a:avLst/>
          </a:prstGeom>
        </p:spPr>
      </p:pic>
      <p:sp>
        <p:nvSpPr>
          <p:cNvPr id="4" name="内容占位符 2"/>
          <p:cNvSpPr txBox="1">
            <a:spLocks/>
          </p:cNvSpPr>
          <p:nvPr/>
        </p:nvSpPr>
        <p:spPr bwMode="auto">
          <a:xfrm>
            <a:off x="1828791" y="1374155"/>
            <a:ext cx="8724159" cy="1835771"/>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树是快速归纳和校验区块数据的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存在性和完整性</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交易数据库。</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区块头的根散列值（即</a:t>
            </a:r>
            <a:r>
              <a:rPr lang="en-US" altLang="zh-CN" sz="16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根）。</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所有沿底层区块数据到根散列的分支。</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6581766" y="5862211"/>
            <a:ext cx="3874779" cy="830997"/>
          </a:xfrm>
          <a:prstGeom prst="rect">
            <a:avLst/>
          </a:prstGeom>
          <a:solidFill>
            <a:srgbClr val="FFFF66"/>
          </a:solidFill>
        </p:spPr>
        <p:style>
          <a:lnRef idx="2">
            <a:schemeClr val="accent4"/>
          </a:lnRef>
          <a:fillRef idx="1">
            <a:schemeClr val="lt1"/>
          </a:fillRef>
          <a:effectRef idx="0">
            <a:schemeClr val="accent4"/>
          </a:effectRef>
          <a:fontRef idx="minor">
            <a:schemeClr val="dk1"/>
          </a:fontRef>
        </p:style>
        <p:txBody>
          <a:bodyPr wrap="none">
            <a:spAutoFit/>
          </a:bodyPr>
          <a:lstStyle/>
          <a:p>
            <a:pPr algn="just">
              <a:lnSpc>
                <a:spcPct val="150000"/>
              </a:lnSpc>
            </a:pPr>
            <a:r>
              <a:rPr lang="en-US" altLang="zh-CN" sz="1600" dirty="0">
                <a:solidFill>
                  <a:srgbClr val="333333"/>
                </a:solidFill>
                <a:latin typeface="微软雅黑" panose="020B0503020204020204" pitchFamily="34" charset="-122"/>
                <a:ea typeface="微软雅黑" panose="020B0503020204020204" pitchFamily="34" charset="-122"/>
              </a:rPr>
              <a:t>H</a:t>
            </a:r>
            <a:r>
              <a:rPr lang="en-US" altLang="zh-CN" sz="1600" baseline="-25000" dirty="0">
                <a:solidFill>
                  <a:srgbClr val="333333"/>
                </a:solidFill>
                <a:latin typeface="微软雅黑" panose="020B0503020204020204" pitchFamily="34" charset="-122"/>
                <a:ea typeface="微软雅黑" panose="020B0503020204020204" pitchFamily="34" charset="-122"/>
              </a:rPr>
              <a:t>A</a:t>
            </a:r>
            <a:r>
              <a:rPr lang="en-US" altLang="zh-CN" sz="1600" dirty="0">
                <a:solidFill>
                  <a:srgbClr val="333333"/>
                </a:solidFill>
                <a:latin typeface="微软雅黑" panose="020B0503020204020204" pitchFamily="34" charset="-122"/>
                <a:ea typeface="微软雅黑" panose="020B0503020204020204" pitchFamily="34" charset="-122"/>
              </a:rPr>
              <a:t> = SHA256(SHA256(Transaction A))</a:t>
            </a:r>
          </a:p>
          <a:p>
            <a:pPr algn="just">
              <a:lnSpc>
                <a:spcPct val="150000"/>
              </a:lnSpc>
            </a:pPr>
            <a:r>
              <a:rPr lang="en-US" altLang="zh-CN" sz="1600" dirty="0">
                <a:solidFill>
                  <a:srgbClr val="333333"/>
                </a:solidFill>
                <a:latin typeface="微软雅黑" panose="020B0503020204020204" pitchFamily="34" charset="-122"/>
                <a:ea typeface="微软雅黑" panose="020B0503020204020204" pitchFamily="34" charset="-122"/>
              </a:rPr>
              <a:t>H</a:t>
            </a:r>
            <a:r>
              <a:rPr lang="en-US" altLang="zh-CN" sz="1600" baseline="-25000" dirty="0">
                <a:solidFill>
                  <a:srgbClr val="333333"/>
                </a:solidFill>
                <a:latin typeface="微软雅黑" panose="020B0503020204020204" pitchFamily="34" charset="-122"/>
                <a:ea typeface="微软雅黑" panose="020B0503020204020204" pitchFamily="34" charset="-122"/>
              </a:rPr>
              <a:t>AB</a:t>
            </a:r>
            <a:r>
              <a:rPr lang="en-US" altLang="zh-CN" sz="1600" dirty="0">
                <a:solidFill>
                  <a:srgbClr val="333333"/>
                </a:solidFill>
                <a:latin typeface="微软雅黑" panose="020B0503020204020204" pitchFamily="34" charset="-122"/>
                <a:ea typeface="微软雅黑" panose="020B0503020204020204" pitchFamily="34" charset="-122"/>
              </a:rPr>
              <a:t> = SHA256(SHA256(H</a:t>
            </a:r>
            <a:r>
              <a:rPr lang="en-US" altLang="zh-CN" sz="1600" baseline="-25000" dirty="0">
                <a:solidFill>
                  <a:srgbClr val="333333"/>
                </a:solidFill>
                <a:latin typeface="微软雅黑" panose="020B0503020204020204" pitchFamily="34" charset="-122"/>
                <a:ea typeface="微软雅黑" panose="020B0503020204020204" pitchFamily="34" charset="-122"/>
              </a:rPr>
              <a:t>A</a:t>
            </a:r>
            <a:r>
              <a:rPr lang="en-US" altLang="zh-CN" sz="1600" dirty="0">
                <a:solidFill>
                  <a:srgbClr val="333333"/>
                </a:solidFill>
                <a:latin typeface="微软雅黑" panose="020B0503020204020204" pitchFamily="34" charset="-122"/>
                <a:ea typeface="微软雅黑" panose="020B0503020204020204" pitchFamily="34" charset="-122"/>
              </a:rPr>
              <a:t>+H</a:t>
            </a:r>
            <a:r>
              <a:rPr lang="en-US" altLang="zh-CN" sz="1600" baseline="-25000" dirty="0">
                <a:solidFill>
                  <a:srgbClr val="333333"/>
                </a:solidFill>
                <a:latin typeface="微软雅黑" panose="020B0503020204020204" pitchFamily="34" charset="-122"/>
                <a:ea typeface="微软雅黑" panose="020B0503020204020204" pitchFamily="34" charset="-122"/>
              </a:rPr>
              <a:t>B</a:t>
            </a:r>
            <a:r>
              <a:rPr lang="en-US" altLang="zh-CN" sz="1600" dirty="0">
                <a:solidFill>
                  <a:srgbClr val="333333"/>
                </a:solidFill>
                <a:latin typeface="微软雅黑" panose="020B0503020204020204" pitchFamily="34" charset="-122"/>
                <a:ea typeface="微软雅黑" panose="020B0503020204020204" pitchFamily="34" charset="-122"/>
              </a:rPr>
              <a:t>))</a:t>
            </a:r>
            <a:endParaRPr lang="zh-CN" altLang="en-US" sz="1600" dirty="0">
              <a:solidFill>
                <a:prstClr val="black"/>
              </a:solidFill>
            </a:endParaRPr>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790" y="3376804"/>
            <a:ext cx="4388402" cy="231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828790" y="5862211"/>
            <a:ext cx="4512540" cy="830997"/>
          </a:xfrm>
          <a:prstGeom prst="rect">
            <a:avLst/>
          </a:prstGeom>
          <a:solidFill>
            <a:srgbClr val="66FFCC"/>
          </a:solidFill>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采用</a:t>
            </a:r>
            <a:r>
              <a:rPr lang="en-US" altLang="zh-CN" sz="1600" dirty="0" err="1">
                <a:solidFill>
                  <a:srgbClr val="333333"/>
                </a:solidFill>
                <a:latin typeface="微软雅黑" panose="020B0503020204020204" pitchFamily="34" charset="-122"/>
                <a:ea typeface="微软雅黑" panose="020B0503020204020204" pitchFamily="34" charset="-122"/>
              </a:rPr>
              <a:t>Merkle</a:t>
            </a:r>
            <a:r>
              <a:rPr lang="zh-CN" altLang="en-US" sz="1600" dirty="0">
                <a:solidFill>
                  <a:srgbClr val="333333"/>
                </a:solidFill>
                <a:latin typeface="微软雅黑" panose="020B0503020204020204" pitchFamily="34" charset="-122"/>
                <a:ea typeface="微软雅黑" panose="020B0503020204020204" pitchFamily="34" charset="-122"/>
              </a:rPr>
              <a:t>树的数据结构来记录交易信息，极大地提高了区块链的运行效率和可扩展性</a:t>
            </a:r>
            <a:endParaRPr lang="zh-CN" altLang="en-US" sz="1600" dirty="0">
              <a:solidFill>
                <a:prstClr val="black"/>
              </a:solidFill>
            </a:endParaRPr>
          </a:p>
        </p:txBody>
      </p:sp>
    </p:spTree>
    <p:extLst>
      <p:ext uri="{BB962C8B-B14F-4D97-AF65-F5344CB8AC3E}">
        <p14:creationId xmlns:p14="http://schemas.microsoft.com/office/powerpoint/2010/main" val="29549925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8" y="476672"/>
            <a:ext cx="1577676"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树</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538" y="2965063"/>
            <a:ext cx="6864288" cy="3435738"/>
          </a:xfrm>
          <a:prstGeom prst="rect">
            <a:avLst/>
          </a:prstGeom>
        </p:spPr>
      </p:pic>
      <p:sp>
        <p:nvSpPr>
          <p:cNvPr id="4" name="内容占位符 2"/>
          <p:cNvSpPr txBox="1">
            <a:spLocks/>
          </p:cNvSpPr>
          <p:nvPr/>
        </p:nvSpPr>
        <p:spPr bwMode="auto">
          <a:xfrm>
            <a:off x="1828791" y="1193179"/>
            <a:ext cx="8724159" cy="138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因为</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树是二叉树，所以它需要</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偶数个叶子节点</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如果仅有奇数个交易需要归纳，那最后的交易就会被复制一份以构成偶数个叶子节点，这种偶数个叶子节点的树也被称为</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平衡树</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8868598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8" y="476672"/>
            <a:ext cx="1577676"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树</a:t>
            </a:r>
          </a:p>
        </p:txBody>
      </p:sp>
      <p:sp>
        <p:nvSpPr>
          <p:cNvPr id="3" name="内容占位符 2"/>
          <p:cNvSpPr txBox="1">
            <a:spLocks/>
          </p:cNvSpPr>
          <p:nvPr/>
        </p:nvSpPr>
        <p:spPr bwMode="auto">
          <a:xfrm>
            <a:off x="1828791" y="1193180"/>
            <a:ext cx="8724159" cy="5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无论区块中有一个交易或有十万个交易，</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根总会把所有交易归纳为</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32</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字节。</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1" y="2447926"/>
            <a:ext cx="8414837" cy="331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016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19272" y="1021470"/>
            <a:ext cx="4663440" cy="584775"/>
          </a:xfrm>
          <a:prstGeom prst="rect">
            <a:avLst/>
          </a:prstGeom>
          <a:noFill/>
        </p:spPr>
        <p:txBody>
          <a:bodyPr wrap="square" rtlCol="0">
            <a:spAutoFit/>
          </a:bodyPr>
          <a:lstStyle/>
          <a:p>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带校验的地址（</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EIP55</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041731" y="1656116"/>
            <a:ext cx="8596045" cy="2308324"/>
          </a:xfrm>
          <a:prstGeom prst="rect">
            <a:avLst/>
          </a:prstGeom>
          <a:noFill/>
        </p:spPr>
        <p:txBody>
          <a:bodyPr wrap="square" rtlCol="0">
            <a:spAutoFit/>
          </a:bodyPr>
          <a:lstStyle/>
          <a:p>
            <a:pPr algn="just">
              <a:lnSpc>
                <a:spcPct val="150000"/>
              </a:lnSpc>
            </a:pP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地址</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20</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字节）</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r>
              <a:rPr lang="en-US" altLang="zh-CN" sz="2400" dirty="0">
                <a:solidFill>
                  <a:prstClr val="black"/>
                </a:solidFill>
                <a:latin typeface="Times New Roman" panose="02020603050405020304" pitchFamily="18" charset="0"/>
                <a:cs typeface="Times New Roman" panose="02020603050405020304" pitchFamily="18" charset="0"/>
              </a:rPr>
              <a:t>001d3f1ef827552ae1114027bd3ecf1f086ba0f9</a:t>
            </a:r>
          </a:p>
          <a:p>
            <a:pPr>
              <a:lnSpc>
                <a:spcPct val="150000"/>
              </a:lnSpc>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带校验的地址</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400" dirty="0" smtClean="0">
                <a:solidFill>
                  <a:prstClr val="black"/>
                </a:solidFill>
                <a:latin typeface="Times New Roman" panose="02020603050405020304" pitchFamily="18" charset="0"/>
                <a:cs typeface="Times New Roman" panose="02020603050405020304" pitchFamily="18" charset="0"/>
              </a:rPr>
              <a:t>0x001d3F1ef827552Ae1114027BD3ECF1f086bA0F9</a:t>
            </a:r>
            <a:endParaRPr lang="en-US" altLang="zh-CN" sz="2400" dirty="0">
              <a:solidFill>
                <a:prstClr val="black"/>
              </a:solidFill>
              <a:latin typeface="Times New Roman" panose="02020603050405020304" pitchFamily="18" charset="0"/>
              <a:cs typeface="Times New Roman" panose="02020603050405020304" pitchFamily="18" charset="0"/>
            </a:endParaRPr>
          </a:p>
        </p:txBody>
      </p:sp>
      <p:pic>
        <p:nvPicPr>
          <p:cNvPr id="3" name="图片 2" descr="LGlogo"/>
          <p:cNvPicPr>
            <a:picLocks noChangeAspect="1"/>
          </p:cNvPicPr>
          <p:nvPr/>
        </p:nvPicPr>
        <p:blipFill>
          <a:blip r:embed="rId2"/>
          <a:stretch>
            <a:fillRect/>
          </a:stretch>
        </p:blipFill>
        <p:spPr>
          <a:xfrm>
            <a:off x="455295" y="467995"/>
            <a:ext cx="2588260" cy="575310"/>
          </a:xfrm>
          <a:prstGeom prst="rect">
            <a:avLst/>
          </a:prstGeom>
        </p:spPr>
      </p:pic>
      <p:sp>
        <p:nvSpPr>
          <p:cNvPr id="8" name="矩形 7"/>
          <p:cNvSpPr/>
          <p:nvPr/>
        </p:nvSpPr>
        <p:spPr>
          <a:xfrm>
            <a:off x="1041731" y="5603486"/>
            <a:ext cx="5032147" cy="369332"/>
          </a:xfrm>
          <a:prstGeom prst="rect">
            <a:avLst/>
          </a:prstGeom>
        </p:spPr>
        <p:txBody>
          <a:bodyPr wrap="none">
            <a:spAutoFit/>
          </a:bodyPr>
          <a:lstStyle/>
          <a:p>
            <a:r>
              <a:rPr lang="en-US" altLang="zh-CN" dirty="0" err="1">
                <a:solidFill>
                  <a:srgbClr val="9A0000"/>
                </a:solidFill>
                <a:latin typeface="MinionPro-Regular"/>
              </a:rPr>
              <a:t>Ethereum</a:t>
            </a:r>
            <a:r>
              <a:rPr lang="en-US" altLang="zh-CN" dirty="0">
                <a:solidFill>
                  <a:srgbClr val="9A0000"/>
                </a:solidFill>
                <a:latin typeface="MinionPro-Regular"/>
              </a:rPr>
              <a:t> Improvement Proposal 55 (EIP-55)</a:t>
            </a:r>
            <a:r>
              <a:rPr lang="en-US" altLang="zh-CN" dirty="0">
                <a:solidFill>
                  <a:srgbClr val="000000"/>
                </a:solidFill>
                <a:latin typeface="MinionPro-Regular"/>
              </a:rPr>
              <a:t>.</a:t>
            </a:r>
          </a:p>
        </p:txBody>
      </p:sp>
    </p:spTree>
    <p:extLst>
      <p:ext uri="{BB962C8B-B14F-4D97-AF65-F5344CB8AC3E}">
        <p14:creationId xmlns:p14="http://schemas.microsoft.com/office/powerpoint/2010/main" val="12160953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8" y="476672"/>
            <a:ext cx="1577676"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树</a:t>
            </a:r>
          </a:p>
        </p:txBody>
      </p:sp>
      <p:sp>
        <p:nvSpPr>
          <p:cNvPr id="3" name="内容占位符 2"/>
          <p:cNvSpPr txBox="1">
            <a:spLocks/>
          </p:cNvSpPr>
          <p:nvPr/>
        </p:nvSpPr>
        <p:spPr bwMode="auto">
          <a:xfrm>
            <a:off x="1828791" y="1193179"/>
            <a:ext cx="8724159" cy="195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为了证明区块中存在某个特定的交易，一个节点只需要计算</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log</a:t>
            </a:r>
            <a:r>
              <a:rPr lang="en-US" altLang="zh-CN" sz="1800" baseline="-25000" dirty="0">
                <a:solidFill>
                  <a:prstClr val="black"/>
                </a:solidFill>
                <a:latin typeface="微软雅黑" panose="020B0503020204020204" pitchFamily="34" charset="-122"/>
                <a:ea typeface="微软雅黑" panose="020B0503020204020204" pitchFamily="34" charset="-122"/>
                <a:cs typeface="Times New Roman" pitchFamily="18" charset="0"/>
              </a:rPr>
              <a:t>2</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(N)</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个</a:t>
            </a:r>
            <a:r>
              <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rPr>
              <a:t>32</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字节的哈希值，形成一条从特定交易到树根的认证路径或者</a:t>
            </a: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路径即可。</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itchFamily="2" charset="2"/>
              <a:buChar char="Ø"/>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这使得比特币节点能够高效地产生一条</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10</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或者</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12</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个哈希值（</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320~384</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字节）的路径，来证明了在一个巨量字节大小的区块中上千交易中的某笔交易的存在。</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pic>
        <p:nvPicPr>
          <p:cNvPr id="30722" name="Picture 2" descr="å¾9-5 ä¸æ¡ä¸ºäºè¯ææ ä¸­åå«æä¸ªæ°æ®åç´ èä½¿ç¨çMerkleè·¯å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343" y="3240089"/>
            <a:ext cx="7976952" cy="307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131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2295821"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树性能</a:t>
            </a:r>
          </a:p>
        </p:txBody>
      </p:sp>
      <p:pic>
        <p:nvPicPr>
          <p:cNvPr id="32770" name="Picture 2" descr="è¡¨9-3 Merkleæ çæ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0" y="2554288"/>
            <a:ext cx="8483600" cy="267739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a:spLocks/>
          </p:cNvSpPr>
          <p:nvPr/>
        </p:nvSpPr>
        <p:spPr bwMode="auto">
          <a:xfrm>
            <a:off x="1828791" y="1193179"/>
            <a:ext cx="8724159" cy="49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err="1">
                <a:solidFill>
                  <a:prstClr val="black"/>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a:solidFill>
                  <a:prstClr val="black"/>
                </a:solidFill>
                <a:latin typeface="微软雅黑" panose="020B0503020204020204" pitchFamily="34" charset="-122"/>
                <a:ea typeface="微软雅黑" panose="020B0503020204020204" pitchFamily="34" charset="-122"/>
                <a:cs typeface="Times New Roman" pitchFamily="18" charset="0"/>
              </a:rPr>
              <a:t>树的高效随着交易规模的增加而变得异常明显。</a:t>
            </a:r>
            <a:endParaRPr lang="en-US" altLang="zh-CN" sz="18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49141520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213161" y="734623"/>
            <a:ext cx="4307035" cy="584775"/>
          </a:xfrm>
          <a:prstGeom prst="rect">
            <a:avLst/>
          </a:prstGeom>
          <a:noFill/>
        </p:spPr>
        <p:txBody>
          <a:bodyPr wrap="square" rtlCol="0">
            <a:spAutoFit/>
          </a:bodyPr>
          <a:lstStyle/>
          <a:p>
            <a:r>
              <a:rPr lang="en-US" altLang="zh-CN" sz="3200" dirty="0">
                <a:solidFill>
                  <a:schemeClr val="accent1">
                    <a:lumMod val="75000"/>
                  </a:schemeClr>
                </a:solidFill>
                <a:latin typeface="微软雅黑" panose="020B0503020204020204" charset="-122"/>
                <a:ea typeface="微软雅黑" panose="020B0503020204020204" charset="-122"/>
              </a:rPr>
              <a:t>Merkle</a:t>
            </a:r>
            <a:r>
              <a:rPr lang="zh-CN" altLang="en-US" sz="3200" dirty="0">
                <a:solidFill>
                  <a:schemeClr val="accent1">
                    <a:lumMod val="75000"/>
                  </a:schemeClr>
                </a:solidFill>
                <a:latin typeface="微软雅黑" panose="020B0503020204020204" charset="-122"/>
                <a:ea typeface="微软雅黑" panose="020B0503020204020204" charset="-122"/>
              </a:rPr>
              <a:t>树的构建（</a:t>
            </a:r>
            <a:r>
              <a:rPr lang="en-US" altLang="zh-CN" sz="3200" dirty="0">
                <a:solidFill>
                  <a:schemeClr val="accent1">
                    <a:lumMod val="75000"/>
                  </a:schemeClr>
                </a:solidFill>
                <a:latin typeface="微软雅黑" panose="020B0503020204020204" charset="-122"/>
                <a:ea typeface="微软雅黑" panose="020B0503020204020204" charset="-122"/>
              </a:rPr>
              <a:t>1/2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grpSp>
        <p:nvGrpSpPr>
          <p:cNvPr id="12" name="组合 11"/>
          <p:cNvGrpSpPr/>
          <p:nvPr/>
        </p:nvGrpSpPr>
        <p:grpSpPr>
          <a:xfrm>
            <a:off x="1522003" y="2706445"/>
            <a:ext cx="9300679" cy="3873843"/>
            <a:chOff x="1607159" y="2387367"/>
            <a:chExt cx="9300679" cy="3873843"/>
          </a:xfrm>
        </p:grpSpPr>
        <p:sp>
          <p:nvSpPr>
            <p:cNvPr id="73" name="object 3"/>
            <p:cNvSpPr/>
            <p:nvPr/>
          </p:nvSpPr>
          <p:spPr>
            <a:xfrm>
              <a:off x="1607159" y="2387367"/>
              <a:ext cx="9300679" cy="3873843"/>
            </a:xfrm>
            <a:custGeom>
              <a:avLst/>
              <a:gdLst/>
              <a:ahLst/>
              <a:cxnLst/>
              <a:rect l="l" t="t" r="r" b="b"/>
              <a:pathLst>
                <a:path w="11928475" h="8051800">
                  <a:moveTo>
                    <a:pt x="11753359" y="0"/>
                  </a:moveTo>
                  <a:lnTo>
                    <a:pt x="175809" y="0"/>
                  </a:lnTo>
                  <a:lnTo>
                    <a:pt x="141944" y="134"/>
                  </a:lnTo>
                  <a:lnTo>
                    <a:pt x="92730" y="3618"/>
                  </a:lnTo>
                  <a:lnTo>
                    <a:pt x="51368" y="18917"/>
                  </a:lnTo>
                  <a:lnTo>
                    <a:pt x="18917" y="51369"/>
                  </a:lnTo>
                  <a:lnTo>
                    <a:pt x="3616" y="92730"/>
                  </a:lnTo>
                  <a:lnTo>
                    <a:pt x="132" y="141945"/>
                  </a:lnTo>
                  <a:lnTo>
                    <a:pt x="0" y="175031"/>
                  </a:lnTo>
                  <a:lnTo>
                    <a:pt x="3" y="7876277"/>
                  </a:lnTo>
                  <a:lnTo>
                    <a:pt x="1083" y="7936309"/>
                  </a:lnTo>
                  <a:lnTo>
                    <a:pt x="8576" y="7979003"/>
                  </a:lnTo>
                  <a:lnTo>
                    <a:pt x="33377" y="8017931"/>
                  </a:lnTo>
                  <a:lnTo>
                    <a:pt x="72305" y="8042732"/>
                  </a:lnTo>
                  <a:lnTo>
                    <a:pt x="115000" y="8050237"/>
                  </a:lnTo>
                  <a:lnTo>
                    <a:pt x="175031" y="8051309"/>
                  </a:lnTo>
                  <a:lnTo>
                    <a:pt x="11752584" y="8051309"/>
                  </a:lnTo>
                  <a:lnTo>
                    <a:pt x="11813293" y="8050237"/>
                  </a:lnTo>
                  <a:lnTo>
                    <a:pt x="11856089" y="8042732"/>
                  </a:lnTo>
                  <a:lnTo>
                    <a:pt x="11895012" y="8017931"/>
                  </a:lnTo>
                  <a:lnTo>
                    <a:pt x="11919815" y="7979003"/>
                  </a:lnTo>
                  <a:lnTo>
                    <a:pt x="11927322" y="7936211"/>
                  </a:lnTo>
                  <a:lnTo>
                    <a:pt x="11928390" y="7876277"/>
                  </a:lnTo>
                  <a:lnTo>
                    <a:pt x="11928387" y="175031"/>
                  </a:lnTo>
                  <a:lnTo>
                    <a:pt x="11927307" y="115000"/>
                  </a:lnTo>
                  <a:lnTo>
                    <a:pt x="11919815" y="72305"/>
                  </a:lnTo>
                  <a:lnTo>
                    <a:pt x="11895012" y="33377"/>
                  </a:lnTo>
                  <a:lnTo>
                    <a:pt x="11856089" y="8577"/>
                  </a:lnTo>
                  <a:lnTo>
                    <a:pt x="11813390" y="1072"/>
                  </a:lnTo>
                  <a:lnTo>
                    <a:pt x="11753359" y="0"/>
                  </a:lnTo>
                  <a:close/>
                </a:path>
              </a:pathLst>
            </a:custGeom>
            <a:solidFill>
              <a:srgbClr val="E4F2FF"/>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31" name="object 30"/>
            <p:cNvSpPr/>
            <p:nvPr/>
          </p:nvSpPr>
          <p:spPr>
            <a:xfrm>
              <a:off x="5428734" y="2592294"/>
              <a:ext cx="1392694" cy="49781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32" name="object 31"/>
            <p:cNvSpPr txBox="1"/>
            <p:nvPr/>
          </p:nvSpPr>
          <p:spPr>
            <a:xfrm>
              <a:off x="5743592" y="2693683"/>
              <a:ext cx="1064324"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latin typeface="微软雅黑" panose="020B0503020204020204" charset="-122"/>
                <a:ea typeface="微软雅黑" panose="020B0503020204020204" charset="-122"/>
                <a:cs typeface="Arial" panose="020B0604020202020204"/>
              </a:endParaRPr>
            </a:p>
          </p:txBody>
        </p:sp>
        <p:sp>
          <p:nvSpPr>
            <p:cNvPr id="33" name="object 32"/>
            <p:cNvSpPr/>
            <p:nvPr/>
          </p:nvSpPr>
          <p:spPr>
            <a:xfrm>
              <a:off x="3543386" y="3299939"/>
              <a:ext cx="1392694" cy="49781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34" name="object 33"/>
            <p:cNvSpPr txBox="1"/>
            <p:nvPr/>
          </p:nvSpPr>
          <p:spPr>
            <a:xfrm>
              <a:off x="3872594" y="3402204"/>
              <a:ext cx="1010168"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latin typeface="微软雅黑" panose="020B0503020204020204" charset="-122"/>
                <a:ea typeface="微软雅黑" panose="020B0503020204020204" charset="-122"/>
                <a:cs typeface="Arial" panose="020B0604020202020204"/>
              </a:endParaRPr>
            </a:p>
          </p:txBody>
        </p:sp>
        <p:sp>
          <p:nvSpPr>
            <p:cNvPr id="35" name="object 34"/>
            <p:cNvSpPr/>
            <p:nvPr/>
          </p:nvSpPr>
          <p:spPr>
            <a:xfrm>
              <a:off x="7331954" y="3299939"/>
              <a:ext cx="1392694" cy="49781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36" name="object 35"/>
            <p:cNvSpPr txBox="1"/>
            <p:nvPr/>
          </p:nvSpPr>
          <p:spPr>
            <a:xfrm>
              <a:off x="7684456" y="3407853"/>
              <a:ext cx="1142881"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latin typeface="微软雅黑" panose="020B0503020204020204" charset="-122"/>
                <a:ea typeface="微软雅黑" panose="020B0503020204020204" charset="-122"/>
                <a:cs typeface="Arial" panose="020B0604020202020204"/>
              </a:endParaRPr>
            </a:p>
          </p:txBody>
        </p:sp>
        <p:sp>
          <p:nvSpPr>
            <p:cNvPr id="37" name="object 36"/>
            <p:cNvSpPr/>
            <p:nvPr/>
          </p:nvSpPr>
          <p:spPr>
            <a:xfrm>
              <a:off x="2003687" y="4075384"/>
              <a:ext cx="1392694" cy="49781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38" name="object 37"/>
            <p:cNvSpPr txBox="1"/>
            <p:nvPr/>
          </p:nvSpPr>
          <p:spPr>
            <a:xfrm>
              <a:off x="2238574" y="4134830"/>
              <a:ext cx="1085092"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latin typeface="微软雅黑" panose="020B0503020204020204" charset="-122"/>
                <a:ea typeface="微软雅黑" panose="020B0503020204020204" charset="-122"/>
                <a:cs typeface="Arial" panose="020B0604020202020204"/>
              </a:endParaRPr>
            </a:p>
          </p:txBody>
        </p:sp>
        <p:sp>
          <p:nvSpPr>
            <p:cNvPr id="39" name="object 38"/>
            <p:cNvSpPr/>
            <p:nvPr/>
          </p:nvSpPr>
          <p:spPr>
            <a:xfrm>
              <a:off x="4289990" y="4075384"/>
              <a:ext cx="1392694" cy="49781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chemeClr val="accent1">
                <a:lumMod val="60000"/>
                <a:lumOff val="40000"/>
              </a:schemeClr>
            </a:solidFill>
          </p:spPr>
          <p:txBody>
            <a:bodyPr wrap="square" lIns="0" tIns="0" rIns="0" bIns="0" rtlCol="0"/>
            <a:lstStyle/>
            <a:p>
              <a:endParaRPr sz="1600" dirty="0">
                <a:latin typeface="微软雅黑" panose="020B0503020204020204" charset="-122"/>
                <a:ea typeface="微软雅黑" panose="020B0503020204020204" charset="-122"/>
              </a:endParaRPr>
            </a:p>
          </p:txBody>
        </p:sp>
        <p:sp>
          <p:nvSpPr>
            <p:cNvPr id="40" name="object 39"/>
            <p:cNvSpPr txBox="1"/>
            <p:nvPr/>
          </p:nvSpPr>
          <p:spPr>
            <a:xfrm>
              <a:off x="4520999" y="4134830"/>
              <a:ext cx="1062650"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latin typeface="微软雅黑" panose="020B0503020204020204" charset="-122"/>
                <a:ea typeface="微软雅黑" panose="020B0503020204020204" charset="-122"/>
                <a:cs typeface="Arial" panose="020B0604020202020204"/>
              </a:endParaRPr>
            </a:p>
          </p:txBody>
        </p:sp>
        <p:sp>
          <p:nvSpPr>
            <p:cNvPr id="41" name="object 40"/>
            <p:cNvSpPr/>
            <p:nvPr/>
          </p:nvSpPr>
          <p:spPr>
            <a:xfrm>
              <a:off x="6641740" y="4075384"/>
              <a:ext cx="1392694" cy="49781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42" name="object 41"/>
            <p:cNvSpPr txBox="1"/>
            <p:nvPr/>
          </p:nvSpPr>
          <p:spPr>
            <a:xfrm>
              <a:off x="6873773" y="4134830"/>
              <a:ext cx="1096526"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latin typeface="微软雅黑" panose="020B0503020204020204" charset="-122"/>
                <a:ea typeface="微软雅黑" panose="020B0503020204020204" charset="-122"/>
                <a:cs typeface="Arial" panose="020B0604020202020204"/>
              </a:endParaRPr>
            </a:p>
          </p:txBody>
        </p:sp>
        <p:sp>
          <p:nvSpPr>
            <p:cNvPr id="43" name="object 42"/>
            <p:cNvSpPr/>
            <p:nvPr/>
          </p:nvSpPr>
          <p:spPr>
            <a:xfrm>
              <a:off x="8915293" y="4075384"/>
              <a:ext cx="1392694" cy="497810"/>
            </a:xfrm>
            <a:custGeom>
              <a:avLst/>
              <a:gdLst/>
              <a:ahLst/>
              <a:cxnLst/>
              <a:rect l="l" t="t" r="r" b="b"/>
              <a:pathLst>
                <a:path w="1865630" h="589279">
                  <a:moveTo>
                    <a:pt x="1690513" y="0"/>
                  </a:moveTo>
                  <a:lnTo>
                    <a:pt x="175806" y="0"/>
                  </a:lnTo>
                  <a:lnTo>
                    <a:pt x="141944" y="134"/>
                  </a:lnTo>
                  <a:lnTo>
                    <a:pt x="92728" y="3618"/>
                  </a:lnTo>
                  <a:lnTo>
                    <a:pt x="51368" y="18918"/>
                  </a:lnTo>
                  <a:lnTo>
                    <a:pt x="18918" y="51369"/>
                  </a:lnTo>
                  <a:lnTo>
                    <a:pt x="3616" y="92730"/>
                  </a:lnTo>
                  <a:lnTo>
                    <a:pt x="132" y="141945"/>
                  </a:lnTo>
                  <a:lnTo>
                    <a:pt x="0" y="175032"/>
                  </a:lnTo>
                  <a:lnTo>
                    <a:pt x="3" y="413955"/>
                  </a:lnTo>
                  <a:lnTo>
                    <a:pt x="1083" y="473987"/>
                  </a:lnTo>
                  <a:lnTo>
                    <a:pt x="8575" y="516681"/>
                  </a:lnTo>
                  <a:lnTo>
                    <a:pt x="33378" y="555610"/>
                  </a:lnTo>
                  <a:lnTo>
                    <a:pt x="72301" y="580410"/>
                  </a:lnTo>
                  <a:lnTo>
                    <a:pt x="115000" y="587915"/>
                  </a:lnTo>
                  <a:lnTo>
                    <a:pt x="175031" y="588987"/>
                  </a:lnTo>
                  <a:lnTo>
                    <a:pt x="1689739" y="588987"/>
                  </a:lnTo>
                  <a:lnTo>
                    <a:pt x="1750451" y="587915"/>
                  </a:lnTo>
                  <a:lnTo>
                    <a:pt x="1793243" y="580410"/>
                  </a:lnTo>
                  <a:lnTo>
                    <a:pt x="1832170" y="555610"/>
                  </a:lnTo>
                  <a:lnTo>
                    <a:pt x="1856969" y="516681"/>
                  </a:lnTo>
                  <a:lnTo>
                    <a:pt x="1864476" y="473889"/>
                  </a:lnTo>
                  <a:lnTo>
                    <a:pt x="1865545" y="413955"/>
                  </a:lnTo>
                  <a:lnTo>
                    <a:pt x="1865542" y="175032"/>
                  </a:lnTo>
                  <a:lnTo>
                    <a:pt x="1864462" y="115000"/>
                  </a:lnTo>
                  <a:lnTo>
                    <a:pt x="1856969" y="72306"/>
                  </a:lnTo>
                  <a:lnTo>
                    <a:pt x="1832170" y="33377"/>
                  </a:lnTo>
                  <a:lnTo>
                    <a:pt x="1793243" y="8577"/>
                  </a:lnTo>
                  <a:lnTo>
                    <a:pt x="1750548" y="1072"/>
                  </a:lnTo>
                  <a:lnTo>
                    <a:pt x="1690513"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44" name="object 43"/>
            <p:cNvSpPr txBox="1"/>
            <p:nvPr/>
          </p:nvSpPr>
          <p:spPr>
            <a:xfrm>
              <a:off x="9148381" y="4134830"/>
              <a:ext cx="1026926" cy="357637"/>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hash7-8</a:t>
              </a:r>
              <a:endParaRPr sz="1600" dirty="0">
                <a:latin typeface="微软雅黑" panose="020B0503020204020204" charset="-122"/>
                <a:ea typeface="微软雅黑" panose="020B0503020204020204" charset="-122"/>
                <a:cs typeface="Arial" panose="020B0604020202020204"/>
              </a:endParaRPr>
            </a:p>
          </p:txBody>
        </p:sp>
        <p:sp>
          <p:nvSpPr>
            <p:cNvPr id="45" name="object 44"/>
            <p:cNvSpPr/>
            <p:nvPr/>
          </p:nvSpPr>
          <p:spPr>
            <a:xfrm>
              <a:off x="2003687" y="4798779"/>
              <a:ext cx="1142882" cy="49781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46" name="object 45"/>
            <p:cNvSpPr txBox="1"/>
            <p:nvPr/>
          </p:nvSpPr>
          <p:spPr>
            <a:xfrm>
              <a:off x="2222942" y="4872282"/>
              <a:ext cx="765598"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latin typeface="微软雅黑" panose="020B0503020204020204" charset="-122"/>
                <a:ea typeface="微软雅黑" panose="020B0503020204020204" charset="-122"/>
                <a:cs typeface="Arial" panose="020B0604020202020204"/>
              </a:endParaRPr>
            </a:p>
          </p:txBody>
        </p:sp>
        <p:sp>
          <p:nvSpPr>
            <p:cNvPr id="47" name="object 46"/>
            <p:cNvSpPr/>
            <p:nvPr/>
          </p:nvSpPr>
          <p:spPr>
            <a:xfrm>
              <a:off x="9163624" y="4798779"/>
              <a:ext cx="1142882" cy="497810"/>
            </a:xfrm>
            <a:custGeom>
              <a:avLst/>
              <a:gdLst/>
              <a:ahLst/>
              <a:cxnLst/>
              <a:rect l="l" t="t" r="r" b="b"/>
              <a:pathLst>
                <a:path w="1530984" h="589279">
                  <a:moveTo>
                    <a:pt x="1355445"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354670" y="588987"/>
                  </a:lnTo>
                  <a:lnTo>
                    <a:pt x="1415383" y="587915"/>
                  </a:lnTo>
                  <a:lnTo>
                    <a:pt x="1458175" y="580410"/>
                  </a:lnTo>
                  <a:lnTo>
                    <a:pt x="1497098" y="555610"/>
                  </a:lnTo>
                  <a:lnTo>
                    <a:pt x="1521901" y="516681"/>
                  </a:lnTo>
                  <a:lnTo>
                    <a:pt x="1529408" y="473889"/>
                  </a:lnTo>
                  <a:lnTo>
                    <a:pt x="1530476" y="413955"/>
                  </a:lnTo>
                  <a:lnTo>
                    <a:pt x="1530473" y="175032"/>
                  </a:lnTo>
                  <a:lnTo>
                    <a:pt x="1529393" y="115000"/>
                  </a:lnTo>
                  <a:lnTo>
                    <a:pt x="1521901" y="72305"/>
                  </a:lnTo>
                  <a:lnTo>
                    <a:pt x="1497098" y="33377"/>
                  </a:lnTo>
                  <a:lnTo>
                    <a:pt x="1458175" y="8577"/>
                  </a:lnTo>
                  <a:lnTo>
                    <a:pt x="1415480" y="1072"/>
                  </a:lnTo>
                  <a:lnTo>
                    <a:pt x="1355445"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48" name="object 47"/>
            <p:cNvSpPr txBox="1"/>
            <p:nvPr/>
          </p:nvSpPr>
          <p:spPr>
            <a:xfrm>
              <a:off x="9617374" y="4860165"/>
              <a:ext cx="227533" cy="357637"/>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latin typeface="微软雅黑" panose="020B0503020204020204" charset="-122"/>
                <a:ea typeface="微软雅黑" panose="020B0503020204020204" charset="-122"/>
                <a:cs typeface="Arial" panose="020B0604020202020204"/>
              </a:endParaRPr>
            </a:p>
          </p:txBody>
        </p:sp>
        <p:sp>
          <p:nvSpPr>
            <p:cNvPr id="49" name="object 48"/>
            <p:cNvSpPr/>
            <p:nvPr/>
          </p:nvSpPr>
          <p:spPr>
            <a:xfrm>
              <a:off x="5583655" y="4798779"/>
              <a:ext cx="1142882" cy="49781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50" name="object 49"/>
            <p:cNvSpPr txBox="1"/>
            <p:nvPr/>
          </p:nvSpPr>
          <p:spPr>
            <a:xfrm>
              <a:off x="5873259" y="4872282"/>
              <a:ext cx="768480"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latin typeface="微软雅黑" panose="020B0503020204020204" charset="-122"/>
                <a:ea typeface="微软雅黑" panose="020B0503020204020204" charset="-122"/>
                <a:cs typeface="Arial" panose="020B0604020202020204"/>
              </a:endParaRPr>
            </a:p>
          </p:txBody>
        </p:sp>
        <p:sp>
          <p:nvSpPr>
            <p:cNvPr id="51" name="object 50"/>
            <p:cNvSpPr/>
            <p:nvPr/>
          </p:nvSpPr>
          <p:spPr>
            <a:xfrm>
              <a:off x="3197011" y="4798779"/>
              <a:ext cx="1142882" cy="49781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52" name="object 51"/>
            <p:cNvSpPr txBox="1"/>
            <p:nvPr/>
          </p:nvSpPr>
          <p:spPr>
            <a:xfrm>
              <a:off x="3450138" y="4872282"/>
              <a:ext cx="763144"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latin typeface="微软雅黑" panose="020B0503020204020204" charset="-122"/>
                <a:ea typeface="微软雅黑" panose="020B0503020204020204" charset="-122"/>
                <a:cs typeface="Arial" panose="020B0604020202020204"/>
              </a:endParaRPr>
            </a:p>
          </p:txBody>
        </p:sp>
        <p:sp>
          <p:nvSpPr>
            <p:cNvPr id="53" name="object 52"/>
            <p:cNvSpPr/>
            <p:nvPr/>
          </p:nvSpPr>
          <p:spPr>
            <a:xfrm>
              <a:off x="4390333" y="4798779"/>
              <a:ext cx="1142882" cy="49781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54" name="object 53"/>
            <p:cNvSpPr txBox="1"/>
            <p:nvPr/>
          </p:nvSpPr>
          <p:spPr>
            <a:xfrm>
              <a:off x="4661698" y="4850830"/>
              <a:ext cx="733942"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latin typeface="微软雅黑" panose="020B0503020204020204" charset="-122"/>
                <a:ea typeface="微软雅黑" panose="020B0503020204020204" charset="-122"/>
                <a:cs typeface="Arial" panose="020B0604020202020204"/>
              </a:endParaRPr>
            </a:p>
          </p:txBody>
        </p:sp>
        <p:sp>
          <p:nvSpPr>
            <p:cNvPr id="55" name="object 54"/>
            <p:cNvSpPr/>
            <p:nvPr/>
          </p:nvSpPr>
          <p:spPr>
            <a:xfrm>
              <a:off x="6776981" y="4798779"/>
              <a:ext cx="1142882" cy="49781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56" name="object 55"/>
            <p:cNvSpPr txBox="1"/>
            <p:nvPr/>
          </p:nvSpPr>
          <p:spPr>
            <a:xfrm>
              <a:off x="7022288" y="4872282"/>
              <a:ext cx="826983"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latin typeface="微软雅黑" panose="020B0503020204020204" charset="-122"/>
                <a:ea typeface="微软雅黑" panose="020B0503020204020204" charset="-122"/>
                <a:cs typeface="Arial" panose="020B0604020202020204"/>
              </a:endParaRPr>
            </a:p>
          </p:txBody>
        </p:sp>
        <p:sp>
          <p:nvSpPr>
            <p:cNvPr id="57" name="object 56"/>
            <p:cNvSpPr/>
            <p:nvPr/>
          </p:nvSpPr>
          <p:spPr>
            <a:xfrm>
              <a:off x="7970299" y="4798779"/>
              <a:ext cx="1142882" cy="49781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58" name="object 57"/>
            <p:cNvSpPr txBox="1"/>
            <p:nvPr/>
          </p:nvSpPr>
          <p:spPr>
            <a:xfrm>
              <a:off x="8205932" y="4891292"/>
              <a:ext cx="792425" cy="357637"/>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latin typeface="微软雅黑" panose="020B0503020204020204" charset="-122"/>
                <a:ea typeface="微软雅黑" panose="020B0503020204020204" charset="-122"/>
                <a:cs typeface="Arial" panose="020B0604020202020204"/>
              </a:endParaRPr>
            </a:p>
          </p:txBody>
        </p:sp>
        <p:sp>
          <p:nvSpPr>
            <p:cNvPr id="59" name="object 58"/>
            <p:cNvSpPr/>
            <p:nvPr/>
          </p:nvSpPr>
          <p:spPr>
            <a:xfrm>
              <a:off x="2003687" y="5522174"/>
              <a:ext cx="1392694" cy="49781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60" name="object 59"/>
            <p:cNvSpPr txBox="1"/>
            <p:nvPr/>
          </p:nvSpPr>
          <p:spPr>
            <a:xfrm>
              <a:off x="2371456" y="5595677"/>
              <a:ext cx="775112" cy="357637"/>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latin typeface="微软雅黑" panose="020B0503020204020204" charset="-122"/>
                <a:ea typeface="微软雅黑" panose="020B0503020204020204" charset="-122"/>
                <a:cs typeface="Arial" panose="020B0604020202020204"/>
              </a:endParaRPr>
            </a:p>
          </p:txBody>
        </p:sp>
        <p:sp>
          <p:nvSpPr>
            <p:cNvPr id="61" name="object 60"/>
            <p:cNvSpPr/>
            <p:nvPr/>
          </p:nvSpPr>
          <p:spPr>
            <a:xfrm>
              <a:off x="5428734" y="5522174"/>
              <a:ext cx="1392694" cy="49781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64" name="object 61"/>
            <p:cNvSpPr txBox="1"/>
            <p:nvPr/>
          </p:nvSpPr>
          <p:spPr>
            <a:xfrm>
              <a:off x="5795095" y="5595677"/>
              <a:ext cx="796591" cy="357637"/>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latin typeface="微软雅黑" panose="020B0503020204020204" charset="-122"/>
                <a:ea typeface="微软雅黑" panose="020B0503020204020204" charset="-122"/>
                <a:cs typeface="Arial" panose="020B0604020202020204"/>
              </a:endParaRPr>
            </a:p>
          </p:txBody>
        </p:sp>
        <p:sp>
          <p:nvSpPr>
            <p:cNvPr id="65" name="object 62"/>
            <p:cNvSpPr/>
            <p:nvPr/>
          </p:nvSpPr>
          <p:spPr>
            <a:xfrm>
              <a:off x="8915293" y="5522174"/>
              <a:ext cx="1392694" cy="497810"/>
            </a:xfrm>
            <a:custGeom>
              <a:avLst/>
              <a:gdLst/>
              <a:ahLst/>
              <a:cxnLst/>
              <a:rect l="l" t="t" r="r" b="b"/>
              <a:pathLst>
                <a:path w="1865630" h="589279">
                  <a:moveTo>
                    <a:pt x="1690513" y="0"/>
                  </a:moveTo>
                  <a:lnTo>
                    <a:pt x="175806" y="0"/>
                  </a:lnTo>
                  <a:lnTo>
                    <a:pt x="141944" y="134"/>
                  </a:lnTo>
                  <a:lnTo>
                    <a:pt x="115097" y="1072"/>
                  </a:lnTo>
                  <a:lnTo>
                    <a:pt x="72301" y="8577"/>
                  </a:lnTo>
                  <a:lnTo>
                    <a:pt x="33378" y="33377"/>
                  </a:lnTo>
                  <a:lnTo>
                    <a:pt x="8575" y="72305"/>
                  </a:lnTo>
                  <a:lnTo>
                    <a:pt x="1068" y="115097"/>
                  </a:lnTo>
                  <a:lnTo>
                    <a:pt x="0" y="175031"/>
                  </a:lnTo>
                  <a:lnTo>
                    <a:pt x="3" y="413955"/>
                  </a:lnTo>
                  <a:lnTo>
                    <a:pt x="1083" y="473986"/>
                  </a:lnTo>
                  <a:lnTo>
                    <a:pt x="8575" y="516681"/>
                  </a:lnTo>
                  <a:lnTo>
                    <a:pt x="33378" y="555609"/>
                  </a:lnTo>
                  <a:lnTo>
                    <a:pt x="72301" y="580409"/>
                  </a:lnTo>
                  <a:lnTo>
                    <a:pt x="115000" y="587915"/>
                  </a:lnTo>
                  <a:lnTo>
                    <a:pt x="175031" y="588987"/>
                  </a:lnTo>
                  <a:lnTo>
                    <a:pt x="1689739" y="588987"/>
                  </a:lnTo>
                  <a:lnTo>
                    <a:pt x="1750451" y="587915"/>
                  </a:lnTo>
                  <a:lnTo>
                    <a:pt x="1793243" y="580409"/>
                  </a:lnTo>
                  <a:lnTo>
                    <a:pt x="1832170" y="555609"/>
                  </a:lnTo>
                  <a:lnTo>
                    <a:pt x="1856969" y="516681"/>
                  </a:lnTo>
                  <a:lnTo>
                    <a:pt x="1864476" y="473889"/>
                  </a:lnTo>
                  <a:lnTo>
                    <a:pt x="1865545" y="413955"/>
                  </a:lnTo>
                  <a:lnTo>
                    <a:pt x="1865542" y="175031"/>
                  </a:lnTo>
                  <a:lnTo>
                    <a:pt x="1864462" y="115000"/>
                  </a:lnTo>
                  <a:lnTo>
                    <a:pt x="1856969" y="72305"/>
                  </a:lnTo>
                  <a:lnTo>
                    <a:pt x="1832170" y="33377"/>
                  </a:lnTo>
                  <a:lnTo>
                    <a:pt x="1793243" y="8577"/>
                  </a:lnTo>
                  <a:lnTo>
                    <a:pt x="1750548" y="1072"/>
                  </a:lnTo>
                  <a:lnTo>
                    <a:pt x="1723931" y="134"/>
                  </a:lnTo>
                  <a:lnTo>
                    <a:pt x="1690513"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66" name="object 63"/>
            <p:cNvSpPr txBox="1"/>
            <p:nvPr/>
          </p:nvSpPr>
          <p:spPr>
            <a:xfrm>
              <a:off x="9500125" y="5576655"/>
              <a:ext cx="227533" cy="357637"/>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latin typeface="微软雅黑" panose="020B0503020204020204" charset="-122"/>
                <a:ea typeface="微软雅黑" panose="020B0503020204020204" charset="-122"/>
                <a:cs typeface="Arial" panose="020B0604020202020204"/>
              </a:endParaRPr>
            </a:p>
          </p:txBody>
        </p:sp>
        <p:sp>
          <p:nvSpPr>
            <p:cNvPr id="67" name="object 64"/>
            <p:cNvSpPr/>
            <p:nvPr/>
          </p:nvSpPr>
          <p:spPr>
            <a:xfrm>
              <a:off x="7172013" y="5522174"/>
              <a:ext cx="1392694" cy="49781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68" name="object 65"/>
            <p:cNvSpPr txBox="1"/>
            <p:nvPr/>
          </p:nvSpPr>
          <p:spPr>
            <a:xfrm>
              <a:off x="7538180" y="5595677"/>
              <a:ext cx="796785" cy="357637"/>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latin typeface="微软雅黑" panose="020B0503020204020204" charset="-122"/>
                <a:ea typeface="微软雅黑" panose="020B0503020204020204" charset="-122"/>
                <a:cs typeface="Arial" panose="020B0604020202020204"/>
              </a:endParaRPr>
            </a:p>
          </p:txBody>
        </p:sp>
        <p:sp>
          <p:nvSpPr>
            <p:cNvPr id="69" name="object 66"/>
            <p:cNvSpPr/>
            <p:nvPr/>
          </p:nvSpPr>
          <p:spPr>
            <a:xfrm>
              <a:off x="3763759" y="5522174"/>
              <a:ext cx="1392694" cy="49781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chemeClr val="accent1">
                <a:lumMod val="60000"/>
                <a:lumOff val="40000"/>
              </a:schemeClr>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70" name="object 67"/>
            <p:cNvSpPr txBox="1"/>
            <p:nvPr/>
          </p:nvSpPr>
          <p:spPr>
            <a:xfrm>
              <a:off x="4130173" y="5595677"/>
              <a:ext cx="718233" cy="357637"/>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latin typeface="微软雅黑" panose="020B0503020204020204" charset="-122"/>
                <a:ea typeface="微软雅黑" panose="020B0503020204020204" charset="-122"/>
                <a:cs typeface="Arial" panose="020B0604020202020204"/>
              </a:endParaRPr>
            </a:p>
          </p:txBody>
        </p:sp>
      </p:grpSp>
      <p:sp>
        <p:nvSpPr>
          <p:cNvPr id="77" name="文本框 76"/>
          <p:cNvSpPr txBox="1"/>
          <p:nvPr/>
        </p:nvSpPr>
        <p:spPr>
          <a:xfrm>
            <a:off x="898225" y="1367058"/>
            <a:ext cx="10395549" cy="1199687"/>
          </a:xfrm>
          <a:prstGeom prst="rect">
            <a:avLst/>
          </a:prstGeom>
          <a:noFill/>
        </p:spPr>
        <p:txBody>
          <a:bodyPr wrap="square" rtlCol="0">
            <a:spAutoFit/>
          </a:bodyPr>
          <a:lstStyle/>
          <a:p>
            <a:pPr algn="just">
              <a:lnSpc>
                <a:spcPct val="160000"/>
              </a:lnSpc>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       Merkle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树是一种哈希二叉树，它是一种用作快速归纳和校验大规模数据完整性的数据结构。</a:t>
            </a:r>
            <a:endParaRPr lang="zh-CN" altLang="en-US" sz="2400" dirty="0">
              <a:latin typeface="微软雅黑" panose="020B0503020204020204" charset="-122"/>
              <a:ea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147969" y="885365"/>
            <a:ext cx="4307035" cy="584775"/>
          </a:xfrm>
          <a:prstGeom prst="rect">
            <a:avLst/>
          </a:prstGeom>
          <a:noFill/>
        </p:spPr>
        <p:txBody>
          <a:bodyPr wrap="square" rtlCol="0">
            <a:spAutoFit/>
          </a:bodyPr>
          <a:lstStyle/>
          <a:p>
            <a:r>
              <a:rPr lang="en-US" altLang="zh-CN" sz="3200" dirty="0">
                <a:solidFill>
                  <a:schemeClr val="accent1">
                    <a:lumMod val="75000"/>
                  </a:schemeClr>
                </a:solidFill>
                <a:latin typeface="微软雅黑" panose="020B0503020204020204" charset="-122"/>
                <a:ea typeface="微软雅黑" panose="020B0503020204020204" charset="-122"/>
              </a:rPr>
              <a:t>Merkle</a:t>
            </a:r>
            <a:r>
              <a:rPr lang="zh-CN" altLang="en-US" sz="3200" dirty="0">
                <a:solidFill>
                  <a:schemeClr val="accent1">
                    <a:lumMod val="75000"/>
                  </a:schemeClr>
                </a:solidFill>
                <a:latin typeface="微软雅黑" panose="020B0503020204020204" charset="-122"/>
                <a:ea typeface="微软雅黑" panose="020B0503020204020204" charset="-122"/>
              </a:rPr>
              <a:t>树的构建（</a:t>
            </a:r>
            <a:r>
              <a:rPr lang="en-US" altLang="zh-CN" sz="3200" dirty="0">
                <a:solidFill>
                  <a:schemeClr val="accent1">
                    <a:lumMod val="75000"/>
                  </a:schemeClr>
                </a:solidFill>
                <a:latin typeface="微软雅黑" panose="020B0503020204020204" charset="-122"/>
                <a:ea typeface="微软雅黑" panose="020B0503020204020204" charset="-122"/>
              </a:rPr>
              <a:t>2/2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sp>
        <p:nvSpPr>
          <p:cNvPr id="77" name="文本框 76"/>
          <p:cNvSpPr txBox="1"/>
          <p:nvPr/>
        </p:nvSpPr>
        <p:spPr>
          <a:xfrm>
            <a:off x="628256" y="1630141"/>
            <a:ext cx="5181355" cy="2972480"/>
          </a:xfrm>
          <a:prstGeom prst="rect">
            <a:avLst/>
          </a:prstGeom>
          <a:noFill/>
        </p:spPr>
        <p:txBody>
          <a:bodyPr wrap="square" rtlCol="0">
            <a:spAutoFit/>
          </a:bodyPr>
          <a:lstStyle/>
          <a:p>
            <a:pPr algn="just">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生成一棵完整的</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Merkle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树需要递归地</a:t>
            </a: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对哈希节点对进行哈希</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，并将新生成的哈希节点插入</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Merkle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树中，直到只剩一个哈希节点，该节点就是</a:t>
            </a:r>
            <a:r>
              <a:rPr lang="en-US" altLang="zh-CN"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Merkle</a:t>
            </a: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树的根</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3"/>
          <a:stretch>
            <a:fillRect/>
          </a:stretch>
        </p:blipFill>
        <p:spPr>
          <a:xfrm>
            <a:off x="5927271" y="1798764"/>
            <a:ext cx="5669130" cy="2787528"/>
          </a:xfrm>
          <a:prstGeom prst="rect">
            <a:avLst/>
          </a:prstGeom>
        </p:spPr>
      </p:pic>
      <p:sp>
        <p:nvSpPr>
          <p:cNvPr id="62" name="文本框 61"/>
          <p:cNvSpPr txBox="1"/>
          <p:nvPr/>
        </p:nvSpPr>
        <p:spPr>
          <a:xfrm>
            <a:off x="628256" y="4658765"/>
            <a:ext cx="10968145" cy="1199687"/>
          </a:xfrm>
          <a:prstGeom prst="rect">
            <a:avLst/>
          </a:prstGeom>
          <a:noFill/>
        </p:spPr>
        <p:txBody>
          <a:bodyPr wrap="square" rtlCol="0">
            <a:spAutoFit/>
          </a:bodyPr>
          <a:lstStyle/>
          <a:p>
            <a:pPr algn="just">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在比特币的</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Merkle</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树中两次使用到了</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SHA256</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算法，因此其加密哈希算法也被称为</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double-SHA256</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sym typeface="+mn-ea"/>
            </a:endParaRPr>
          </a:p>
        </p:txBody>
      </p:sp>
      <p:pic>
        <p:nvPicPr>
          <p:cNvPr id="4" name="图片 3" descr="LGlogo"/>
          <p:cNvPicPr>
            <a:picLocks noChangeAspect="1"/>
          </p:cNvPicPr>
          <p:nvPr/>
        </p:nvPicPr>
        <p:blipFill>
          <a:blip r:embed="rId4"/>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886284" y="893654"/>
            <a:ext cx="2908300"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区块验证（</a:t>
            </a:r>
            <a:r>
              <a:rPr lang="en-US" altLang="zh-CN" sz="3200" dirty="0">
                <a:solidFill>
                  <a:schemeClr val="accent1">
                    <a:lumMod val="75000"/>
                  </a:schemeClr>
                </a:solidFill>
                <a:latin typeface="微软雅黑" panose="020B0503020204020204" charset="-122"/>
                <a:ea typeface="微软雅黑" panose="020B0503020204020204" charset="-122"/>
              </a:rPr>
              <a:t>1/2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sp>
        <p:nvSpPr>
          <p:cNvPr id="63" name="圆角矩形 4"/>
          <p:cNvSpPr/>
          <p:nvPr/>
        </p:nvSpPr>
        <p:spPr bwMode="auto">
          <a:xfrm>
            <a:off x="1390733" y="3370100"/>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2" name="圆角矩形 5"/>
          <p:cNvSpPr/>
          <p:nvPr/>
        </p:nvSpPr>
        <p:spPr bwMode="auto">
          <a:xfrm>
            <a:off x="6798305" y="3370100"/>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4" name="圆角矩形 6"/>
          <p:cNvSpPr/>
          <p:nvPr/>
        </p:nvSpPr>
        <p:spPr bwMode="auto">
          <a:xfrm>
            <a:off x="1390733" y="4543959"/>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5" name="圆角矩形 7"/>
          <p:cNvSpPr/>
          <p:nvPr/>
        </p:nvSpPr>
        <p:spPr bwMode="auto">
          <a:xfrm>
            <a:off x="6798305" y="4543959"/>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6" name="圆角矩形 8"/>
          <p:cNvSpPr/>
          <p:nvPr/>
        </p:nvSpPr>
        <p:spPr bwMode="auto">
          <a:xfrm>
            <a:off x="1390733" y="5652514"/>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8" name="圆角矩形 9"/>
          <p:cNvSpPr/>
          <p:nvPr/>
        </p:nvSpPr>
        <p:spPr bwMode="auto">
          <a:xfrm>
            <a:off x="6798305" y="5652514"/>
            <a:ext cx="358775" cy="230187"/>
          </a:xfrm>
          <a:prstGeom prst="roundRect">
            <a:avLst/>
          </a:prstGeom>
          <a:solidFill>
            <a:schemeClr val="accent1">
              <a:lumMod val="75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algn="ctr"/>
            <a:endParaRPr lang="zh-CN" altLang="en-US" sz="2400" kern="0">
              <a:solidFill>
                <a:schemeClr val="accent1">
                  <a:lumMod val="75000"/>
                </a:schemeClr>
              </a:solidFill>
              <a:latin typeface="微软雅黑" panose="020B0503020204020204" charset="-122"/>
              <a:ea typeface="微软雅黑" panose="020B0503020204020204" charset="-122"/>
            </a:endParaRPr>
          </a:p>
        </p:txBody>
      </p:sp>
      <p:sp>
        <p:nvSpPr>
          <p:cNvPr id="79" name="TextBox 76"/>
          <p:cNvSpPr txBox="1"/>
          <p:nvPr/>
        </p:nvSpPr>
        <p:spPr>
          <a:xfrm>
            <a:off x="1875384" y="3300527"/>
            <a:ext cx="4009375" cy="830997"/>
          </a:xfrm>
          <a:prstGeom prst="rect">
            <a:avLst/>
          </a:prstGeom>
          <a:noFill/>
        </p:spPr>
        <p:txBody>
          <a:bodyPr wrap="square" rtlCol="0">
            <a:spAutoFit/>
          </a:bodyPr>
          <a:lstStyle/>
          <a:p>
            <a:r>
              <a:rPr lang="zh-CN" altLang="en-US" sz="2400" dirty="0">
                <a:solidFill>
                  <a:schemeClr val="accent1">
                    <a:lumMod val="75000"/>
                  </a:schemeClr>
                </a:solidFill>
                <a:latin typeface="微软雅黑" panose="020B0503020204020204" charset="-122"/>
                <a:ea typeface="微软雅黑" panose="020B0503020204020204" charset="-122"/>
              </a:rPr>
              <a:t>区块的大小和字段的要求长度是否满足</a:t>
            </a:r>
          </a:p>
        </p:txBody>
      </p:sp>
      <p:sp>
        <p:nvSpPr>
          <p:cNvPr id="81" name="TextBox 76"/>
          <p:cNvSpPr txBox="1"/>
          <p:nvPr/>
        </p:nvSpPr>
        <p:spPr>
          <a:xfrm>
            <a:off x="1875384" y="4465767"/>
            <a:ext cx="4021057" cy="830997"/>
          </a:xfrm>
          <a:prstGeom prst="rect">
            <a:avLst/>
          </a:prstGeom>
          <a:noFill/>
        </p:spPr>
        <p:txBody>
          <a:bodyPr wrap="square" rtlCol="0">
            <a:spAutoFit/>
          </a:bodyPr>
          <a:lstStyle/>
          <a:p>
            <a:r>
              <a:rPr lang="en-US" altLang="zh-CN" sz="2400" dirty="0">
                <a:solidFill>
                  <a:schemeClr val="accent1">
                    <a:lumMod val="75000"/>
                  </a:schemeClr>
                </a:solidFill>
                <a:latin typeface="微软雅黑" panose="020B0503020204020204" charset="-122"/>
                <a:ea typeface="微软雅黑" panose="020B0503020204020204" charset="-122"/>
              </a:rPr>
              <a:t>Merkle</a:t>
            </a:r>
            <a:r>
              <a:rPr lang="zh-CN" altLang="en-US" sz="2400" dirty="0">
                <a:solidFill>
                  <a:schemeClr val="accent1">
                    <a:lumMod val="75000"/>
                  </a:schemeClr>
                </a:solidFill>
                <a:latin typeface="微软雅黑" panose="020B0503020204020204" charset="-122"/>
                <a:ea typeface="微软雅黑" panose="020B0503020204020204" charset="-122"/>
              </a:rPr>
              <a:t>树根节点的哈希值是否一致</a:t>
            </a:r>
          </a:p>
        </p:txBody>
      </p:sp>
      <p:sp>
        <p:nvSpPr>
          <p:cNvPr id="83" name="TextBox 76"/>
          <p:cNvSpPr txBox="1"/>
          <p:nvPr/>
        </p:nvSpPr>
        <p:spPr>
          <a:xfrm>
            <a:off x="1875384" y="5582941"/>
            <a:ext cx="4009375" cy="461665"/>
          </a:xfrm>
          <a:prstGeom prst="rect">
            <a:avLst/>
          </a:prstGeom>
          <a:noFill/>
        </p:spPr>
        <p:txBody>
          <a:bodyPr wrap="square" rtlCol="0">
            <a:spAutoFit/>
          </a:bodyPr>
          <a:lstStyle/>
          <a:p>
            <a:r>
              <a:rPr lang="zh-CN" altLang="en-US" sz="2400" dirty="0">
                <a:solidFill>
                  <a:schemeClr val="accent1">
                    <a:lumMod val="75000"/>
                  </a:schemeClr>
                </a:solidFill>
                <a:latin typeface="微软雅黑" panose="020B0503020204020204" charset="-122"/>
                <a:ea typeface="微软雅黑" panose="020B0503020204020204" charset="-122"/>
              </a:rPr>
              <a:t>时间戳校验</a:t>
            </a:r>
          </a:p>
        </p:txBody>
      </p:sp>
      <p:sp>
        <p:nvSpPr>
          <p:cNvPr id="85" name="TextBox 76"/>
          <p:cNvSpPr txBox="1"/>
          <p:nvPr/>
        </p:nvSpPr>
        <p:spPr>
          <a:xfrm>
            <a:off x="7280761" y="3300527"/>
            <a:ext cx="4009375" cy="830997"/>
          </a:xfrm>
          <a:prstGeom prst="rect">
            <a:avLst/>
          </a:prstGeom>
          <a:noFill/>
        </p:spPr>
        <p:txBody>
          <a:bodyPr wrap="square" rtlCol="0">
            <a:spAutoFit/>
          </a:bodyPr>
          <a:lstStyle/>
          <a:p>
            <a:r>
              <a:rPr lang="zh-CN" altLang="en-US" sz="2400" dirty="0">
                <a:solidFill>
                  <a:schemeClr val="accent1">
                    <a:lumMod val="75000"/>
                  </a:schemeClr>
                </a:solidFill>
                <a:latin typeface="微软雅黑" panose="020B0503020204020204" charset="-122"/>
                <a:ea typeface="微软雅黑" panose="020B0503020204020204" charset="-122"/>
              </a:rPr>
              <a:t>第一个交易是否为</a:t>
            </a:r>
            <a:r>
              <a:rPr lang="en-US" altLang="zh-CN" sz="2400" dirty="0" err="1">
                <a:solidFill>
                  <a:schemeClr val="accent1">
                    <a:lumMod val="75000"/>
                  </a:schemeClr>
                </a:solidFill>
                <a:latin typeface="微软雅黑" panose="020B0503020204020204" charset="-122"/>
                <a:ea typeface="微软雅黑" panose="020B0503020204020204" charset="-122"/>
              </a:rPr>
              <a:t>coinbase</a:t>
            </a:r>
            <a:r>
              <a:rPr lang="zh-CN" altLang="en-US" sz="2400" dirty="0">
                <a:solidFill>
                  <a:schemeClr val="accent1">
                    <a:lumMod val="75000"/>
                  </a:schemeClr>
                </a:solidFill>
                <a:latin typeface="微软雅黑" panose="020B0503020204020204" charset="-122"/>
                <a:ea typeface="微软雅黑" panose="020B0503020204020204" charset="-122"/>
              </a:rPr>
              <a:t>交易</a:t>
            </a:r>
          </a:p>
        </p:txBody>
      </p:sp>
      <p:sp>
        <p:nvSpPr>
          <p:cNvPr id="87" name="TextBox 76"/>
          <p:cNvSpPr txBox="1"/>
          <p:nvPr/>
        </p:nvSpPr>
        <p:spPr>
          <a:xfrm>
            <a:off x="7280761" y="4465767"/>
            <a:ext cx="4009375" cy="830997"/>
          </a:xfrm>
          <a:prstGeom prst="rect">
            <a:avLst/>
          </a:prstGeom>
          <a:noFill/>
        </p:spPr>
        <p:txBody>
          <a:bodyPr wrap="square" rtlCol="0">
            <a:spAutoFit/>
          </a:bodyPr>
          <a:lstStyle/>
          <a:p>
            <a:r>
              <a:rPr lang="zh-CN" altLang="en-US" sz="2400" dirty="0">
                <a:solidFill>
                  <a:schemeClr val="accent1">
                    <a:lumMod val="75000"/>
                  </a:schemeClr>
                </a:solidFill>
                <a:latin typeface="微软雅黑" panose="020B0503020204020204" charset="-122"/>
                <a:ea typeface="微软雅黑" panose="020B0503020204020204" charset="-122"/>
              </a:rPr>
              <a:t>区块中的</a:t>
            </a:r>
            <a:r>
              <a:rPr lang="en-US" altLang="zh-CN" sz="2400" dirty="0">
                <a:solidFill>
                  <a:schemeClr val="accent1">
                    <a:lumMod val="75000"/>
                  </a:schemeClr>
                </a:solidFill>
                <a:latin typeface="微软雅黑" panose="020B0503020204020204" charset="-122"/>
                <a:ea typeface="微软雅黑" panose="020B0503020204020204" charset="-122"/>
              </a:rPr>
              <a:t>nonce</a:t>
            </a:r>
            <a:r>
              <a:rPr lang="zh-CN" altLang="en-US" sz="2400" dirty="0">
                <a:solidFill>
                  <a:schemeClr val="accent1">
                    <a:lumMod val="75000"/>
                  </a:schemeClr>
                </a:solidFill>
                <a:latin typeface="微软雅黑" panose="020B0503020204020204" charset="-122"/>
                <a:ea typeface="微软雅黑" panose="020B0503020204020204" charset="-122"/>
              </a:rPr>
              <a:t>值及难度是否满足目标</a:t>
            </a:r>
          </a:p>
        </p:txBody>
      </p:sp>
      <p:sp>
        <p:nvSpPr>
          <p:cNvPr id="89" name="TextBox 76"/>
          <p:cNvSpPr txBox="1"/>
          <p:nvPr/>
        </p:nvSpPr>
        <p:spPr>
          <a:xfrm>
            <a:off x="7280761" y="5582941"/>
            <a:ext cx="4009375" cy="461665"/>
          </a:xfrm>
          <a:prstGeom prst="rect">
            <a:avLst/>
          </a:prstGeom>
          <a:noFill/>
        </p:spPr>
        <p:txBody>
          <a:bodyPr wrap="square" rtlCol="0">
            <a:spAutoFit/>
          </a:bodyPr>
          <a:lstStyle/>
          <a:p>
            <a:r>
              <a:rPr lang="zh-CN" altLang="en-US" sz="2400" dirty="0">
                <a:solidFill>
                  <a:schemeClr val="accent1">
                    <a:lumMod val="75000"/>
                  </a:schemeClr>
                </a:solidFill>
                <a:latin typeface="微软雅黑" panose="020B0503020204020204" charset="-122"/>
                <a:ea typeface="微软雅黑" panose="020B0503020204020204" charset="-122"/>
              </a:rPr>
              <a:t>交易是否合法</a:t>
            </a:r>
          </a:p>
        </p:txBody>
      </p:sp>
      <p:sp>
        <p:nvSpPr>
          <p:cNvPr id="91" name="文本框 90"/>
          <p:cNvSpPr txBox="1"/>
          <p:nvPr/>
        </p:nvSpPr>
        <p:spPr>
          <a:xfrm>
            <a:off x="1390733" y="1560119"/>
            <a:ext cx="9899402" cy="1232068"/>
          </a:xfrm>
          <a:prstGeom prst="rect">
            <a:avLst/>
          </a:prstGeom>
          <a:noFill/>
        </p:spPr>
        <p:txBody>
          <a:bodyPr wrap="square">
            <a:spAutoFit/>
          </a:bodyPr>
          <a:lstStyle/>
          <a:p>
            <a:pPr algn="just">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区块在被矿工创建成功后，需要将区块内容进行全网广播，当大多数的节点验证通过时，新区块才会被写入区块链。</a:t>
            </a:r>
            <a:endParaRPr lang="zh-CN" altLang="en-US" sz="2400" dirty="0">
              <a:latin typeface="微软雅黑" panose="020B0503020204020204" charset="-122"/>
              <a:ea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929512" y="983342"/>
            <a:ext cx="2908300"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区块验证（</a:t>
            </a:r>
            <a:r>
              <a:rPr lang="en-US" altLang="zh-CN" sz="3200" dirty="0">
                <a:solidFill>
                  <a:schemeClr val="accent1">
                    <a:lumMod val="75000"/>
                  </a:schemeClr>
                </a:solidFill>
                <a:latin typeface="微软雅黑" panose="020B0503020204020204" charset="-122"/>
                <a:ea typeface="微软雅黑" panose="020B0503020204020204" charset="-122"/>
              </a:rPr>
              <a:t>2/2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sp>
        <p:nvSpPr>
          <p:cNvPr id="91" name="文本框 90"/>
          <p:cNvSpPr txBox="1"/>
          <p:nvPr/>
        </p:nvSpPr>
        <p:spPr>
          <a:xfrm>
            <a:off x="6367333" y="2055222"/>
            <a:ext cx="5209624" cy="3563411"/>
          </a:xfrm>
          <a:prstGeom prst="rect">
            <a:avLst/>
          </a:prstGeom>
          <a:noFill/>
        </p:spPr>
        <p:txBody>
          <a:bodyPr wrap="square">
            <a:spAutoFit/>
          </a:bodyPr>
          <a:lstStyle/>
          <a:p>
            <a:pPr algn="just">
              <a:lnSpc>
                <a:spcPct val="16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在实际的区</a:t>
            </a:r>
            <a:r>
              <a:rPr lang="zh-CN" altLang="en-US" sz="2400" dirty="0">
                <a:latin typeface="微软雅黑" panose="020B0503020204020204" charset="-122"/>
                <a:ea typeface="微软雅黑" panose="020B0503020204020204" charset="-122"/>
                <a:cs typeface="微软雅黑" panose="020B0503020204020204" charset="-122"/>
                <a:sym typeface="+mn-ea"/>
              </a:rPr>
              <a:t>块链网络环境中</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，节点与节点的信息广播存在网络时延，而且也可能出现同时挖出区块的情况。在此场景下，区块的信息验证就会出现错误，导致区块链产生</a:t>
            </a: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分叉</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400" dirty="0">
                <a:solidFill>
                  <a:schemeClr val="accent1">
                    <a:lumMod val="75000"/>
                  </a:schemeClr>
                </a:solidFill>
                <a:latin typeface="微软雅黑" panose="020B0503020204020204" charset="-122"/>
                <a:ea typeface="微软雅黑" panose="020B0503020204020204" charset="-122"/>
                <a:sym typeface="+mn-ea"/>
              </a:rPr>
              <a:t>      区块链分叉分为软分叉和硬分叉。</a:t>
            </a: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13" y="2055222"/>
            <a:ext cx="5426531" cy="3617687"/>
          </a:xfrm>
          <a:prstGeom prst="rect">
            <a:avLst/>
          </a:prstGeom>
        </p:spPr>
      </p:pic>
      <p:pic>
        <p:nvPicPr>
          <p:cNvPr id="3" name="图片 2" descr="LGlogo"/>
          <p:cNvPicPr>
            <a:picLocks noChangeAspect="1"/>
          </p:cNvPicPr>
          <p:nvPr/>
        </p:nvPicPr>
        <p:blipFill>
          <a:blip r:embed="rId4"/>
          <a:stretch>
            <a:fillRect/>
          </a:stretch>
        </p:blipFill>
        <p:spPr>
          <a:xfrm>
            <a:off x="455295" y="467995"/>
            <a:ext cx="2588260" cy="575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929512" y="983342"/>
            <a:ext cx="2908300"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区块链分叉</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91" name="文本框 90"/>
          <p:cNvSpPr txBox="1"/>
          <p:nvPr/>
        </p:nvSpPr>
        <p:spPr>
          <a:xfrm>
            <a:off x="1575466" y="1784917"/>
            <a:ext cx="9616392" cy="961289"/>
          </a:xfrm>
          <a:prstGeom prst="rect">
            <a:avLst/>
          </a:prstGeom>
          <a:noFill/>
        </p:spPr>
        <p:txBody>
          <a:bodyPr wrap="square">
            <a:spAutoFit/>
          </a:bodyPr>
          <a:lstStyle/>
          <a:p>
            <a:pPr algn="just">
              <a:lnSpc>
                <a:spcPct val="150000"/>
              </a:lnSpc>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区块链参与者</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之间</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的</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共识</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完全一致时会产生一致区</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块链。当出现偏离共识的情况时，就会出现区块链</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分支。</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7" name="文本框 6"/>
          <p:cNvSpPr txBox="1"/>
          <p:nvPr/>
        </p:nvSpPr>
        <p:spPr>
          <a:xfrm>
            <a:off x="1575466" y="2983995"/>
            <a:ext cx="9616392" cy="1015663"/>
          </a:xfrm>
          <a:prstGeom prst="rect">
            <a:avLst/>
          </a:prstGeom>
          <a:noFill/>
        </p:spPr>
        <p:txBody>
          <a:bodyPr wrap="square">
            <a:spAutoFit/>
          </a:bodyPr>
          <a:lstStyle/>
          <a:p>
            <a:pPr algn="just">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临时分叉</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矿工发现</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块</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的时间不同，产生</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了两个相互竞争的区块链</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。最</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长的区块链将胜出并被认为是“真正的”区块链，而较短的链将被放弃。</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
        <p:nvSpPr>
          <p:cNvPr id="4" name="矩形 3"/>
          <p:cNvSpPr/>
          <p:nvPr/>
        </p:nvSpPr>
        <p:spPr>
          <a:xfrm>
            <a:off x="1575466" y="4293109"/>
            <a:ext cx="9717374" cy="961289"/>
          </a:xfrm>
          <a:prstGeom prst="rect">
            <a:avLst/>
          </a:prstGeom>
        </p:spPr>
        <p:txBody>
          <a:bodyPr wrap="square">
            <a:spAutoFit/>
          </a:bodyPr>
          <a:lstStyle/>
          <a:p>
            <a:pPr>
              <a:lnSpc>
                <a:spcPct val="15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rPr>
              <a:t>软分叉和硬</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分叉：</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与</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临时分支的不同之处在于，它们代表了协议底层规则的永久</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更改，</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改变协议中的核心规则，如增加网络块大小。</a:t>
            </a:r>
          </a:p>
        </p:txBody>
      </p:sp>
    </p:spTree>
    <p:extLst>
      <p:ext uri="{BB962C8B-B14F-4D97-AF65-F5344CB8AC3E}">
        <p14:creationId xmlns:p14="http://schemas.microsoft.com/office/powerpoint/2010/main" val="325346327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588917" y="635"/>
            <a:ext cx="12192000" cy="6857365"/>
          </a:xfrm>
          <a:prstGeom prst="rect">
            <a:avLst/>
          </a:prstGeom>
        </p:spPr>
      </p:pic>
      <p:sp>
        <p:nvSpPr>
          <p:cNvPr id="71" name="文本框 70"/>
          <p:cNvSpPr txBox="1"/>
          <p:nvPr/>
        </p:nvSpPr>
        <p:spPr>
          <a:xfrm>
            <a:off x="4315968" y="847910"/>
            <a:ext cx="3936487"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硬分叉和软分叉</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91" name="文本框 90"/>
          <p:cNvSpPr txBox="1"/>
          <p:nvPr/>
        </p:nvSpPr>
        <p:spPr>
          <a:xfrm>
            <a:off x="690244" y="1302727"/>
            <a:ext cx="6661532" cy="1175706"/>
          </a:xfrm>
          <a:prstGeom prst="rect">
            <a:avLst/>
          </a:prstGeom>
          <a:noFill/>
        </p:spPr>
        <p:txBody>
          <a:bodyPr wrap="square">
            <a:spAutoFit/>
          </a:bodyPr>
          <a:lstStyle/>
          <a:p>
            <a:pPr algn="just">
              <a:lnSpc>
                <a:spcPct val="16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硬分叉</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旧矿工</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不能</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识别新规则产生的交易。</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硬</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分叉不向前</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兼容。</a:t>
            </a:r>
            <a:endParaRPr lang="zh-CN" altLang="en-US" sz="2000" dirty="0">
              <a:solidFill>
                <a:prstClr val="black"/>
              </a:solidFill>
              <a:latin typeface="微软雅黑" panose="020B0503020204020204" charset="-122"/>
              <a:ea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690244" y="4144576"/>
            <a:ext cx="6295772" cy="1175706"/>
          </a:xfrm>
          <a:prstGeom prst="rect">
            <a:avLst/>
          </a:prstGeom>
        </p:spPr>
        <p:txBody>
          <a:bodyPr wrap="square">
            <a:spAutoFit/>
          </a:bodyPr>
          <a:lstStyle/>
          <a:p>
            <a:pPr algn="just">
              <a:lnSpc>
                <a:spcPct val="16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软分叉</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旧</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矿工</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能</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识别新规则产生的交易</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软分叉向前兼容。</a:t>
            </a:r>
            <a:endPar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4"/>
          <a:stretch>
            <a:fillRect/>
          </a:stretch>
        </p:blipFill>
        <p:spPr>
          <a:xfrm>
            <a:off x="8040624" y="3802867"/>
            <a:ext cx="2438400" cy="2390775"/>
          </a:xfrm>
          <a:prstGeom prst="rect">
            <a:avLst/>
          </a:prstGeom>
        </p:spPr>
      </p:pic>
      <p:pic>
        <p:nvPicPr>
          <p:cNvPr id="6" name="图片 5"/>
          <p:cNvPicPr>
            <a:picLocks noChangeAspect="1"/>
          </p:cNvPicPr>
          <p:nvPr/>
        </p:nvPicPr>
        <p:blipFill>
          <a:blip r:embed="rId5"/>
          <a:stretch>
            <a:fillRect/>
          </a:stretch>
        </p:blipFill>
        <p:spPr>
          <a:xfrm>
            <a:off x="8040624" y="1035562"/>
            <a:ext cx="2529840" cy="2089377"/>
          </a:xfrm>
          <a:prstGeom prst="rect">
            <a:avLst/>
          </a:prstGeom>
        </p:spPr>
      </p:pic>
      <p:sp>
        <p:nvSpPr>
          <p:cNvPr id="7" name="矩形 6"/>
          <p:cNvSpPr/>
          <p:nvPr/>
        </p:nvSpPr>
        <p:spPr>
          <a:xfrm>
            <a:off x="4028195" y="2436871"/>
            <a:ext cx="2382275" cy="1024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49913" y="2764269"/>
            <a:ext cx="623889" cy="369332"/>
          </a:xfrm>
          <a:prstGeom prst="rect">
            <a:avLst/>
          </a:prstGeom>
          <a:noFill/>
          <a:effectLst>
            <a:outerShdw sx="1000" sy="1000" algn="ctr" rotWithShape="0">
              <a:srgbClr val="FF0000"/>
            </a:outerShdw>
          </a:effectLst>
        </p:spPr>
        <p:txBody>
          <a:bodyPr wrap="none" rtlCol="0">
            <a:spAutoFit/>
          </a:bodyPr>
          <a:lstStyle/>
          <a:p>
            <a:r>
              <a:rPr lang="en-US" altLang="zh-CN" dirty="0" smtClean="0"/>
              <a:t>1MB</a:t>
            </a:r>
            <a:endParaRPr lang="zh-CN" altLang="en-US" dirty="0"/>
          </a:p>
        </p:txBody>
      </p:sp>
      <p:sp>
        <p:nvSpPr>
          <p:cNvPr id="15" name="文本框 14"/>
          <p:cNvSpPr txBox="1"/>
          <p:nvPr/>
        </p:nvSpPr>
        <p:spPr>
          <a:xfrm>
            <a:off x="4254801" y="3649655"/>
            <a:ext cx="623889" cy="369332"/>
          </a:xfrm>
          <a:prstGeom prst="rect">
            <a:avLst/>
          </a:prstGeom>
          <a:noFill/>
        </p:spPr>
        <p:txBody>
          <a:bodyPr wrap="none" rtlCol="0">
            <a:spAutoFit/>
          </a:bodyPr>
          <a:lstStyle/>
          <a:p>
            <a:r>
              <a:rPr lang="en-US" altLang="zh-CN" dirty="0" smtClean="0"/>
              <a:t>8MB</a:t>
            </a:r>
            <a:endParaRPr lang="zh-CN" altLang="en-US" dirty="0"/>
          </a:p>
        </p:txBody>
      </p:sp>
      <p:sp>
        <p:nvSpPr>
          <p:cNvPr id="19" name="矩形 18"/>
          <p:cNvSpPr/>
          <p:nvPr/>
        </p:nvSpPr>
        <p:spPr>
          <a:xfrm>
            <a:off x="2846832" y="2436871"/>
            <a:ext cx="1175008" cy="1024128"/>
          </a:xfrm>
          <a:prstGeom prst="rect">
            <a:avLst/>
          </a:prstGeom>
          <a:solidFill>
            <a:schemeClr val="accent2">
              <a:lumMod val="60000"/>
              <a:lumOff val="40000"/>
            </a:schemeClr>
          </a:solidFill>
          <a:ln>
            <a:solidFill>
              <a:schemeClr val="tx1"/>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28195" y="5290417"/>
            <a:ext cx="2382275" cy="1024128"/>
          </a:xfrm>
          <a:prstGeom prst="rect">
            <a:avLst/>
          </a:prstGeom>
          <a:solidFill>
            <a:schemeClr val="accent2">
              <a:lumMod val="60000"/>
              <a:lumOff val="40000"/>
            </a:schemeClr>
          </a:solidFill>
          <a:ln>
            <a:solidFill>
              <a:schemeClr val="tx1"/>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249913" y="5617815"/>
            <a:ext cx="623889" cy="369332"/>
          </a:xfrm>
          <a:prstGeom prst="rect">
            <a:avLst/>
          </a:prstGeom>
          <a:noFill/>
          <a:effectLst>
            <a:outerShdw sx="1000" sy="1000" algn="ctr" rotWithShape="0">
              <a:srgbClr val="FF0000"/>
            </a:outerShdw>
          </a:effectLst>
        </p:spPr>
        <p:txBody>
          <a:bodyPr wrap="none" rtlCol="0">
            <a:spAutoFit/>
          </a:bodyPr>
          <a:lstStyle/>
          <a:p>
            <a:r>
              <a:rPr lang="en-US" altLang="zh-CN" dirty="0" smtClean="0"/>
              <a:t>1MB</a:t>
            </a:r>
            <a:endParaRPr lang="zh-CN" altLang="en-US" dirty="0"/>
          </a:p>
        </p:txBody>
      </p:sp>
      <p:sp>
        <p:nvSpPr>
          <p:cNvPr id="22" name="文本框 21"/>
          <p:cNvSpPr txBox="1"/>
          <p:nvPr/>
        </p:nvSpPr>
        <p:spPr>
          <a:xfrm>
            <a:off x="4254801" y="6503201"/>
            <a:ext cx="623889" cy="369332"/>
          </a:xfrm>
          <a:prstGeom prst="rect">
            <a:avLst/>
          </a:prstGeom>
          <a:noFill/>
        </p:spPr>
        <p:txBody>
          <a:bodyPr wrap="none" rtlCol="0">
            <a:spAutoFit/>
          </a:bodyPr>
          <a:lstStyle/>
          <a:p>
            <a:r>
              <a:rPr lang="en-US" altLang="zh-CN" dirty="0" smtClean="0"/>
              <a:t>8MB</a:t>
            </a:r>
            <a:endParaRPr lang="zh-CN" altLang="en-US" dirty="0"/>
          </a:p>
        </p:txBody>
      </p:sp>
      <p:sp>
        <p:nvSpPr>
          <p:cNvPr id="23" name="矩形 22"/>
          <p:cNvSpPr/>
          <p:nvPr/>
        </p:nvSpPr>
        <p:spPr>
          <a:xfrm>
            <a:off x="2846832" y="5290417"/>
            <a:ext cx="1175008" cy="1024128"/>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075584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6553200" y="1071880"/>
            <a:ext cx="4281805" cy="583565"/>
          </a:xfrm>
          <a:prstGeom prst="rect">
            <a:avLst/>
          </a:prstGeom>
          <a:noFill/>
        </p:spPr>
        <p:txBody>
          <a:bodyPr wrap="square" rtlCol="0">
            <a:spAutoFit/>
          </a:bodyPr>
          <a:lstStyle/>
          <a:p>
            <a:pPr algn="r"/>
            <a:r>
              <a:rPr lang="en-US" altLang="zh-CN" sz="3200">
                <a:solidFill>
                  <a:prstClr val="black"/>
                </a:solidFill>
                <a:latin typeface="微软雅黑" panose="020B0503020204020204" charset="-122"/>
                <a:ea typeface="微软雅黑" panose="020B0503020204020204" charset="-122"/>
              </a:rPr>
              <a:t>      </a:t>
            </a:r>
            <a:r>
              <a:rPr lang="zh-CN" altLang="en-US" sz="3200">
                <a:solidFill>
                  <a:prstClr val="black"/>
                </a:solidFill>
                <a:latin typeface="微软雅黑" panose="020B0503020204020204" charset="-122"/>
                <a:ea typeface="微软雅黑" panose="020B0503020204020204" charset="-122"/>
              </a:rPr>
              <a:t>比特币的硬分叉</a:t>
            </a:r>
          </a:p>
        </p:txBody>
      </p:sp>
      <p:grpSp>
        <p:nvGrpSpPr>
          <p:cNvPr id="3" name="组合 2"/>
          <p:cNvGrpSpPr/>
          <p:nvPr/>
        </p:nvGrpSpPr>
        <p:grpSpPr>
          <a:xfrm>
            <a:off x="952500" y="1851660"/>
            <a:ext cx="10211435" cy="4981649"/>
            <a:chOff x="771" y="1246"/>
            <a:chExt cx="12780" cy="6234"/>
          </a:xfrm>
        </p:grpSpPr>
        <p:grpSp>
          <p:nvGrpSpPr>
            <p:cNvPr id="45" name="组合 44"/>
            <p:cNvGrpSpPr/>
            <p:nvPr/>
          </p:nvGrpSpPr>
          <p:grpSpPr>
            <a:xfrm>
              <a:off x="4627" y="2268"/>
              <a:ext cx="8891" cy="2656"/>
              <a:chOff x="3347863" y="825388"/>
              <a:chExt cx="5646098" cy="1686362"/>
            </a:xfrm>
          </p:grpSpPr>
          <p:sp>
            <p:nvSpPr>
              <p:cNvPr id="39" name="矩形 38"/>
              <p:cNvSpPr/>
              <p:nvPr/>
            </p:nvSpPr>
            <p:spPr>
              <a:xfrm>
                <a:off x="3347863" y="825388"/>
                <a:ext cx="5589165" cy="1686362"/>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prstClr val="black"/>
                  </a:solidFill>
                </a:endParaRPr>
              </a:p>
            </p:txBody>
          </p:sp>
          <p:sp>
            <p:nvSpPr>
              <p:cNvPr id="40" name="文本框 39"/>
              <p:cNvSpPr txBox="1"/>
              <p:nvPr/>
            </p:nvSpPr>
            <p:spPr>
              <a:xfrm>
                <a:off x="7685247" y="1461391"/>
                <a:ext cx="1308714" cy="365787"/>
              </a:xfrm>
              <a:prstGeom prst="rect">
                <a:avLst/>
              </a:prstGeom>
              <a:noFill/>
            </p:spPr>
            <p:txBody>
              <a:bodyPr wrap="square" rtlCol="0">
                <a:spAutoFit/>
              </a:bodyPr>
              <a:lstStyle/>
              <a:p>
                <a:pPr algn="ctr"/>
                <a:r>
                  <a:rPr lang="zh-CN" altLang="en-US" sz="1200" b="1" dirty="0" smtClean="0">
                    <a:solidFill>
                      <a:srgbClr val="3565F5"/>
                    </a:solidFill>
                    <a:latin typeface="Times New Roman" panose="02020603050405020304" charset="0"/>
                    <a:ea typeface="微软雅黑" panose="020B0503020204020204" charset="-122"/>
                    <a:cs typeface="Times New Roman" panose="02020603050405020304" charset="0"/>
                  </a:rPr>
                  <a:t>比特币现金</a:t>
                </a:r>
                <a:endParaRPr lang="en-US" altLang="zh-CN" sz="1200" b="1" dirty="0" smtClean="0">
                  <a:solidFill>
                    <a:srgbClr val="3565F5"/>
                  </a:solidFill>
                  <a:latin typeface="Times New Roman" panose="02020603050405020304" charset="0"/>
                  <a:ea typeface="微软雅黑" panose="020B0503020204020204" charset="-122"/>
                  <a:cs typeface="Times New Roman" panose="02020603050405020304" charset="0"/>
                </a:endParaRPr>
              </a:p>
              <a:p>
                <a:pPr algn="ctr"/>
                <a:r>
                  <a:rPr lang="zh-CN" altLang="en-US" sz="1200" b="1" dirty="0" smtClean="0">
                    <a:solidFill>
                      <a:srgbClr val="3565F5"/>
                    </a:solidFill>
                    <a:latin typeface="Times New Roman" panose="02020603050405020304" charset="0"/>
                    <a:ea typeface="微软雅黑" panose="020B0503020204020204" charset="-122"/>
                    <a:cs typeface="Times New Roman" panose="02020603050405020304" charset="0"/>
                  </a:rPr>
                  <a:t>（</a:t>
                </a:r>
                <a:r>
                  <a:rPr lang="en-US" altLang="zh-CN" sz="1200" b="1" dirty="0" smtClean="0">
                    <a:solidFill>
                      <a:srgbClr val="3565F5"/>
                    </a:solidFill>
                    <a:latin typeface="Times New Roman" panose="02020603050405020304" charset="0"/>
                    <a:ea typeface="微软雅黑" panose="020B0503020204020204" charset="-122"/>
                    <a:cs typeface="Times New Roman" panose="02020603050405020304" charset="0"/>
                  </a:rPr>
                  <a:t>Bitcoin Cash</a:t>
                </a:r>
                <a:r>
                  <a:rPr lang="zh-CN" altLang="en-US" sz="1200" b="1" dirty="0" smtClean="0">
                    <a:solidFill>
                      <a:srgbClr val="3565F5"/>
                    </a:solidFill>
                    <a:latin typeface="Times New Roman" panose="02020603050405020304" charset="0"/>
                    <a:ea typeface="微软雅黑" panose="020B0503020204020204" charset="-122"/>
                    <a:cs typeface="Times New Roman" panose="02020603050405020304" charset="0"/>
                  </a:rPr>
                  <a:t>）</a:t>
                </a:r>
              </a:p>
            </p:txBody>
          </p:sp>
        </p:grpSp>
        <p:sp>
          <p:nvSpPr>
            <p:cNvPr id="7" name="矩形 6"/>
            <p:cNvSpPr/>
            <p:nvPr/>
          </p:nvSpPr>
          <p:spPr>
            <a:xfrm>
              <a:off x="771" y="3171"/>
              <a:ext cx="850" cy="850"/>
            </a:xfrm>
            <a:prstGeom prst="rect">
              <a:avLst/>
            </a:prstGeom>
            <a:noFill/>
            <a:ln w="28575">
              <a:solidFill>
                <a:srgbClr val="415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prstClr val="black"/>
                  </a:solidFill>
                  <a:latin typeface="Times New Roman" panose="02020603050405020304" charset="0"/>
                  <a:ea typeface="微软雅黑" panose="020B0503020204020204" charset="-122"/>
                  <a:cs typeface="Times New Roman" panose="02020603050405020304" charset="0"/>
                </a:rPr>
                <a:t>1</a:t>
              </a:r>
              <a:r>
                <a:rPr lang="zh-CN" altLang="en-US" sz="1200" dirty="0" smtClean="0">
                  <a:solidFill>
                    <a:prstClr val="black"/>
                  </a:solidFill>
                  <a:latin typeface="Times New Roman" panose="02020603050405020304" charset="0"/>
                  <a:ea typeface="微软雅黑" panose="020B0503020204020204" charset="-122"/>
                  <a:cs typeface="Times New Roman" panose="02020603050405020304" charset="0"/>
                </a:rPr>
                <a:t>ＭＢ</a:t>
              </a:r>
              <a:endParaRPr lang="zh-CN" altLang="en-US" sz="1200" dirty="0">
                <a:solidFill>
                  <a:prstClr val="black"/>
                </a:solidFill>
                <a:latin typeface="Times New Roman" panose="02020603050405020304" charset="0"/>
                <a:ea typeface="微软雅黑" panose="020B0503020204020204" charset="-122"/>
                <a:cs typeface="Times New Roman" panose="02020603050405020304" charset="0"/>
              </a:endParaRPr>
            </a:p>
          </p:txBody>
        </p:sp>
        <p:sp>
          <p:nvSpPr>
            <p:cNvPr id="10" name="矩形 9"/>
            <p:cNvSpPr/>
            <p:nvPr/>
          </p:nvSpPr>
          <p:spPr>
            <a:xfrm>
              <a:off x="2048" y="3171"/>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sp>
          <p:nvSpPr>
            <p:cNvPr id="11" name="矩形 10"/>
            <p:cNvSpPr/>
            <p:nvPr/>
          </p:nvSpPr>
          <p:spPr>
            <a:xfrm>
              <a:off x="3349" y="3172"/>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5" name="直接箭头连接符 4"/>
            <p:cNvCxnSpPr>
              <a:stCxn id="7" idx="3"/>
              <a:endCxn id="10" idx="1"/>
            </p:cNvCxnSpPr>
            <p:nvPr/>
          </p:nvCxnSpPr>
          <p:spPr>
            <a:xfrm>
              <a:off x="1622" y="3597"/>
              <a:ext cx="427"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3"/>
              <a:endCxn id="11" idx="1"/>
            </p:cNvCxnSpPr>
            <p:nvPr/>
          </p:nvCxnSpPr>
          <p:spPr>
            <a:xfrm>
              <a:off x="2899" y="3597"/>
              <a:ext cx="451" cy="1"/>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00" y="2463"/>
              <a:ext cx="2808" cy="2268"/>
              <a:chOff x="3076922" y="949140"/>
              <a:chExt cx="1782950" cy="1440000"/>
            </a:xfrm>
          </p:grpSpPr>
          <p:sp>
            <p:nvSpPr>
              <p:cNvPr id="4" name="矩形 3"/>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prstClr val="black"/>
                    </a:solidFill>
                    <a:latin typeface="微软雅黑" panose="020B0503020204020204" charset="-122"/>
                    <a:ea typeface="微软雅黑" panose="020B0503020204020204" charset="-122"/>
                  </a:rPr>
                  <a:t>８ＭＢ</a:t>
                </a:r>
              </a:p>
            </p:txBody>
          </p:sp>
          <p:cxnSp>
            <p:nvCxnSpPr>
              <p:cNvPr id="16" name="直接箭头连接符 15"/>
              <p:cNvCxnSpPr>
                <a:stCxn id="11" idx="3"/>
                <a:endCxn id="4" idx="1"/>
              </p:cNvCxnSpPr>
              <p:nvPr/>
            </p:nvCxnSpPr>
            <p:spPr>
              <a:xfrm flipV="1">
                <a:off x="3076922" y="1669140"/>
                <a:ext cx="342950" cy="612"/>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837" y="3171"/>
              <a:ext cx="1390" cy="850"/>
              <a:chOff x="6631683" y="1399140"/>
              <a:chExt cx="882765" cy="540000"/>
            </a:xfrm>
          </p:grpSpPr>
          <p:sp>
            <p:nvSpPr>
              <p:cNvPr id="23" name="矩形 22"/>
              <p:cNvSpPr/>
              <p:nvPr/>
            </p:nvSpPr>
            <p:spPr>
              <a:xfrm>
                <a:off x="6974448" y="1399140"/>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24" name="直接箭头连接符 23"/>
              <p:cNvCxnSpPr>
                <a:stCxn id="48" idx="3"/>
                <a:endCxn id="23" idx="1"/>
              </p:cNvCxnSpPr>
              <p:nvPr/>
            </p:nvCxnSpPr>
            <p:spPr>
              <a:xfrm>
                <a:off x="6631683" y="1669140"/>
                <a:ext cx="342765"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200" y="3598"/>
              <a:ext cx="1390" cy="3066"/>
              <a:chOff x="3076922" y="1669752"/>
              <a:chExt cx="882950" cy="1946666"/>
            </a:xfrm>
          </p:grpSpPr>
          <p:sp>
            <p:nvSpPr>
              <p:cNvPr id="27" name="矩形 26"/>
              <p:cNvSpPr/>
              <p:nvPr/>
            </p:nvSpPr>
            <p:spPr>
              <a:xfrm>
                <a:off x="3419872" y="3076418"/>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29" name="直接箭头连接符 28"/>
              <p:cNvCxnSpPr>
                <a:stCxn id="11" idx="3"/>
                <a:endCxn id="27" idx="1"/>
              </p:cNvCxnSpPr>
              <p:nvPr/>
            </p:nvCxnSpPr>
            <p:spPr>
              <a:xfrm>
                <a:off x="3076922" y="1669752"/>
                <a:ext cx="342950" cy="1676666"/>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5590" y="5803"/>
              <a:ext cx="2524" cy="850"/>
              <a:chOff x="3959872" y="3070423"/>
              <a:chExt cx="1602950" cy="540000"/>
            </a:xfrm>
          </p:grpSpPr>
          <p:sp>
            <p:nvSpPr>
              <p:cNvPr id="28" name="矩形 27"/>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30" name="直接箭头连接符 29"/>
              <p:cNvCxnSpPr>
                <a:stCxn id="27" idx="3"/>
                <a:endCxn id="28" idx="1"/>
              </p:cNvCxnSpPr>
              <p:nvPr/>
            </p:nvCxnSpPr>
            <p:spPr>
              <a:xfrm flipV="1">
                <a:off x="3959872" y="3340423"/>
                <a:ext cx="1062950" cy="5995"/>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4627" y="5608"/>
              <a:ext cx="8924" cy="1196"/>
              <a:chOff x="3347863" y="2887847"/>
              <a:chExt cx="5666594" cy="1122198"/>
            </a:xfrm>
          </p:grpSpPr>
          <p:sp>
            <p:nvSpPr>
              <p:cNvPr id="33" name="矩形 32"/>
              <p:cNvSpPr/>
              <p:nvPr/>
            </p:nvSpPr>
            <p:spPr>
              <a:xfrm>
                <a:off x="3347863" y="2887847"/>
                <a:ext cx="5591912" cy="1122198"/>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prstClr val="black"/>
                  </a:solidFill>
                </a:endParaRPr>
              </a:p>
            </p:txBody>
          </p:sp>
          <p:sp>
            <p:nvSpPr>
              <p:cNvPr id="34" name="文本框 33"/>
              <p:cNvSpPr txBox="1"/>
              <p:nvPr/>
            </p:nvSpPr>
            <p:spPr>
              <a:xfrm>
                <a:off x="7685247" y="3277971"/>
                <a:ext cx="1329210" cy="323590"/>
              </a:xfrm>
              <a:prstGeom prst="rect">
                <a:avLst/>
              </a:prstGeom>
              <a:noFill/>
            </p:spPr>
            <p:txBody>
              <a:bodyPr wrap="square" rtlCol="0">
                <a:spAutoFit/>
              </a:bodyPr>
              <a:lstStyle/>
              <a:p>
                <a:r>
                  <a:rPr lang="zh-CN" altLang="en-US" sz="1200" b="1" dirty="0" smtClean="0">
                    <a:solidFill>
                      <a:srgbClr val="3565F5"/>
                    </a:solidFill>
                    <a:latin typeface="Times New Roman" panose="02020603050405020304" charset="0"/>
                    <a:ea typeface="微软雅黑" panose="020B0503020204020204" charset="-122"/>
                    <a:cs typeface="Times New Roman" panose="02020603050405020304" charset="0"/>
                  </a:rPr>
                  <a:t>比特币（</a:t>
                </a:r>
                <a:r>
                  <a:rPr lang="en-US" altLang="zh-CN" sz="1200" b="1" dirty="0" smtClean="0">
                    <a:solidFill>
                      <a:srgbClr val="3565F5"/>
                    </a:solidFill>
                    <a:latin typeface="Times New Roman" panose="02020603050405020304" charset="0"/>
                    <a:ea typeface="微软雅黑" panose="020B0503020204020204" charset="-122"/>
                    <a:cs typeface="Times New Roman" panose="02020603050405020304" charset="0"/>
                  </a:rPr>
                  <a:t>Bitcoin</a:t>
                </a:r>
                <a:r>
                  <a:rPr lang="zh-CN" altLang="en-US" sz="1200" b="1" dirty="0" smtClean="0">
                    <a:solidFill>
                      <a:srgbClr val="3565F5"/>
                    </a:solidFill>
                    <a:latin typeface="Times New Roman" panose="02020603050405020304" charset="0"/>
                    <a:ea typeface="微软雅黑" panose="020B0503020204020204" charset="-122"/>
                    <a:cs typeface="Times New Roman" panose="02020603050405020304" charset="0"/>
                  </a:rPr>
                  <a:t>）</a:t>
                </a:r>
              </a:p>
            </p:txBody>
          </p:sp>
        </p:grpSp>
        <p:sp>
          <p:nvSpPr>
            <p:cNvPr id="54" name="文本框 53"/>
            <p:cNvSpPr txBox="1"/>
            <p:nvPr/>
          </p:nvSpPr>
          <p:spPr>
            <a:xfrm>
              <a:off x="4570" y="1702"/>
              <a:ext cx="2421" cy="38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新矿工</a:t>
              </a:r>
              <a:r>
                <a:rPr lang="zh-CN" altLang="en-US" sz="1400" dirty="0" smtClean="0">
                  <a:solidFill>
                    <a:prstClr val="black">
                      <a:lumMod val="65000"/>
                      <a:lumOff val="35000"/>
                    </a:prstClr>
                  </a:solidFill>
                  <a:latin typeface="微软雅黑" panose="020B0503020204020204" charset="-122"/>
                  <a:ea typeface="微软雅黑" panose="020B0503020204020204" charset="-122"/>
                </a:rPr>
                <a:t>挖出</a:t>
              </a:r>
              <a:r>
                <a:rPr lang="en-US" altLang="zh-CN" sz="1400" dirty="0" smtClean="0">
                  <a:solidFill>
                    <a:prstClr val="black">
                      <a:lumMod val="65000"/>
                      <a:lumOff val="35000"/>
                    </a:prstClr>
                  </a:solidFill>
                  <a:latin typeface="微软雅黑" panose="020B0503020204020204" charset="-122"/>
                  <a:ea typeface="微软雅黑" panose="020B0503020204020204" charset="-122"/>
                </a:rPr>
                <a:t>8M</a:t>
              </a:r>
              <a:r>
                <a:rPr lang="zh-CN" altLang="en-US" sz="1400" dirty="0" smtClean="0">
                  <a:solidFill>
                    <a:prstClr val="black">
                      <a:lumMod val="65000"/>
                      <a:lumOff val="35000"/>
                    </a:prstClr>
                  </a:solidFill>
                  <a:latin typeface="微软雅黑" panose="020B0503020204020204" charset="-122"/>
                  <a:ea typeface="微软雅黑" panose="020B0503020204020204" charset="-122"/>
                </a:rPr>
                <a:t>的区块</a:t>
              </a:r>
              <a:endParaRPr lang="en-US" altLang="zh-CN" sz="1400" dirty="0" smtClean="0">
                <a:solidFill>
                  <a:prstClr val="black">
                    <a:lumMod val="65000"/>
                    <a:lumOff val="35000"/>
                  </a:prstClr>
                </a:solidFill>
                <a:latin typeface="微软雅黑" panose="020B0503020204020204" charset="-122"/>
                <a:ea typeface="微软雅黑" panose="020B0503020204020204" charset="-122"/>
              </a:endParaRPr>
            </a:p>
          </p:txBody>
        </p:sp>
        <p:sp>
          <p:nvSpPr>
            <p:cNvPr id="56" name="文本框 55"/>
            <p:cNvSpPr txBox="1"/>
            <p:nvPr/>
          </p:nvSpPr>
          <p:spPr>
            <a:xfrm>
              <a:off x="10165" y="1555"/>
              <a:ext cx="2732" cy="65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新矿工</a:t>
              </a:r>
              <a:r>
                <a:rPr lang="zh-CN" altLang="en-US" sz="1400" dirty="0" smtClean="0">
                  <a:solidFill>
                    <a:prstClr val="black">
                      <a:lumMod val="65000"/>
                      <a:lumOff val="35000"/>
                    </a:prstClr>
                  </a:solidFill>
                  <a:latin typeface="微软雅黑" panose="020B0503020204020204" charset="-122"/>
                  <a:ea typeface="微软雅黑" panose="020B0503020204020204" charset="-122"/>
                </a:rPr>
                <a:t>既认可</a:t>
              </a:r>
              <a:r>
                <a:rPr lang="en-US" altLang="zh-CN" sz="1400" dirty="0" smtClean="0">
                  <a:solidFill>
                    <a:prstClr val="black">
                      <a:lumMod val="65000"/>
                      <a:lumOff val="35000"/>
                    </a:prstClr>
                  </a:solidFill>
                  <a:latin typeface="微软雅黑" panose="020B0503020204020204" charset="-122"/>
                  <a:ea typeface="微软雅黑" panose="020B0503020204020204" charset="-122"/>
                </a:rPr>
                <a:t>8M</a:t>
              </a:r>
              <a:r>
                <a:rPr lang="zh-CN" altLang="en-US" sz="1400" dirty="0" smtClean="0">
                  <a:solidFill>
                    <a:prstClr val="black">
                      <a:lumMod val="65000"/>
                      <a:lumOff val="35000"/>
                    </a:prstClr>
                  </a:solidFill>
                  <a:latin typeface="微软雅黑" panose="020B0503020204020204" charset="-122"/>
                  <a:ea typeface="微软雅黑" panose="020B0503020204020204" charset="-122"/>
                </a:rPr>
                <a:t>的区块，也认可</a:t>
              </a:r>
              <a:r>
                <a:rPr lang="en-US" altLang="zh-CN" sz="1400" dirty="0" smtClean="0">
                  <a:solidFill>
                    <a:prstClr val="black">
                      <a:lumMod val="65000"/>
                      <a:lumOff val="35000"/>
                    </a:prstClr>
                  </a:solidFill>
                  <a:latin typeface="微软雅黑" panose="020B0503020204020204" charset="-122"/>
                  <a:ea typeface="微软雅黑" panose="020B0503020204020204" charset="-122"/>
                </a:rPr>
                <a:t>1M</a:t>
              </a:r>
              <a:r>
                <a:rPr lang="zh-CN" altLang="en-US" sz="1400" dirty="0" smtClean="0">
                  <a:solidFill>
                    <a:prstClr val="black">
                      <a:lumMod val="65000"/>
                      <a:lumOff val="35000"/>
                    </a:prstClr>
                  </a:solidFill>
                  <a:latin typeface="微软雅黑" panose="020B0503020204020204" charset="-122"/>
                  <a:ea typeface="微软雅黑" panose="020B0503020204020204" charset="-122"/>
                </a:rPr>
                <a:t>的区块</a:t>
              </a:r>
              <a:endParaRPr lang="zh-CN" altLang="en-US" sz="1400" dirty="0">
                <a:solidFill>
                  <a:prstClr val="black">
                    <a:lumMod val="65000"/>
                    <a:lumOff val="35000"/>
                  </a:prstClr>
                </a:solidFill>
                <a:latin typeface="微软雅黑" panose="020B0503020204020204" charset="-122"/>
                <a:ea typeface="微软雅黑" panose="020B0503020204020204" charset="-122"/>
              </a:endParaRPr>
            </a:p>
          </p:txBody>
        </p:sp>
        <p:sp>
          <p:nvSpPr>
            <p:cNvPr id="57" name="文本框 56"/>
            <p:cNvSpPr txBox="1"/>
            <p:nvPr/>
          </p:nvSpPr>
          <p:spPr>
            <a:xfrm>
              <a:off x="4457" y="6825"/>
              <a:ext cx="7184" cy="65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旧矿工</a:t>
              </a:r>
              <a:r>
                <a:rPr lang="zh-CN" altLang="en-US" sz="1400" dirty="0" smtClean="0">
                  <a:solidFill>
                    <a:prstClr val="black">
                      <a:lumMod val="65000"/>
                      <a:lumOff val="35000"/>
                    </a:prstClr>
                  </a:solidFill>
                  <a:latin typeface="微软雅黑" panose="020B0503020204020204" charset="-122"/>
                  <a:ea typeface="微软雅黑" panose="020B0503020204020204" charset="-122"/>
                </a:rPr>
                <a:t>只认可</a:t>
              </a:r>
              <a:r>
                <a:rPr lang="en-US" altLang="zh-CN" sz="1400" dirty="0" smtClean="0">
                  <a:solidFill>
                    <a:prstClr val="black">
                      <a:lumMod val="65000"/>
                      <a:lumOff val="35000"/>
                    </a:prstClr>
                  </a:solidFill>
                  <a:latin typeface="微软雅黑" panose="020B0503020204020204" charset="-122"/>
                  <a:ea typeface="微软雅黑" panose="020B0503020204020204" charset="-122"/>
                </a:rPr>
                <a:t>1M</a:t>
              </a:r>
              <a:r>
                <a:rPr lang="zh-CN" altLang="en-US" sz="1400" dirty="0" smtClean="0">
                  <a:solidFill>
                    <a:prstClr val="black">
                      <a:lumMod val="65000"/>
                      <a:lumOff val="35000"/>
                    </a:prstClr>
                  </a:solidFill>
                  <a:latin typeface="微软雅黑" panose="020B0503020204020204" charset="-122"/>
                  <a:ea typeface="微软雅黑" panose="020B0503020204020204" charset="-122"/>
                </a:rPr>
                <a:t>的区块，所以他们生成的区块和新矿工不在同一条链上</a:t>
              </a:r>
              <a:endParaRPr lang="zh-CN" altLang="en-US" sz="1400" dirty="0">
                <a:solidFill>
                  <a:prstClr val="black">
                    <a:lumMod val="65000"/>
                    <a:lumOff val="35000"/>
                  </a:prstClr>
                </a:solidFill>
                <a:latin typeface="微软雅黑" panose="020B0503020204020204" charset="-122"/>
                <a:ea typeface="微软雅黑" panose="020B0503020204020204" charset="-122"/>
              </a:endParaRPr>
            </a:p>
          </p:txBody>
        </p:sp>
        <p:grpSp>
          <p:nvGrpSpPr>
            <p:cNvPr id="35" name="组合 34"/>
            <p:cNvGrpSpPr/>
            <p:nvPr/>
          </p:nvGrpSpPr>
          <p:grpSpPr>
            <a:xfrm>
              <a:off x="8115" y="5810"/>
              <a:ext cx="2522" cy="850"/>
              <a:chOff x="3961108" y="3070423"/>
              <a:chExt cx="1601714" cy="540000"/>
            </a:xfrm>
          </p:grpSpPr>
          <p:sp>
            <p:nvSpPr>
              <p:cNvPr id="36" name="矩形 35"/>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38" name="直接箭头连接符 37"/>
              <p:cNvCxnSpPr>
                <a:stCxn id="28" idx="3"/>
                <a:endCxn id="36" idx="1"/>
              </p:cNvCxnSpPr>
              <p:nvPr/>
            </p:nvCxnSpPr>
            <p:spPr>
              <a:xfrm>
                <a:off x="3961108" y="3336475"/>
                <a:ext cx="1061714" cy="3948"/>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7008" y="2463"/>
              <a:ext cx="2830" cy="2268"/>
              <a:chOff x="3062993" y="949140"/>
              <a:chExt cx="1796879" cy="1440000"/>
            </a:xfrm>
          </p:grpSpPr>
          <p:sp>
            <p:nvSpPr>
              <p:cNvPr id="48" name="矩形 47"/>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prstClr val="black"/>
                    </a:solidFill>
                    <a:latin typeface="微软雅黑" panose="020B0503020204020204" charset="-122"/>
                    <a:ea typeface="微软雅黑" panose="020B0503020204020204" charset="-122"/>
                  </a:rPr>
                  <a:t>８ＭＢ</a:t>
                </a:r>
              </a:p>
            </p:txBody>
          </p:sp>
          <p:cxnSp>
            <p:nvCxnSpPr>
              <p:cNvPr id="49" name="直接箭头连接符 48"/>
              <p:cNvCxnSpPr>
                <a:stCxn id="4" idx="3"/>
                <a:endCxn id="48" idx="1"/>
              </p:cNvCxnSpPr>
              <p:nvPr/>
            </p:nvCxnSpPr>
            <p:spPr>
              <a:xfrm>
                <a:off x="3062993" y="1669140"/>
                <a:ext cx="356879"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7517" y="1595"/>
              <a:ext cx="2375" cy="65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新矿工</a:t>
              </a:r>
              <a:r>
                <a:rPr lang="zh-CN" altLang="en-US" sz="1400" dirty="0" smtClean="0">
                  <a:solidFill>
                    <a:prstClr val="black">
                      <a:lumMod val="65000"/>
                      <a:lumOff val="35000"/>
                    </a:prstClr>
                  </a:solidFill>
                  <a:latin typeface="微软雅黑" panose="020B0503020204020204" charset="-122"/>
                  <a:ea typeface="微软雅黑" panose="020B0503020204020204" charset="-122"/>
                </a:rPr>
                <a:t>挖出另一个</a:t>
              </a:r>
              <a:r>
                <a:rPr lang="en-US" altLang="zh-CN" sz="1400" dirty="0" smtClean="0">
                  <a:solidFill>
                    <a:prstClr val="black">
                      <a:lumMod val="65000"/>
                      <a:lumOff val="35000"/>
                    </a:prstClr>
                  </a:solidFill>
                  <a:latin typeface="微软雅黑" panose="020B0503020204020204" charset="-122"/>
                  <a:ea typeface="微软雅黑" panose="020B0503020204020204" charset="-122"/>
                </a:rPr>
                <a:t>8M</a:t>
              </a:r>
              <a:r>
                <a:rPr lang="zh-CN" altLang="en-US" sz="1400" dirty="0" smtClean="0">
                  <a:solidFill>
                    <a:prstClr val="black">
                      <a:lumMod val="65000"/>
                      <a:lumOff val="35000"/>
                    </a:prstClr>
                  </a:solidFill>
                  <a:latin typeface="微软雅黑" panose="020B0503020204020204" charset="-122"/>
                  <a:ea typeface="微软雅黑" panose="020B0503020204020204" charset="-122"/>
                </a:rPr>
                <a:t>的区块</a:t>
              </a:r>
              <a:endParaRPr lang="en-US" altLang="zh-CN" sz="1400" dirty="0" smtClean="0">
                <a:solidFill>
                  <a:prstClr val="black">
                    <a:lumMod val="65000"/>
                    <a:lumOff val="35000"/>
                  </a:prstClr>
                </a:solidFill>
                <a:latin typeface="微软雅黑" panose="020B0503020204020204" charset="-122"/>
                <a:ea typeface="微软雅黑" panose="020B0503020204020204" charset="-122"/>
              </a:endParaRPr>
            </a:p>
          </p:txBody>
        </p:sp>
        <p:sp>
          <p:nvSpPr>
            <p:cNvPr id="51" name="矩形 50"/>
            <p:cNvSpPr/>
            <p:nvPr/>
          </p:nvSpPr>
          <p:spPr>
            <a:xfrm>
              <a:off x="1356" y="1246"/>
              <a:ext cx="2835" cy="461"/>
            </a:xfrm>
            <a:prstGeom prst="rect">
              <a:avLst/>
            </a:prstGeom>
          </p:spPr>
          <p:txBody>
            <a:bodyPr wrap="square">
              <a:spAutoFit/>
            </a:bodyPr>
            <a:lstStyle/>
            <a:p>
              <a:r>
                <a:rPr lang="zh-CN" altLang="en-US" b="1" dirty="0">
                  <a:solidFill>
                    <a:prstClr val="black">
                      <a:lumMod val="65000"/>
                      <a:lumOff val="35000"/>
                    </a:prstClr>
                  </a:solidFill>
                  <a:latin typeface="微软雅黑" panose="020B0503020204020204" charset="-122"/>
                  <a:ea typeface="微软雅黑" panose="020B0503020204020204" charset="-122"/>
                </a:rPr>
                <a:t>硬</a:t>
              </a:r>
              <a:r>
                <a:rPr lang="zh-CN" altLang="en-US" b="1" dirty="0" smtClean="0">
                  <a:solidFill>
                    <a:prstClr val="black">
                      <a:lumMod val="65000"/>
                      <a:lumOff val="35000"/>
                    </a:prstClr>
                  </a:solidFill>
                  <a:latin typeface="微软雅黑" panose="020B0503020204020204" charset="-122"/>
                  <a:ea typeface="微软雅黑" panose="020B0503020204020204" charset="-122"/>
                </a:rPr>
                <a:t>分叉无法合并</a:t>
              </a:r>
              <a:endParaRPr lang="en-US" altLang="zh-CN" b="1" dirty="0">
                <a:solidFill>
                  <a:prstClr val="black">
                    <a:lumMod val="65000"/>
                    <a:lumOff val="35000"/>
                  </a:prstClr>
                </a:solidFill>
                <a:latin typeface="微软雅黑" panose="020B0503020204020204" charset="-122"/>
                <a:ea typeface="微软雅黑" panose="020B0503020204020204" charset="-122"/>
              </a:endParaRPr>
            </a:p>
          </p:txBody>
        </p:sp>
      </p:grpSp>
      <p:pic>
        <p:nvPicPr>
          <p:cNvPr id="9" name="图片 8"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220507845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635"/>
            <a:ext cx="12192000" cy="6857365"/>
          </a:xfrm>
          <a:prstGeom prst="rect">
            <a:avLst/>
          </a:prstGeom>
        </p:spPr>
      </p:pic>
      <p:sp>
        <p:nvSpPr>
          <p:cNvPr id="6" name="文本框 5"/>
          <p:cNvSpPr txBox="1"/>
          <p:nvPr/>
        </p:nvSpPr>
        <p:spPr>
          <a:xfrm>
            <a:off x="6553200" y="1071880"/>
            <a:ext cx="4281805" cy="583565"/>
          </a:xfrm>
          <a:prstGeom prst="rect">
            <a:avLst/>
          </a:prstGeom>
          <a:noFill/>
        </p:spPr>
        <p:txBody>
          <a:bodyPr wrap="square" rtlCol="0">
            <a:spAutoFit/>
          </a:bodyPr>
          <a:lstStyle/>
          <a:p>
            <a:pPr algn="r"/>
            <a:r>
              <a:rPr lang="en-US" altLang="zh-CN" sz="3200" dirty="0">
                <a:solidFill>
                  <a:prstClr val="black"/>
                </a:solidFill>
                <a:latin typeface="微软雅黑" panose="020B0503020204020204" charset="-122"/>
                <a:ea typeface="微软雅黑" panose="020B0503020204020204" charset="-122"/>
              </a:rPr>
              <a:t>      </a:t>
            </a:r>
            <a:r>
              <a:rPr lang="zh-CN" altLang="en-US" sz="3200" dirty="0">
                <a:solidFill>
                  <a:prstClr val="black"/>
                </a:solidFill>
                <a:latin typeface="微软雅黑" panose="020B0503020204020204" charset="-122"/>
                <a:ea typeface="微软雅黑" panose="020B0503020204020204" charset="-122"/>
              </a:rPr>
              <a:t>比特币</a:t>
            </a:r>
            <a:r>
              <a:rPr lang="zh-CN" altLang="en-US" sz="3200" dirty="0" smtClean="0">
                <a:solidFill>
                  <a:prstClr val="black"/>
                </a:solidFill>
                <a:latin typeface="微软雅黑" panose="020B0503020204020204" charset="-122"/>
                <a:ea typeface="微软雅黑" panose="020B0503020204020204" charset="-122"/>
              </a:rPr>
              <a:t>的软分叉</a:t>
            </a:r>
            <a:endParaRPr lang="zh-CN" altLang="en-US" sz="3200" dirty="0">
              <a:solidFill>
                <a:prstClr val="black"/>
              </a:solidFill>
              <a:latin typeface="微软雅黑" panose="020B0503020204020204" charset="-122"/>
              <a:ea typeface="微软雅黑" panose="020B0503020204020204" charset="-122"/>
            </a:endParaRPr>
          </a:p>
        </p:txBody>
      </p:sp>
      <p:grpSp>
        <p:nvGrpSpPr>
          <p:cNvPr id="3" name="组合 2"/>
          <p:cNvGrpSpPr/>
          <p:nvPr/>
        </p:nvGrpSpPr>
        <p:grpSpPr>
          <a:xfrm>
            <a:off x="908210" y="1852295"/>
            <a:ext cx="10117151" cy="4765889"/>
            <a:chOff x="771" y="1246"/>
            <a:chExt cx="12662" cy="5964"/>
          </a:xfrm>
        </p:grpSpPr>
        <p:sp>
          <p:nvSpPr>
            <p:cNvPr id="39" name="矩形 38"/>
            <p:cNvSpPr/>
            <p:nvPr/>
          </p:nvSpPr>
          <p:spPr>
            <a:xfrm>
              <a:off x="4627" y="2268"/>
              <a:ext cx="8801" cy="2656"/>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prstClr val="black"/>
                </a:solidFill>
              </a:endParaRPr>
            </a:p>
          </p:txBody>
        </p:sp>
        <p:sp>
          <p:nvSpPr>
            <p:cNvPr id="7" name="矩形 6"/>
            <p:cNvSpPr/>
            <p:nvPr/>
          </p:nvSpPr>
          <p:spPr>
            <a:xfrm>
              <a:off x="771" y="3171"/>
              <a:ext cx="850" cy="850"/>
            </a:xfrm>
            <a:prstGeom prst="rect">
              <a:avLst/>
            </a:prstGeom>
            <a:noFill/>
            <a:ln w="28575">
              <a:solidFill>
                <a:srgbClr val="415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prstClr val="black"/>
                  </a:solidFill>
                  <a:latin typeface="Times New Roman" panose="02020603050405020304" charset="0"/>
                  <a:ea typeface="微软雅黑" panose="020B0503020204020204" charset="-122"/>
                  <a:cs typeface="Times New Roman" panose="02020603050405020304" charset="0"/>
                </a:rPr>
                <a:t>1</a:t>
              </a:r>
              <a:r>
                <a:rPr lang="zh-CN" altLang="en-US" sz="1200" dirty="0" smtClean="0">
                  <a:solidFill>
                    <a:prstClr val="black"/>
                  </a:solidFill>
                  <a:latin typeface="Times New Roman" panose="02020603050405020304" charset="0"/>
                  <a:ea typeface="微软雅黑" panose="020B0503020204020204" charset="-122"/>
                  <a:cs typeface="Times New Roman" panose="02020603050405020304" charset="0"/>
                </a:rPr>
                <a:t>ＭＢ</a:t>
              </a:r>
              <a:endParaRPr lang="zh-CN" altLang="en-US" sz="1200" dirty="0">
                <a:solidFill>
                  <a:prstClr val="black"/>
                </a:solidFill>
                <a:latin typeface="Times New Roman" panose="02020603050405020304" charset="0"/>
                <a:ea typeface="微软雅黑" panose="020B0503020204020204" charset="-122"/>
                <a:cs typeface="Times New Roman" panose="02020603050405020304" charset="0"/>
              </a:endParaRPr>
            </a:p>
          </p:txBody>
        </p:sp>
        <p:sp>
          <p:nvSpPr>
            <p:cNvPr id="10" name="矩形 9"/>
            <p:cNvSpPr/>
            <p:nvPr/>
          </p:nvSpPr>
          <p:spPr>
            <a:xfrm>
              <a:off x="2048" y="3171"/>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sp>
          <p:nvSpPr>
            <p:cNvPr id="11" name="矩形 10"/>
            <p:cNvSpPr/>
            <p:nvPr/>
          </p:nvSpPr>
          <p:spPr>
            <a:xfrm>
              <a:off x="3349" y="3172"/>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5" name="直接箭头连接符 4"/>
            <p:cNvCxnSpPr>
              <a:stCxn id="7" idx="3"/>
              <a:endCxn id="10" idx="1"/>
            </p:cNvCxnSpPr>
            <p:nvPr/>
          </p:nvCxnSpPr>
          <p:spPr>
            <a:xfrm>
              <a:off x="1622" y="3597"/>
              <a:ext cx="427"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3"/>
              <a:endCxn id="11" idx="1"/>
            </p:cNvCxnSpPr>
            <p:nvPr/>
          </p:nvCxnSpPr>
          <p:spPr>
            <a:xfrm>
              <a:off x="2899" y="3597"/>
              <a:ext cx="451" cy="1"/>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00" y="2463"/>
              <a:ext cx="2808" cy="2268"/>
              <a:chOff x="3076922" y="949140"/>
              <a:chExt cx="1782950" cy="1440000"/>
            </a:xfrm>
          </p:grpSpPr>
          <p:sp>
            <p:nvSpPr>
              <p:cNvPr id="4" name="矩形 3"/>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prstClr val="black"/>
                    </a:solidFill>
                    <a:latin typeface="微软雅黑" panose="020B0503020204020204" charset="-122"/>
                    <a:ea typeface="微软雅黑" panose="020B0503020204020204" charset="-122"/>
                  </a:rPr>
                  <a:t>８ＭＢ</a:t>
                </a:r>
              </a:p>
            </p:txBody>
          </p:sp>
          <p:cxnSp>
            <p:nvCxnSpPr>
              <p:cNvPr id="16" name="直接箭头连接符 15"/>
              <p:cNvCxnSpPr>
                <a:stCxn id="11" idx="3"/>
                <a:endCxn id="4" idx="1"/>
              </p:cNvCxnSpPr>
              <p:nvPr/>
            </p:nvCxnSpPr>
            <p:spPr>
              <a:xfrm flipV="1">
                <a:off x="3076922" y="1669140"/>
                <a:ext cx="342950" cy="612"/>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837" y="3171"/>
              <a:ext cx="1390" cy="850"/>
              <a:chOff x="6631683" y="1399140"/>
              <a:chExt cx="882765" cy="540000"/>
            </a:xfrm>
          </p:grpSpPr>
          <p:sp>
            <p:nvSpPr>
              <p:cNvPr id="23" name="矩形 22"/>
              <p:cNvSpPr/>
              <p:nvPr/>
            </p:nvSpPr>
            <p:spPr>
              <a:xfrm>
                <a:off x="6974448" y="1399140"/>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24" name="直接箭头连接符 23"/>
              <p:cNvCxnSpPr>
                <a:stCxn id="48" idx="3"/>
                <a:endCxn id="23" idx="1"/>
              </p:cNvCxnSpPr>
              <p:nvPr/>
            </p:nvCxnSpPr>
            <p:spPr>
              <a:xfrm>
                <a:off x="6631683" y="1669140"/>
                <a:ext cx="342765"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200" y="3598"/>
              <a:ext cx="1390" cy="3066"/>
              <a:chOff x="3076922" y="1669752"/>
              <a:chExt cx="882950" cy="1946666"/>
            </a:xfrm>
          </p:grpSpPr>
          <p:sp>
            <p:nvSpPr>
              <p:cNvPr id="27" name="矩形 26"/>
              <p:cNvSpPr/>
              <p:nvPr/>
            </p:nvSpPr>
            <p:spPr>
              <a:xfrm>
                <a:off x="3419872" y="3076418"/>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29" name="直接箭头连接符 28"/>
              <p:cNvCxnSpPr>
                <a:stCxn id="11" idx="3"/>
                <a:endCxn id="27" idx="1"/>
              </p:cNvCxnSpPr>
              <p:nvPr/>
            </p:nvCxnSpPr>
            <p:spPr>
              <a:xfrm>
                <a:off x="3076922" y="1669752"/>
                <a:ext cx="342950" cy="1676666"/>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5590" y="5803"/>
              <a:ext cx="2524" cy="850"/>
              <a:chOff x="3959872" y="3070423"/>
              <a:chExt cx="1602950" cy="540000"/>
            </a:xfrm>
          </p:grpSpPr>
          <p:sp>
            <p:nvSpPr>
              <p:cNvPr id="28" name="矩形 27"/>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30" name="直接箭头连接符 29"/>
              <p:cNvCxnSpPr>
                <a:stCxn id="27" idx="3"/>
                <a:endCxn id="28" idx="1"/>
              </p:cNvCxnSpPr>
              <p:nvPr/>
            </p:nvCxnSpPr>
            <p:spPr>
              <a:xfrm flipV="1">
                <a:off x="3959872" y="3340423"/>
                <a:ext cx="1062950" cy="5995"/>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4627" y="5608"/>
              <a:ext cx="8806" cy="1196"/>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prstClr val="black"/>
                </a:solidFill>
              </a:endParaRPr>
            </a:p>
          </p:txBody>
        </p:sp>
        <p:sp>
          <p:nvSpPr>
            <p:cNvPr id="54" name="文本框 53"/>
            <p:cNvSpPr txBox="1"/>
            <p:nvPr/>
          </p:nvSpPr>
          <p:spPr>
            <a:xfrm>
              <a:off x="4740" y="1608"/>
              <a:ext cx="2421" cy="38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旧矿工</a:t>
              </a:r>
              <a:r>
                <a:rPr lang="zh-CN" altLang="en-US" sz="1400" dirty="0">
                  <a:solidFill>
                    <a:prstClr val="black">
                      <a:lumMod val="65000"/>
                      <a:lumOff val="35000"/>
                    </a:prstClr>
                  </a:solidFill>
                  <a:latin typeface="微软雅黑" panose="020B0503020204020204" charset="-122"/>
                  <a:ea typeface="微软雅黑" panose="020B0503020204020204" charset="-122"/>
                </a:rPr>
                <a:t>挖出</a:t>
              </a:r>
              <a:r>
                <a:rPr lang="en-US" altLang="zh-CN" sz="1400" dirty="0">
                  <a:solidFill>
                    <a:prstClr val="black">
                      <a:lumMod val="65000"/>
                      <a:lumOff val="35000"/>
                    </a:prstClr>
                  </a:solidFill>
                  <a:latin typeface="微软雅黑" panose="020B0503020204020204" charset="-122"/>
                  <a:ea typeface="微软雅黑" panose="020B0503020204020204" charset="-122"/>
                </a:rPr>
                <a:t>8M</a:t>
              </a:r>
              <a:r>
                <a:rPr lang="zh-CN" altLang="en-US" sz="1400" dirty="0">
                  <a:solidFill>
                    <a:prstClr val="black">
                      <a:lumMod val="65000"/>
                      <a:lumOff val="35000"/>
                    </a:prstClr>
                  </a:solidFill>
                  <a:latin typeface="微软雅黑" panose="020B0503020204020204" charset="-122"/>
                  <a:ea typeface="微软雅黑" panose="020B0503020204020204" charset="-122"/>
                </a:rPr>
                <a:t>的区块</a:t>
              </a:r>
              <a:endParaRPr lang="en-US" altLang="zh-CN" sz="1400" dirty="0">
                <a:solidFill>
                  <a:prstClr val="black">
                    <a:lumMod val="65000"/>
                    <a:lumOff val="35000"/>
                  </a:prstClr>
                </a:solidFill>
                <a:latin typeface="微软雅黑" panose="020B0503020204020204" charset="-122"/>
                <a:ea typeface="微软雅黑" panose="020B0503020204020204" charset="-122"/>
              </a:endParaRPr>
            </a:p>
          </p:txBody>
        </p:sp>
        <p:sp>
          <p:nvSpPr>
            <p:cNvPr id="56" name="文本框 55"/>
            <p:cNvSpPr txBox="1"/>
            <p:nvPr/>
          </p:nvSpPr>
          <p:spPr>
            <a:xfrm>
              <a:off x="10165" y="1555"/>
              <a:ext cx="2679" cy="65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旧矿工</a:t>
              </a:r>
              <a:r>
                <a:rPr lang="zh-CN" altLang="en-US" sz="1400" dirty="0">
                  <a:solidFill>
                    <a:prstClr val="black">
                      <a:lumMod val="65000"/>
                      <a:lumOff val="35000"/>
                    </a:prstClr>
                  </a:solidFill>
                  <a:latin typeface="微软雅黑" panose="020B0503020204020204" charset="-122"/>
                  <a:ea typeface="微软雅黑" panose="020B0503020204020204" charset="-122"/>
                </a:rPr>
                <a:t>既认可</a:t>
              </a:r>
              <a:r>
                <a:rPr lang="en-US" altLang="zh-CN" sz="1400" dirty="0">
                  <a:solidFill>
                    <a:prstClr val="black">
                      <a:lumMod val="65000"/>
                      <a:lumOff val="35000"/>
                    </a:prstClr>
                  </a:solidFill>
                  <a:latin typeface="微软雅黑" panose="020B0503020204020204" charset="-122"/>
                  <a:ea typeface="微软雅黑" panose="020B0503020204020204" charset="-122"/>
                </a:rPr>
                <a:t>8M</a:t>
              </a:r>
              <a:r>
                <a:rPr lang="zh-CN" altLang="en-US" sz="1400" dirty="0">
                  <a:solidFill>
                    <a:prstClr val="black">
                      <a:lumMod val="65000"/>
                      <a:lumOff val="35000"/>
                    </a:prstClr>
                  </a:solidFill>
                  <a:latin typeface="微软雅黑" panose="020B0503020204020204" charset="-122"/>
                  <a:ea typeface="微软雅黑" panose="020B0503020204020204" charset="-122"/>
                </a:rPr>
                <a:t>的区块，也认可</a:t>
              </a:r>
              <a:r>
                <a:rPr lang="en-US" altLang="zh-CN" sz="1400" dirty="0">
                  <a:solidFill>
                    <a:prstClr val="black">
                      <a:lumMod val="65000"/>
                      <a:lumOff val="35000"/>
                    </a:prstClr>
                  </a:solidFill>
                  <a:latin typeface="微软雅黑" panose="020B0503020204020204" charset="-122"/>
                  <a:ea typeface="微软雅黑" panose="020B0503020204020204" charset="-122"/>
                </a:rPr>
                <a:t>1M</a:t>
              </a:r>
              <a:r>
                <a:rPr lang="zh-CN" altLang="en-US" sz="1400" dirty="0">
                  <a:solidFill>
                    <a:prstClr val="black">
                      <a:lumMod val="65000"/>
                      <a:lumOff val="35000"/>
                    </a:prstClr>
                  </a:solidFill>
                  <a:latin typeface="微软雅黑" panose="020B0503020204020204" charset="-122"/>
                  <a:ea typeface="微软雅黑" panose="020B0503020204020204" charset="-122"/>
                </a:rPr>
                <a:t>的区块</a:t>
              </a:r>
            </a:p>
          </p:txBody>
        </p:sp>
        <p:sp>
          <p:nvSpPr>
            <p:cNvPr id="57" name="文本框 56"/>
            <p:cNvSpPr txBox="1"/>
            <p:nvPr/>
          </p:nvSpPr>
          <p:spPr>
            <a:xfrm>
              <a:off x="4457" y="6825"/>
              <a:ext cx="7411" cy="38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新矿工</a:t>
              </a:r>
              <a:r>
                <a:rPr lang="zh-CN" altLang="en-US" sz="1400" dirty="0">
                  <a:solidFill>
                    <a:prstClr val="black">
                      <a:lumMod val="65000"/>
                      <a:lumOff val="35000"/>
                    </a:prstClr>
                  </a:solidFill>
                  <a:latin typeface="微软雅黑" panose="020B0503020204020204" charset="-122"/>
                  <a:ea typeface="微软雅黑" panose="020B0503020204020204" charset="-122"/>
                </a:rPr>
                <a:t>只认可</a:t>
              </a:r>
              <a:r>
                <a:rPr lang="en-US" altLang="zh-CN" sz="1400" dirty="0">
                  <a:solidFill>
                    <a:prstClr val="black">
                      <a:lumMod val="65000"/>
                      <a:lumOff val="35000"/>
                    </a:prstClr>
                  </a:solidFill>
                  <a:latin typeface="微软雅黑" panose="020B0503020204020204" charset="-122"/>
                  <a:ea typeface="微软雅黑" panose="020B0503020204020204" charset="-122"/>
                </a:rPr>
                <a:t>1M</a:t>
              </a:r>
              <a:r>
                <a:rPr lang="zh-CN" altLang="en-US" sz="1400" dirty="0">
                  <a:solidFill>
                    <a:prstClr val="black">
                      <a:lumMod val="65000"/>
                      <a:lumOff val="35000"/>
                    </a:prstClr>
                  </a:solidFill>
                  <a:latin typeface="微软雅黑" panose="020B0503020204020204" charset="-122"/>
                  <a:ea typeface="微软雅黑" panose="020B0503020204020204" charset="-122"/>
                </a:rPr>
                <a:t>的区块，所以他们生成的区块</a:t>
              </a:r>
              <a:r>
                <a:rPr lang="zh-CN" altLang="en-US" sz="1400" dirty="0" smtClean="0">
                  <a:solidFill>
                    <a:prstClr val="black">
                      <a:lumMod val="65000"/>
                      <a:lumOff val="35000"/>
                    </a:prstClr>
                  </a:solidFill>
                  <a:latin typeface="微软雅黑" panose="020B0503020204020204" charset="-122"/>
                  <a:ea typeface="微软雅黑" panose="020B0503020204020204" charset="-122"/>
                </a:rPr>
                <a:t>和旧矿工</a:t>
              </a:r>
              <a:r>
                <a:rPr lang="zh-CN" altLang="en-US" sz="1400" dirty="0">
                  <a:solidFill>
                    <a:prstClr val="black">
                      <a:lumMod val="65000"/>
                      <a:lumOff val="35000"/>
                    </a:prstClr>
                  </a:solidFill>
                  <a:latin typeface="微软雅黑" panose="020B0503020204020204" charset="-122"/>
                  <a:ea typeface="微软雅黑" panose="020B0503020204020204" charset="-122"/>
                </a:rPr>
                <a:t>不在同一条链上</a:t>
              </a:r>
            </a:p>
          </p:txBody>
        </p:sp>
        <p:grpSp>
          <p:nvGrpSpPr>
            <p:cNvPr id="35" name="组合 34"/>
            <p:cNvGrpSpPr/>
            <p:nvPr/>
          </p:nvGrpSpPr>
          <p:grpSpPr>
            <a:xfrm>
              <a:off x="8115" y="5810"/>
              <a:ext cx="2522" cy="850"/>
              <a:chOff x="3961108" y="3070423"/>
              <a:chExt cx="1601714" cy="540000"/>
            </a:xfrm>
          </p:grpSpPr>
          <p:sp>
            <p:nvSpPr>
              <p:cNvPr id="36" name="矩形 35"/>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prstClr val="black"/>
                    </a:solidFill>
                    <a:latin typeface="微软雅黑" panose="020B0503020204020204" charset="-122"/>
                    <a:ea typeface="微软雅黑" panose="020B0503020204020204" charset="-122"/>
                  </a:rPr>
                  <a:t>1</a:t>
                </a:r>
                <a:r>
                  <a:rPr lang="zh-CN" altLang="en-US" sz="1050" dirty="0" smtClean="0">
                    <a:solidFill>
                      <a:prstClr val="black"/>
                    </a:solidFill>
                    <a:latin typeface="微软雅黑" panose="020B0503020204020204" charset="-122"/>
                    <a:ea typeface="微软雅黑" panose="020B0503020204020204" charset="-122"/>
                  </a:rPr>
                  <a:t>ＭＢ</a:t>
                </a:r>
                <a:endParaRPr lang="zh-CN" altLang="en-US" sz="1050" dirty="0">
                  <a:solidFill>
                    <a:prstClr val="black"/>
                  </a:solidFill>
                  <a:latin typeface="微软雅黑" panose="020B0503020204020204" charset="-122"/>
                  <a:ea typeface="微软雅黑" panose="020B0503020204020204" charset="-122"/>
                </a:endParaRPr>
              </a:p>
            </p:txBody>
          </p:sp>
          <p:cxnSp>
            <p:nvCxnSpPr>
              <p:cNvPr id="38" name="直接箭头连接符 37"/>
              <p:cNvCxnSpPr>
                <a:stCxn id="28" idx="3"/>
                <a:endCxn id="36" idx="1"/>
              </p:cNvCxnSpPr>
              <p:nvPr/>
            </p:nvCxnSpPr>
            <p:spPr>
              <a:xfrm>
                <a:off x="3961108" y="3336475"/>
                <a:ext cx="1061714" cy="3948"/>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7008" y="2463"/>
              <a:ext cx="2830" cy="2268"/>
              <a:chOff x="3062993" y="949140"/>
              <a:chExt cx="1796879" cy="1440000"/>
            </a:xfrm>
          </p:grpSpPr>
          <p:sp>
            <p:nvSpPr>
              <p:cNvPr id="48" name="矩形 47"/>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prstClr val="black"/>
                    </a:solidFill>
                    <a:latin typeface="微软雅黑" panose="020B0503020204020204" charset="-122"/>
                    <a:ea typeface="微软雅黑" panose="020B0503020204020204" charset="-122"/>
                  </a:rPr>
                  <a:t>８ＭＢ</a:t>
                </a:r>
              </a:p>
            </p:txBody>
          </p:sp>
          <p:cxnSp>
            <p:nvCxnSpPr>
              <p:cNvPr id="49" name="直接箭头连接符 48"/>
              <p:cNvCxnSpPr>
                <a:stCxn id="4" idx="3"/>
                <a:endCxn id="48" idx="1"/>
              </p:cNvCxnSpPr>
              <p:nvPr/>
            </p:nvCxnSpPr>
            <p:spPr>
              <a:xfrm>
                <a:off x="3062993" y="1669140"/>
                <a:ext cx="356879"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7517" y="1581"/>
              <a:ext cx="2375" cy="655"/>
            </a:xfrm>
            <a:prstGeom prst="rect">
              <a:avLst/>
            </a:prstGeom>
            <a:noFill/>
          </p:spPr>
          <p:txBody>
            <a:bodyPr wrap="square" rtlCol="0">
              <a:spAutoFit/>
            </a:bodyPr>
            <a:lstStyle/>
            <a:p>
              <a:pPr algn="ctr"/>
              <a:r>
                <a:rPr lang="zh-CN" altLang="en-US" sz="1400" b="1" dirty="0" smtClean="0">
                  <a:solidFill>
                    <a:prstClr val="black">
                      <a:lumMod val="65000"/>
                      <a:lumOff val="35000"/>
                    </a:prstClr>
                  </a:solidFill>
                  <a:latin typeface="微软雅黑" panose="020B0503020204020204" charset="-122"/>
                  <a:ea typeface="微软雅黑" panose="020B0503020204020204" charset="-122"/>
                </a:rPr>
                <a:t>旧矿工</a:t>
              </a:r>
              <a:r>
                <a:rPr lang="zh-CN" altLang="en-US" sz="1400" dirty="0">
                  <a:solidFill>
                    <a:prstClr val="black">
                      <a:lumMod val="65000"/>
                      <a:lumOff val="35000"/>
                    </a:prstClr>
                  </a:solidFill>
                  <a:latin typeface="微软雅黑" panose="020B0503020204020204" charset="-122"/>
                  <a:ea typeface="微软雅黑" panose="020B0503020204020204" charset="-122"/>
                </a:rPr>
                <a:t>挖出另一个</a:t>
              </a:r>
              <a:r>
                <a:rPr lang="en-US" altLang="zh-CN" sz="1400" dirty="0">
                  <a:solidFill>
                    <a:prstClr val="black">
                      <a:lumMod val="65000"/>
                      <a:lumOff val="35000"/>
                    </a:prstClr>
                  </a:solidFill>
                  <a:latin typeface="微软雅黑" panose="020B0503020204020204" charset="-122"/>
                  <a:ea typeface="微软雅黑" panose="020B0503020204020204" charset="-122"/>
                </a:rPr>
                <a:t>8M</a:t>
              </a:r>
              <a:r>
                <a:rPr lang="zh-CN" altLang="en-US" sz="1400" dirty="0">
                  <a:solidFill>
                    <a:prstClr val="black">
                      <a:lumMod val="65000"/>
                      <a:lumOff val="35000"/>
                    </a:prstClr>
                  </a:solidFill>
                  <a:latin typeface="微软雅黑" panose="020B0503020204020204" charset="-122"/>
                  <a:ea typeface="微软雅黑" panose="020B0503020204020204" charset="-122"/>
                </a:rPr>
                <a:t>的区块</a:t>
              </a:r>
              <a:endParaRPr lang="en-US" altLang="zh-CN" sz="1400" dirty="0">
                <a:solidFill>
                  <a:prstClr val="black">
                    <a:lumMod val="65000"/>
                    <a:lumOff val="35000"/>
                  </a:prstClr>
                </a:solidFill>
                <a:latin typeface="微软雅黑" panose="020B0503020204020204" charset="-122"/>
                <a:ea typeface="微软雅黑" panose="020B0503020204020204" charset="-122"/>
              </a:endParaRPr>
            </a:p>
          </p:txBody>
        </p:sp>
        <p:sp>
          <p:nvSpPr>
            <p:cNvPr id="51" name="矩形 50"/>
            <p:cNvSpPr/>
            <p:nvPr/>
          </p:nvSpPr>
          <p:spPr>
            <a:xfrm>
              <a:off x="859" y="1246"/>
              <a:ext cx="3332" cy="1155"/>
            </a:xfrm>
            <a:prstGeom prst="rect">
              <a:avLst/>
            </a:prstGeom>
          </p:spPr>
          <p:txBody>
            <a:bodyPr wrap="square">
              <a:spAutoFit/>
            </a:bodyPr>
            <a:lstStyle/>
            <a:p>
              <a:r>
                <a:rPr lang="zh-CN" altLang="en-US" b="1" dirty="0">
                  <a:solidFill>
                    <a:prstClr val="black">
                      <a:lumMod val="65000"/>
                      <a:lumOff val="35000"/>
                    </a:prstClr>
                  </a:solidFill>
                  <a:latin typeface="微软雅黑" panose="020B0503020204020204" charset="-122"/>
                  <a:ea typeface="微软雅黑" panose="020B0503020204020204" charset="-122"/>
                </a:rPr>
                <a:t>如果有至少</a:t>
              </a:r>
              <a:r>
                <a:rPr lang="en-US" altLang="zh-CN" b="1" dirty="0">
                  <a:solidFill>
                    <a:prstClr val="black">
                      <a:lumMod val="65000"/>
                      <a:lumOff val="35000"/>
                    </a:prstClr>
                  </a:solidFill>
                  <a:latin typeface="微软雅黑" panose="020B0503020204020204" charset="-122"/>
                  <a:ea typeface="微软雅黑" panose="020B0503020204020204" charset="-122"/>
                </a:rPr>
                <a:t>51%</a:t>
              </a:r>
              <a:r>
                <a:rPr lang="zh-CN" altLang="en-US" b="1" dirty="0">
                  <a:solidFill>
                    <a:prstClr val="black">
                      <a:lumMod val="65000"/>
                      <a:lumOff val="35000"/>
                    </a:prstClr>
                  </a:solidFill>
                  <a:latin typeface="微软雅黑" panose="020B0503020204020204" charset="-122"/>
                  <a:ea typeface="微软雅黑" panose="020B0503020204020204" charset="-122"/>
                </a:rPr>
                <a:t>的矿工的算力转向的新版本，那么网络</a:t>
              </a:r>
              <a:r>
                <a:rPr lang="zh-CN" altLang="en-US" b="1" dirty="0" smtClean="0">
                  <a:solidFill>
                    <a:prstClr val="black">
                      <a:lumMod val="65000"/>
                      <a:lumOff val="35000"/>
                    </a:prstClr>
                  </a:solidFill>
                  <a:latin typeface="微软雅黑" panose="020B0503020204020204" charset="-122"/>
                  <a:ea typeface="微软雅黑" panose="020B0503020204020204" charset="-122"/>
                </a:rPr>
                <a:t>自动合并。</a:t>
              </a:r>
              <a:endParaRPr lang="en-US" altLang="zh-CN" b="1" dirty="0">
                <a:solidFill>
                  <a:prstClr val="black">
                    <a:lumMod val="65000"/>
                    <a:lumOff val="35000"/>
                  </a:prstClr>
                </a:solidFill>
                <a:latin typeface="微软雅黑" panose="020B0503020204020204" charset="-122"/>
                <a:ea typeface="微软雅黑" panose="020B0503020204020204" charset="-122"/>
              </a:endParaRPr>
            </a:p>
          </p:txBody>
        </p:sp>
      </p:grpSp>
      <p:pic>
        <p:nvPicPr>
          <p:cNvPr id="9" name="图片 8"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933398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文本框 6"/>
          <p:cNvSpPr txBox="1"/>
          <p:nvPr/>
        </p:nvSpPr>
        <p:spPr>
          <a:xfrm>
            <a:off x="3895344" y="1021470"/>
            <a:ext cx="4087368" cy="584775"/>
          </a:xfrm>
          <a:prstGeom prst="rect">
            <a:avLst/>
          </a:prstGeom>
          <a:noFill/>
        </p:spPr>
        <p:txBody>
          <a:bodyPr wrap="square" rtlCol="0">
            <a:spAutoFit/>
          </a:bodyPr>
          <a:lstStyle/>
          <a:p>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带校验的地址（</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EIP55</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041731" y="1656116"/>
            <a:ext cx="8596045" cy="2169825"/>
          </a:xfrm>
          <a:prstGeom prst="rect">
            <a:avLst/>
          </a:prstGeom>
          <a:noFill/>
        </p:spPr>
        <p:txBody>
          <a:bodyPr wrap="square" rtlCol="0">
            <a:spAutoFit/>
          </a:bodyPr>
          <a:lstStyle/>
          <a:p>
            <a:pPr>
              <a:lnSpc>
                <a:spcPct val="150000"/>
              </a:lnSpc>
            </a:pPr>
            <a:r>
              <a:rPr lang="en-US" altLang="zh-CN" dirty="0" smtClean="0">
                <a:solidFill>
                  <a:prstClr val="black"/>
                </a:solidFill>
                <a:latin typeface="Times New Roman" panose="02020603050405020304" pitchFamily="18" charset="0"/>
                <a:cs typeface="Times New Roman" panose="02020603050405020304" pitchFamily="18" charset="0"/>
              </a:rPr>
              <a:t>1. </a:t>
            </a:r>
            <a:r>
              <a:rPr lang="zh-CN" altLang="en-US" dirty="0" smtClean="0">
                <a:solidFill>
                  <a:prstClr val="black"/>
                </a:solidFill>
                <a:latin typeface="Times New Roman" panose="02020603050405020304" pitchFamily="18" charset="0"/>
                <a:cs typeface="Times New Roman" panose="02020603050405020304" pitchFamily="18" charset="0"/>
              </a:rPr>
              <a:t>对小写地址进行</a:t>
            </a:r>
            <a:r>
              <a:rPr lang="en-US" altLang="zh-CN" dirty="0" smtClean="0">
                <a:solidFill>
                  <a:prstClr val="black"/>
                </a:solidFill>
                <a:latin typeface="Times New Roman" panose="02020603050405020304" pitchFamily="18" charset="0"/>
                <a:cs typeface="Times New Roman" panose="02020603050405020304" pitchFamily="18" charset="0"/>
              </a:rPr>
              <a:t>Hash</a:t>
            </a:r>
            <a:r>
              <a:rPr lang="zh-CN" altLang="en-US" dirty="0" smtClean="0">
                <a:solidFill>
                  <a:prstClr val="black"/>
                </a:solidFill>
                <a:latin typeface="Times New Roman" panose="02020603050405020304" pitchFamily="18" charset="0"/>
                <a:cs typeface="Times New Roman" panose="02020603050405020304" pitchFamily="18" charset="0"/>
              </a:rPr>
              <a:t>运算，不带</a:t>
            </a:r>
            <a:r>
              <a:rPr lang="en-US" altLang="zh-CN" dirty="0" smtClean="0">
                <a:solidFill>
                  <a:prstClr val="black"/>
                </a:solidFill>
                <a:latin typeface="Times New Roman" panose="02020603050405020304" pitchFamily="18" charset="0"/>
                <a:cs typeface="Times New Roman" panose="02020603050405020304" pitchFamily="18" charset="0"/>
              </a:rPr>
              <a:t> 0x</a:t>
            </a:r>
            <a:r>
              <a:rPr lang="zh-CN" altLang="en-US" dirty="0" smtClean="0">
                <a:solidFill>
                  <a:prstClr val="black"/>
                </a:solidFill>
                <a:latin typeface="Times New Roman" panose="02020603050405020304" pitchFamily="18" charset="0"/>
                <a:cs typeface="Times New Roman" panose="02020603050405020304" pitchFamily="18" charset="0"/>
              </a:rPr>
              <a:t>前缀</a:t>
            </a:r>
            <a:r>
              <a:rPr lang="en-US" altLang="zh-CN" dirty="0" smtClean="0">
                <a:solidFill>
                  <a:prstClr val="black"/>
                </a:solidFill>
                <a:latin typeface="Times New Roman" panose="02020603050405020304" pitchFamily="18" charset="0"/>
                <a:cs typeface="Times New Roman" panose="02020603050405020304" pitchFamily="18" charset="0"/>
              </a:rPr>
              <a:t>:</a:t>
            </a:r>
            <a:endParaRPr lang="en-US" altLang="zh-CN" dirty="0">
              <a:solidFill>
                <a:prstClr val="black"/>
              </a:solidFill>
              <a:latin typeface="Times New Roman" panose="02020603050405020304" pitchFamily="18" charset="0"/>
              <a:cs typeface="Times New Roman" panose="02020603050405020304" pitchFamily="18" charset="0"/>
            </a:endParaRPr>
          </a:p>
          <a:p>
            <a:pPr>
              <a:lnSpc>
                <a:spcPct val="150000"/>
              </a:lnSpc>
            </a:pPr>
            <a:r>
              <a:rPr lang="en-US" altLang="zh-CN" dirty="0">
                <a:solidFill>
                  <a:prstClr val="black"/>
                </a:solidFill>
                <a:latin typeface="Times New Roman" panose="02020603050405020304" pitchFamily="18" charset="0"/>
                <a:cs typeface="Times New Roman" panose="02020603050405020304" pitchFamily="18" charset="0"/>
              </a:rPr>
              <a:t>Keccak256("001d3f1ef827552ae1114027bd3ecf1f086ba0f9") =</a:t>
            </a:r>
          </a:p>
          <a:p>
            <a:pPr>
              <a:lnSpc>
                <a:spcPct val="150000"/>
              </a:lnSpc>
            </a:pPr>
            <a:r>
              <a:rPr lang="en-US" altLang="zh-CN" dirty="0" smtClean="0">
                <a:solidFill>
                  <a:prstClr val="black"/>
                </a:solidFill>
                <a:latin typeface="Times New Roman" panose="02020603050405020304" pitchFamily="18" charset="0"/>
                <a:cs typeface="Times New Roman" panose="02020603050405020304" pitchFamily="18" charset="0"/>
              </a:rPr>
              <a:t>23a69c1653e4ebbb619b0b2cb8a9bad49892a8b9695d9a19d8f673ca991deae1</a:t>
            </a:r>
          </a:p>
          <a:p>
            <a:pPr>
              <a:lnSpc>
                <a:spcPct val="150000"/>
              </a:lnSpc>
            </a:pPr>
            <a:r>
              <a:rPr lang="en-US" altLang="zh-CN" dirty="0">
                <a:solidFill>
                  <a:prstClr val="black"/>
                </a:solidFill>
                <a:latin typeface="Times New Roman" panose="02020603050405020304" pitchFamily="18" charset="0"/>
                <a:cs typeface="Times New Roman" panose="02020603050405020304" pitchFamily="18" charset="0"/>
                <a:sym typeface="+mn-ea"/>
              </a:rPr>
              <a:t>2</a:t>
            </a:r>
            <a:r>
              <a:rPr lang="en-US" altLang="zh-CN" dirty="0" smtClean="0">
                <a:solidFill>
                  <a:prstClr val="black"/>
                </a:solidFill>
                <a:latin typeface="Times New Roman" panose="02020603050405020304" pitchFamily="18" charset="0"/>
                <a:cs typeface="Times New Roman" panose="02020603050405020304" pitchFamily="18" charset="0"/>
                <a:sym typeface="+mn-ea"/>
              </a:rPr>
              <a:t>.</a:t>
            </a:r>
            <a:r>
              <a:rPr lang="zh-CN" altLang="en-US" dirty="0" smtClean="0">
                <a:solidFill>
                  <a:prstClr val="black"/>
                </a:solidFill>
                <a:latin typeface="Times New Roman" panose="02020603050405020304" pitchFamily="18" charset="0"/>
                <a:cs typeface="Times New Roman" panose="02020603050405020304" pitchFamily="18" charset="0"/>
                <a:sym typeface="+mn-ea"/>
              </a:rPr>
              <a:t>检查地址中的字母，如果哈希</a:t>
            </a:r>
            <a:r>
              <a:rPr lang="zh-CN" altLang="en-US" dirty="0">
                <a:solidFill>
                  <a:prstClr val="black"/>
                </a:solidFill>
                <a:latin typeface="Times New Roman" panose="02020603050405020304" pitchFamily="18" charset="0"/>
                <a:cs typeface="Times New Roman" panose="02020603050405020304" pitchFamily="18" charset="0"/>
                <a:sym typeface="+mn-ea"/>
              </a:rPr>
              <a:t>值对应位置上值小于</a:t>
            </a:r>
            <a:r>
              <a:rPr lang="zh-CN" altLang="en-US" dirty="0" smtClean="0">
                <a:solidFill>
                  <a:prstClr val="black"/>
                </a:solidFill>
                <a:latin typeface="Times New Roman" panose="02020603050405020304" pitchFamily="18" charset="0"/>
                <a:cs typeface="Times New Roman" panose="02020603050405020304" pitchFamily="18" charset="0"/>
                <a:sym typeface="+mn-ea"/>
              </a:rPr>
              <a:t>等于</a:t>
            </a:r>
            <a:r>
              <a:rPr lang="en-US" altLang="zh-CN" dirty="0" smtClean="0">
                <a:solidFill>
                  <a:prstClr val="black"/>
                </a:solidFill>
                <a:latin typeface="Times New Roman" panose="02020603050405020304" pitchFamily="18" charset="0"/>
                <a:cs typeface="Times New Roman" panose="02020603050405020304" pitchFamily="18" charset="0"/>
                <a:sym typeface="+mn-ea"/>
              </a:rPr>
              <a:t>0x8</a:t>
            </a:r>
            <a:r>
              <a:rPr lang="en-US" altLang="zh-CN" dirty="0">
                <a:solidFill>
                  <a:prstClr val="black"/>
                </a:solidFill>
                <a:latin typeface="Times New Roman" panose="02020603050405020304" pitchFamily="18" charset="0"/>
                <a:cs typeface="Times New Roman" panose="02020603050405020304" pitchFamily="18" charset="0"/>
                <a:sym typeface="+mn-ea"/>
              </a:rPr>
              <a:t>,</a:t>
            </a:r>
            <a:r>
              <a:rPr lang="zh-CN" altLang="en-US" dirty="0">
                <a:solidFill>
                  <a:prstClr val="black"/>
                </a:solidFill>
                <a:latin typeface="Times New Roman" panose="02020603050405020304" pitchFamily="18" charset="0"/>
                <a:cs typeface="Times New Roman" panose="02020603050405020304" pitchFamily="18" charset="0"/>
                <a:sym typeface="+mn-ea"/>
              </a:rPr>
              <a:t>则不变；否则，把该字母设为大写。</a:t>
            </a:r>
            <a:endParaRPr lang="en-US" altLang="zh-CN" dirty="0">
              <a:solidFill>
                <a:prstClr val="black"/>
              </a:solidFill>
              <a:latin typeface="Times New Roman" panose="02020603050405020304" pitchFamily="18" charset="0"/>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840865" y="3792421"/>
            <a:ext cx="6580632" cy="646331"/>
          </a:xfrm>
          <a:prstGeom prst="rect">
            <a:avLst/>
          </a:prstGeom>
        </p:spPr>
        <p:txBody>
          <a:bodyPr wrap="square">
            <a:spAutoFit/>
          </a:bodyPr>
          <a:lstStyle/>
          <a:p>
            <a:r>
              <a:rPr lang="en-US" altLang="zh-CN" dirty="0">
                <a:solidFill>
                  <a:prstClr val="black"/>
                </a:solidFill>
                <a:latin typeface="Times New Roman" panose="02020603050405020304" pitchFamily="18" charset="0"/>
                <a:cs typeface="Times New Roman" panose="02020603050405020304" pitchFamily="18" charset="0"/>
              </a:rPr>
              <a:t>Address: 001</a:t>
            </a:r>
            <a:r>
              <a:rPr lang="en-US" altLang="zh-CN" dirty="0">
                <a:solidFill>
                  <a:srgbClr val="FF0000"/>
                </a:solidFill>
                <a:latin typeface="Times New Roman" panose="02020603050405020304" pitchFamily="18" charset="0"/>
                <a:cs typeface="Times New Roman" panose="02020603050405020304" pitchFamily="18" charset="0"/>
              </a:rPr>
              <a:t>d</a:t>
            </a:r>
            <a:r>
              <a:rPr lang="en-US" altLang="zh-CN" dirty="0">
                <a:solidFill>
                  <a:prstClr val="black"/>
                </a:solidFill>
                <a:latin typeface="Times New Roman" panose="02020603050405020304" pitchFamily="18" charset="0"/>
                <a:cs typeface="Times New Roman" panose="02020603050405020304" pitchFamily="18" charset="0"/>
              </a:rPr>
              <a:t>3</a:t>
            </a:r>
            <a:r>
              <a:rPr lang="en-US" altLang="zh-CN" dirty="0">
                <a:solidFill>
                  <a:srgbClr val="FF0000"/>
                </a:solidFill>
                <a:latin typeface="Times New Roman" panose="02020603050405020304" pitchFamily="18" charset="0"/>
                <a:cs typeface="Times New Roman" panose="02020603050405020304" pitchFamily="18" charset="0"/>
              </a:rPr>
              <a:t>F</a:t>
            </a:r>
            <a:r>
              <a:rPr lang="en-US" altLang="zh-CN" dirty="0">
                <a:solidFill>
                  <a:prstClr val="black"/>
                </a:solidFill>
                <a:latin typeface="Times New Roman" panose="02020603050405020304" pitchFamily="18" charset="0"/>
                <a:cs typeface="Times New Roman" panose="02020603050405020304" pitchFamily="18" charset="0"/>
              </a:rPr>
              <a:t>1ef827552Ae1114027BD3ECF1f086bA0F9</a:t>
            </a:r>
          </a:p>
          <a:p>
            <a:r>
              <a:rPr lang="en-US" altLang="zh-CN" dirty="0">
                <a:solidFill>
                  <a:prstClr val="black"/>
                </a:solidFill>
                <a:latin typeface="Times New Roman" panose="02020603050405020304" pitchFamily="18" charset="0"/>
                <a:cs typeface="Times New Roman" panose="02020603050405020304" pitchFamily="18" charset="0"/>
              </a:rPr>
              <a:t>Hash : 23a</a:t>
            </a:r>
            <a:r>
              <a:rPr lang="en-US" altLang="zh-CN" dirty="0">
                <a:solidFill>
                  <a:srgbClr val="FF0000"/>
                </a:solidFill>
                <a:latin typeface="Times New Roman" panose="02020603050405020304" pitchFamily="18" charset="0"/>
                <a:cs typeface="Times New Roman" panose="02020603050405020304" pitchFamily="18" charset="0"/>
              </a:rPr>
              <a:t>6</a:t>
            </a:r>
            <a:r>
              <a:rPr lang="en-US" altLang="zh-CN" dirty="0">
                <a:solidFill>
                  <a:prstClr val="black"/>
                </a:solidFill>
                <a:latin typeface="Times New Roman" panose="02020603050405020304" pitchFamily="18" charset="0"/>
                <a:cs typeface="Times New Roman" panose="02020603050405020304" pitchFamily="18" charset="0"/>
              </a:rPr>
              <a:t>9</a:t>
            </a:r>
            <a:r>
              <a:rPr lang="en-US" altLang="zh-CN" dirty="0">
                <a:solidFill>
                  <a:srgbClr val="FF0000"/>
                </a:solidFill>
                <a:latin typeface="Times New Roman" panose="02020603050405020304" pitchFamily="18" charset="0"/>
                <a:cs typeface="Times New Roman" panose="02020603050405020304" pitchFamily="18" charset="0"/>
              </a:rPr>
              <a:t>c</a:t>
            </a:r>
            <a:r>
              <a:rPr lang="en-US" altLang="zh-CN" dirty="0">
                <a:solidFill>
                  <a:prstClr val="black"/>
                </a:solidFill>
                <a:latin typeface="Times New Roman" panose="02020603050405020304" pitchFamily="18" charset="0"/>
                <a:cs typeface="Times New Roman" panose="02020603050405020304" pitchFamily="18" charset="0"/>
              </a:rPr>
              <a:t>1653e4ebbb619b0b2cb8a9bad49892a8b9...</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 4"/>
          <p:cNvSpPr/>
          <p:nvPr/>
        </p:nvSpPr>
        <p:spPr>
          <a:xfrm>
            <a:off x="1041731" y="5603486"/>
            <a:ext cx="5032147" cy="369332"/>
          </a:xfrm>
          <a:prstGeom prst="rect">
            <a:avLst/>
          </a:prstGeom>
        </p:spPr>
        <p:txBody>
          <a:bodyPr wrap="none">
            <a:spAutoFit/>
          </a:bodyPr>
          <a:lstStyle/>
          <a:p>
            <a:r>
              <a:rPr lang="en-US" altLang="zh-CN" dirty="0" err="1">
                <a:solidFill>
                  <a:srgbClr val="9A0000"/>
                </a:solidFill>
                <a:latin typeface="MinionPro-Regular"/>
              </a:rPr>
              <a:t>Ethereum</a:t>
            </a:r>
            <a:r>
              <a:rPr lang="en-US" altLang="zh-CN" dirty="0">
                <a:solidFill>
                  <a:srgbClr val="9A0000"/>
                </a:solidFill>
                <a:latin typeface="MinionPro-Regular"/>
              </a:rPr>
              <a:t> Improvement Proposal 55 (EIP-55)</a:t>
            </a:r>
            <a:r>
              <a:rPr lang="en-US" altLang="zh-CN" dirty="0">
                <a:solidFill>
                  <a:srgbClr val="000000"/>
                </a:solidFill>
                <a:latin typeface="MinionPro-Regular"/>
              </a:rPr>
              <a:t>.</a:t>
            </a:r>
          </a:p>
        </p:txBody>
      </p:sp>
    </p:spTree>
    <p:extLst>
      <p:ext uri="{BB962C8B-B14F-4D97-AF65-F5344CB8AC3E}">
        <p14:creationId xmlns:p14="http://schemas.microsoft.com/office/powerpoint/2010/main" val="374765867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1" name="文本框 70"/>
          <p:cNvSpPr txBox="1"/>
          <p:nvPr/>
        </p:nvSpPr>
        <p:spPr>
          <a:xfrm>
            <a:off x="4147969" y="885365"/>
            <a:ext cx="4307035" cy="584775"/>
          </a:xfrm>
          <a:prstGeom prst="rect">
            <a:avLst/>
          </a:prstGeom>
          <a:noFill/>
        </p:spPr>
        <p:txBody>
          <a:bodyPr wrap="square" rtlCol="0">
            <a:spAutoFit/>
          </a:bodyPr>
          <a:lstStyle/>
          <a:p>
            <a:pPr lvl="0"/>
            <a:r>
              <a:rPr lang="zh-CN" altLang="en-US" sz="3200" dirty="0">
                <a:solidFill>
                  <a:srgbClr val="5B9BD5">
                    <a:lumMod val="75000"/>
                  </a:srgbClr>
                </a:solidFill>
                <a:latin typeface="微软雅黑" panose="020B0503020204020204" charset="-122"/>
                <a:ea typeface="微软雅黑" panose="020B0503020204020204" charset="-122"/>
              </a:rPr>
              <a:t>硬</a:t>
            </a:r>
            <a:r>
              <a:rPr lang="zh-CN" altLang="en-US" sz="3200" dirty="0" smtClean="0">
                <a:solidFill>
                  <a:srgbClr val="5B9BD5">
                    <a:lumMod val="75000"/>
                  </a:srgbClr>
                </a:solidFill>
                <a:latin typeface="微软雅黑" panose="020B0503020204020204" charset="-122"/>
                <a:ea typeface="微软雅黑" panose="020B0503020204020204" charset="-122"/>
              </a:rPr>
              <a:t>分叉成功的例子</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77" name="文本框 76"/>
          <p:cNvSpPr txBox="1"/>
          <p:nvPr/>
        </p:nvSpPr>
        <p:spPr>
          <a:xfrm>
            <a:off x="628256" y="1630141"/>
            <a:ext cx="7967104" cy="683264"/>
          </a:xfrm>
          <a:prstGeom prst="rect">
            <a:avLst/>
          </a:prstGeom>
          <a:noFill/>
        </p:spPr>
        <p:txBody>
          <a:bodyPr wrap="square" rtlCol="0">
            <a:spAutoFit/>
          </a:bodyPr>
          <a:lstStyle/>
          <a:p>
            <a:pPr algn="just">
              <a:lnSpc>
                <a:spcPct val="160000"/>
              </a:lnSpc>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区块链领域最有名的硬分叉就是：</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BTC</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ETH</a:t>
            </a:r>
            <a:endParaRPr lang="zh-CN" altLang="en-US" sz="2400" dirty="0">
              <a:solidFill>
                <a:prstClr val="black"/>
              </a:solidFill>
              <a:latin typeface="微软雅黑" panose="020B0503020204020204" charset="-122"/>
              <a:ea typeface="微软雅黑" panose="020B0503020204020204" charset="-122"/>
              <a:sym typeface="+mn-ea"/>
            </a:endParaRPr>
          </a:p>
        </p:txBody>
      </p:sp>
      <p:sp>
        <p:nvSpPr>
          <p:cNvPr id="62" name="文本框 61"/>
          <p:cNvSpPr txBox="1"/>
          <p:nvPr/>
        </p:nvSpPr>
        <p:spPr>
          <a:xfrm>
            <a:off x="628255" y="2538966"/>
            <a:ext cx="10968145" cy="1274195"/>
          </a:xfrm>
          <a:prstGeom prst="rect">
            <a:avLst/>
          </a:prstGeom>
          <a:noFill/>
        </p:spPr>
        <p:txBody>
          <a:bodyPr wrap="square" rtlCol="0">
            <a:spAutoFit/>
          </a:bodyPr>
          <a:lstStyle/>
          <a:p>
            <a:pPr algn="just">
              <a:lnSpc>
                <a:spcPct val="160000"/>
              </a:lnSpc>
            </a:pP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比特币：</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由</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比特大陆主导的比特币（</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BTC</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）硬分叉比特币现金（</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），自</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2017</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年</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8</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月</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1</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日硬分叉之后，</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已稳踞全球加密货币第四名的位置。</a:t>
            </a:r>
            <a:endParaRPr lang="zh-CN" altLang="en-US" sz="2400" dirty="0">
              <a:solidFill>
                <a:prstClr val="black"/>
              </a:solidFill>
              <a:latin typeface="微软雅黑" panose="020B0503020204020204" charset="-122"/>
              <a:ea typeface="微软雅黑" panose="020B0503020204020204" charset="-122"/>
              <a:sym typeface="+mn-ea"/>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9" name="文本框 8"/>
          <p:cNvSpPr txBox="1"/>
          <p:nvPr/>
        </p:nvSpPr>
        <p:spPr>
          <a:xfrm>
            <a:off x="628255" y="4009106"/>
            <a:ext cx="10968145" cy="1865126"/>
          </a:xfrm>
          <a:prstGeom prst="rect">
            <a:avLst/>
          </a:prstGeom>
          <a:noFill/>
        </p:spPr>
        <p:txBody>
          <a:bodyPr wrap="square" rtlCol="0">
            <a:spAutoFit/>
          </a:bodyPr>
          <a:lstStyle/>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以太坊：</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ETH</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自从分叉出来以后，身价则一步一步水涨船高，不但大幅超越了原链</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，而且一下子晋升成为如今数字货币界的二哥，而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则一步步没落，如今只能坐看潮起潮落，敲敲牛市尾巴的警钟。</a:t>
            </a:r>
            <a:endParaRPr lang="zh-CN" altLang="en-US" sz="2400" dirty="0">
              <a:solidFill>
                <a:prstClr val="black"/>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0220731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1"/>
          <p:cNvPicPr>
            <a:picLocks noChangeAspect="1"/>
          </p:cNvPicPr>
          <p:nvPr/>
        </p:nvPicPr>
        <p:blipFill>
          <a:blip r:embed="rId2"/>
          <a:stretch>
            <a:fillRect/>
          </a:stretch>
        </p:blipFill>
        <p:spPr>
          <a:xfrm>
            <a:off x="0" y="0"/>
            <a:ext cx="12192000" cy="6857365"/>
          </a:xfrm>
          <a:prstGeom prst="rect">
            <a:avLst/>
          </a:prstGeom>
        </p:spPr>
      </p:pic>
      <p:sp>
        <p:nvSpPr>
          <p:cNvPr id="34" name="文本框 33"/>
          <p:cNvSpPr txBox="1"/>
          <p:nvPr/>
        </p:nvSpPr>
        <p:spPr>
          <a:xfrm>
            <a:off x="3585334" y="865332"/>
            <a:ext cx="5326694"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简单交易支付（</a:t>
            </a:r>
            <a:r>
              <a:rPr lang="en-US" altLang="zh-CN" sz="3200" dirty="0">
                <a:solidFill>
                  <a:schemeClr val="accent1">
                    <a:lumMod val="75000"/>
                  </a:schemeClr>
                </a:solidFill>
                <a:latin typeface="微软雅黑" panose="020B0503020204020204" charset="-122"/>
                <a:ea typeface="微软雅黑" panose="020B0503020204020204" charset="-122"/>
              </a:rPr>
              <a:t>SPV</a:t>
            </a:r>
            <a:r>
              <a:rPr lang="zh-CN" altLang="en-US" sz="3200" dirty="0">
                <a:solidFill>
                  <a:schemeClr val="accent1">
                    <a:lumMod val="75000"/>
                  </a:schemeClr>
                </a:solidFill>
                <a:latin typeface="微软雅黑" panose="020B0503020204020204" charset="-122"/>
                <a:ea typeface="微软雅黑" panose="020B0503020204020204" charset="-122"/>
              </a:rPr>
              <a:t>）（</a:t>
            </a:r>
            <a:r>
              <a:rPr lang="en-US" altLang="zh-CN" sz="3200" dirty="0">
                <a:solidFill>
                  <a:schemeClr val="accent1">
                    <a:lumMod val="75000"/>
                  </a:schemeClr>
                </a:solidFill>
                <a:latin typeface="微软雅黑" panose="020B0503020204020204" charset="-122"/>
                <a:ea typeface="微软雅黑" panose="020B0503020204020204" charset="-122"/>
              </a:rPr>
              <a:t>1/2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grpSp>
        <p:nvGrpSpPr>
          <p:cNvPr id="39" name="Group 15"/>
          <p:cNvGrpSpPr/>
          <p:nvPr/>
        </p:nvGrpSpPr>
        <p:grpSpPr>
          <a:xfrm rot="10800000">
            <a:off x="5399603" y="2427587"/>
            <a:ext cx="548400" cy="797839"/>
            <a:chOff x="2209800" y="2190750"/>
            <a:chExt cx="1600200" cy="1295400"/>
          </a:xfrm>
        </p:grpSpPr>
        <p:sp>
          <p:nvSpPr>
            <p:cNvPr id="42" name="Chevron 32"/>
            <p:cNvSpPr/>
            <p:nvPr/>
          </p:nvSpPr>
          <p:spPr bwMode="auto">
            <a:xfrm>
              <a:off x="2209800" y="2343150"/>
              <a:ext cx="990600" cy="990600"/>
            </a:xfrm>
            <a:prstGeom prst="chevron">
              <a:avLst/>
            </a:prstGeom>
            <a:solidFill>
              <a:schemeClr val="accent5">
                <a:alpha val="80000"/>
              </a:schemeClr>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43" name="Chevron 33"/>
            <p:cNvSpPr/>
            <p:nvPr/>
          </p:nvSpPr>
          <p:spPr bwMode="auto">
            <a:xfrm>
              <a:off x="2514600" y="2190750"/>
              <a:ext cx="1295400" cy="1295400"/>
            </a:xfrm>
            <a:prstGeom prst="chevron">
              <a:avLst/>
            </a:prstGeom>
            <a:solidFill>
              <a:schemeClr val="accent5"/>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grpSp>
        <p:nvGrpSpPr>
          <p:cNvPr id="47" name="Group 11"/>
          <p:cNvGrpSpPr/>
          <p:nvPr/>
        </p:nvGrpSpPr>
        <p:grpSpPr>
          <a:xfrm rot="10800000">
            <a:off x="5399603" y="4242083"/>
            <a:ext cx="548400" cy="797834"/>
            <a:chOff x="5105400" y="2190750"/>
            <a:chExt cx="1600200" cy="1295400"/>
          </a:xfrm>
        </p:grpSpPr>
        <p:sp>
          <p:nvSpPr>
            <p:cNvPr id="48" name="Chevron 38"/>
            <p:cNvSpPr/>
            <p:nvPr/>
          </p:nvSpPr>
          <p:spPr bwMode="auto">
            <a:xfrm>
              <a:off x="5105400" y="2343150"/>
              <a:ext cx="990600" cy="990600"/>
            </a:xfrm>
            <a:prstGeom prst="chevron">
              <a:avLst/>
            </a:prstGeom>
            <a:solidFill>
              <a:schemeClr val="accent5">
                <a:lumMod val="60000"/>
                <a:lumOff val="40000"/>
                <a:alpha val="80000"/>
              </a:schemeClr>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50" name="Chevron 39"/>
            <p:cNvSpPr/>
            <p:nvPr/>
          </p:nvSpPr>
          <p:spPr bwMode="auto">
            <a:xfrm>
              <a:off x="5410200" y="2190750"/>
              <a:ext cx="1295400" cy="1295400"/>
            </a:xfrm>
            <a:prstGeom prst="chevron">
              <a:avLst/>
            </a:prstGeom>
            <a:solidFill>
              <a:schemeClr val="accent5">
                <a:lumMod val="60000"/>
                <a:lumOff val="40000"/>
              </a:schemeClr>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grpSp>
        <p:nvGrpSpPr>
          <p:cNvPr id="51" name="Group 12"/>
          <p:cNvGrpSpPr/>
          <p:nvPr/>
        </p:nvGrpSpPr>
        <p:grpSpPr>
          <a:xfrm rot="10800000" flipH="1">
            <a:off x="6353835" y="2427589"/>
            <a:ext cx="548398" cy="797834"/>
            <a:chOff x="5105400" y="2190750"/>
            <a:chExt cx="1600200" cy="1295400"/>
          </a:xfrm>
        </p:grpSpPr>
        <p:sp>
          <p:nvSpPr>
            <p:cNvPr id="52" name="Chevron 41"/>
            <p:cNvSpPr/>
            <p:nvPr/>
          </p:nvSpPr>
          <p:spPr bwMode="auto">
            <a:xfrm>
              <a:off x="5105400" y="2343150"/>
              <a:ext cx="990600" cy="990600"/>
            </a:xfrm>
            <a:prstGeom prst="chevron">
              <a:avLst/>
            </a:prstGeom>
            <a:solidFill>
              <a:schemeClr val="accent5">
                <a:alpha val="80000"/>
              </a:schemeClr>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53" name="Chevron 42"/>
            <p:cNvSpPr/>
            <p:nvPr/>
          </p:nvSpPr>
          <p:spPr bwMode="auto">
            <a:xfrm>
              <a:off x="5410200" y="2190750"/>
              <a:ext cx="1295400" cy="1295400"/>
            </a:xfrm>
            <a:prstGeom prst="chevron">
              <a:avLst/>
            </a:prstGeom>
            <a:solidFill>
              <a:schemeClr val="accent5"/>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grpSp>
        <p:nvGrpSpPr>
          <p:cNvPr id="54" name="Group 12"/>
          <p:cNvGrpSpPr/>
          <p:nvPr/>
        </p:nvGrpSpPr>
        <p:grpSpPr>
          <a:xfrm rot="10800000" flipH="1">
            <a:off x="6353836" y="4242083"/>
            <a:ext cx="548398" cy="797834"/>
            <a:chOff x="5105400" y="2190750"/>
            <a:chExt cx="1600200" cy="1295400"/>
          </a:xfrm>
        </p:grpSpPr>
        <p:sp>
          <p:nvSpPr>
            <p:cNvPr id="56" name="Chevron 44"/>
            <p:cNvSpPr/>
            <p:nvPr/>
          </p:nvSpPr>
          <p:spPr bwMode="auto">
            <a:xfrm>
              <a:off x="5105400" y="2343150"/>
              <a:ext cx="990600" cy="990600"/>
            </a:xfrm>
            <a:prstGeom prst="chevron">
              <a:avLst/>
            </a:prstGeom>
            <a:solidFill>
              <a:schemeClr val="accent5">
                <a:lumMod val="60000"/>
                <a:lumOff val="40000"/>
                <a:alpha val="80000"/>
              </a:schemeClr>
            </a:solid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57" name="Chevron 45"/>
            <p:cNvSpPr/>
            <p:nvPr/>
          </p:nvSpPr>
          <p:spPr bwMode="auto">
            <a:xfrm>
              <a:off x="5410200" y="2190750"/>
              <a:ext cx="1295400" cy="1295400"/>
            </a:xfrm>
            <a:prstGeom prst="chevron">
              <a:avLst/>
            </a:prstGeom>
            <a:solidFill>
              <a:schemeClr val="accent5">
                <a:lumMod val="60000"/>
                <a:lumOff val="40000"/>
              </a:schemeClr>
            </a:solidFill>
            <a:ln w="9525">
              <a:noFill/>
              <a:round/>
            </a:ln>
          </p:spPr>
          <p:txBody>
            <a:bodyPr vert="horz" wrap="square" lIns="91440" tIns="45720" rIns="91440" bIns="45720" numCol="1" rtlCol="0" anchor="t" anchorCtr="0" compatLnSpc="1"/>
            <a:lstStyle/>
            <a:p>
              <a:pPr algn="ctr"/>
              <a:endParaRPr lang="en-US" dirty="0">
                <a:cs typeface="+mn-ea"/>
                <a:sym typeface="+mn-lt"/>
              </a:endParaRPr>
            </a:p>
          </p:txBody>
        </p:sp>
      </p:grpSp>
      <p:grpSp>
        <p:nvGrpSpPr>
          <p:cNvPr id="62" name="Group 57"/>
          <p:cNvGrpSpPr/>
          <p:nvPr/>
        </p:nvGrpSpPr>
        <p:grpSpPr>
          <a:xfrm>
            <a:off x="2512163" y="2459261"/>
            <a:ext cx="2730206" cy="1050681"/>
            <a:chOff x="2712932" y="1576122"/>
            <a:chExt cx="2730206" cy="1050681"/>
          </a:xfrm>
        </p:grpSpPr>
        <p:sp>
          <p:nvSpPr>
            <p:cNvPr id="63" name="Text Placeholder 1"/>
            <p:cNvSpPr txBox="1"/>
            <p:nvPr/>
          </p:nvSpPr>
          <p:spPr>
            <a:xfrm>
              <a:off x="2791722" y="2167801"/>
              <a:ext cx="2651416" cy="459002"/>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06450">
                <a:lnSpc>
                  <a:spcPct val="130000"/>
                </a:lnSpc>
                <a:defRPr/>
              </a:pPr>
              <a:r>
                <a:rPr lang="zh-CN" altLang="en-US" sz="2000" kern="0" dirty="0">
                  <a:solidFill>
                    <a:schemeClr val="bg1">
                      <a:lumMod val="50000"/>
                    </a:schemeClr>
                  </a:solidFill>
                  <a:latin typeface="微软雅黑" panose="020B0503020204020204" charset="-122"/>
                  <a:ea typeface="微软雅黑" panose="020B0503020204020204" charset="-122"/>
                  <a:cs typeface="+mn-ea"/>
                  <a:sym typeface="+mn-lt"/>
                </a:rPr>
                <a:t>节点本地只保存与其自身相关的交易数据</a:t>
              </a:r>
            </a:p>
          </p:txBody>
        </p:sp>
        <p:sp>
          <p:nvSpPr>
            <p:cNvPr id="64" name="Text Placeholder 8"/>
            <p:cNvSpPr txBox="1"/>
            <p:nvPr/>
          </p:nvSpPr>
          <p:spPr>
            <a:xfrm>
              <a:off x="2712932" y="1576122"/>
              <a:ext cx="1895493" cy="37339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dirty="0">
                  <a:solidFill>
                    <a:schemeClr val="accent1">
                      <a:lumMod val="75000"/>
                    </a:schemeClr>
                  </a:solidFill>
                  <a:latin typeface="微软雅黑" panose="020B0503020204020204" charset="-122"/>
                  <a:ea typeface="微软雅黑" panose="020B0503020204020204" charset="-122"/>
                  <a:cs typeface="+mn-ea"/>
                  <a:sym typeface="+mn-lt"/>
                </a:rPr>
                <a:t>轻节点</a:t>
              </a:r>
            </a:p>
          </p:txBody>
        </p:sp>
      </p:grpSp>
      <p:grpSp>
        <p:nvGrpSpPr>
          <p:cNvPr id="66" name="Group 60"/>
          <p:cNvGrpSpPr/>
          <p:nvPr/>
        </p:nvGrpSpPr>
        <p:grpSpPr>
          <a:xfrm>
            <a:off x="2512163" y="4254457"/>
            <a:ext cx="2746268" cy="1036062"/>
            <a:chOff x="2712932" y="1576122"/>
            <a:chExt cx="2746268" cy="1036062"/>
          </a:xfrm>
        </p:grpSpPr>
        <p:sp>
          <p:nvSpPr>
            <p:cNvPr id="67" name="Text Placeholder 1"/>
            <p:cNvSpPr txBox="1"/>
            <p:nvPr/>
          </p:nvSpPr>
          <p:spPr>
            <a:xfrm>
              <a:off x="2807784" y="2153182"/>
              <a:ext cx="2651416" cy="459002"/>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06450">
                <a:lnSpc>
                  <a:spcPct val="130000"/>
                </a:lnSpc>
                <a:defRPr/>
              </a:pPr>
              <a:r>
                <a:rPr lang="zh-CN" altLang="en-US" sz="2000" kern="0" dirty="0">
                  <a:solidFill>
                    <a:schemeClr val="bg1">
                      <a:lumMod val="50000"/>
                    </a:schemeClr>
                  </a:solidFill>
                  <a:latin typeface="微软雅黑" panose="020B0503020204020204" charset="-122"/>
                  <a:ea typeface="微软雅黑" panose="020B0503020204020204" charset="-122"/>
                  <a:cs typeface="+mn-ea"/>
                  <a:sym typeface="+mn-lt"/>
                </a:rPr>
                <a:t>交易验证包括账户余额验证、双重支付判断等</a:t>
              </a:r>
            </a:p>
          </p:txBody>
        </p:sp>
        <p:sp>
          <p:nvSpPr>
            <p:cNvPr id="68" name="Text Placeholder 8"/>
            <p:cNvSpPr txBox="1"/>
            <p:nvPr/>
          </p:nvSpPr>
          <p:spPr>
            <a:xfrm>
              <a:off x="2712932" y="1576122"/>
              <a:ext cx="1895493" cy="37339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dirty="0">
                  <a:solidFill>
                    <a:schemeClr val="accent1">
                      <a:lumMod val="75000"/>
                    </a:schemeClr>
                  </a:solidFill>
                  <a:latin typeface="微软雅黑" panose="020B0503020204020204" charset="-122"/>
                  <a:ea typeface="微软雅黑" panose="020B0503020204020204" charset="-122"/>
                  <a:cs typeface="+mn-ea"/>
                  <a:sym typeface="+mn-lt"/>
                </a:rPr>
                <a:t>交易验证</a:t>
              </a:r>
            </a:p>
          </p:txBody>
        </p:sp>
      </p:grpSp>
      <p:grpSp>
        <p:nvGrpSpPr>
          <p:cNvPr id="72" name="Group 66"/>
          <p:cNvGrpSpPr/>
          <p:nvPr/>
        </p:nvGrpSpPr>
        <p:grpSpPr>
          <a:xfrm>
            <a:off x="7031946" y="2464451"/>
            <a:ext cx="2791536" cy="1212023"/>
            <a:chOff x="2724244" y="1576122"/>
            <a:chExt cx="2791536" cy="1212023"/>
          </a:xfrm>
        </p:grpSpPr>
        <p:sp>
          <p:nvSpPr>
            <p:cNvPr id="73" name="Text Placeholder 1"/>
            <p:cNvSpPr txBox="1"/>
            <p:nvPr/>
          </p:nvSpPr>
          <p:spPr>
            <a:xfrm>
              <a:off x="2724244" y="2326480"/>
              <a:ext cx="2791536" cy="461665"/>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06450">
                <a:lnSpc>
                  <a:spcPct val="130000"/>
                </a:lnSpc>
                <a:defRPr/>
              </a:pPr>
              <a:r>
                <a:rPr lang="en-US" altLang="zh-CN" sz="2000" kern="0" dirty="0">
                  <a:solidFill>
                    <a:schemeClr val="bg1">
                      <a:lumMod val="50000"/>
                    </a:schemeClr>
                  </a:solidFill>
                  <a:latin typeface="微软雅黑" panose="020B0503020204020204" charset="-122"/>
                  <a:ea typeface="微软雅黑" panose="020B0503020204020204" charset="-122"/>
                  <a:cs typeface="+mn-ea"/>
                  <a:sym typeface="+mn-lt"/>
                </a:rPr>
                <a:t>SPV</a:t>
              </a:r>
              <a:r>
                <a:rPr lang="zh-CN" altLang="en-US" sz="2000" kern="0" dirty="0">
                  <a:solidFill>
                    <a:schemeClr val="bg1">
                      <a:lumMod val="50000"/>
                    </a:schemeClr>
                  </a:solidFill>
                  <a:latin typeface="微软雅黑" panose="020B0503020204020204" charset="-122"/>
                  <a:ea typeface="微软雅黑" panose="020B0503020204020204" charset="-122"/>
                  <a:cs typeface="+mn-ea"/>
                  <a:sym typeface="+mn-lt"/>
                </a:rPr>
                <a:t>节点不需要下载新区块的全部数据，只需保存区块头部信息</a:t>
              </a:r>
            </a:p>
          </p:txBody>
        </p:sp>
        <p:sp>
          <p:nvSpPr>
            <p:cNvPr id="74" name="Text Placeholder 8"/>
            <p:cNvSpPr txBox="1"/>
            <p:nvPr/>
          </p:nvSpPr>
          <p:spPr>
            <a:xfrm>
              <a:off x="3551132" y="1576122"/>
              <a:ext cx="1895493" cy="37339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400" b="1" dirty="0">
                  <a:solidFill>
                    <a:schemeClr val="accent1">
                      <a:lumMod val="75000"/>
                    </a:schemeClr>
                  </a:solidFill>
                  <a:latin typeface="微软雅黑" panose="020B0503020204020204" charset="-122"/>
                  <a:ea typeface="微软雅黑" panose="020B0503020204020204" charset="-122"/>
                  <a:cs typeface="+mn-ea"/>
                  <a:sym typeface="+mn-lt"/>
                </a:rPr>
                <a:t>SPV</a:t>
              </a:r>
              <a:r>
                <a:rPr lang="zh-CN" altLang="en-US" sz="2400" b="1" dirty="0">
                  <a:solidFill>
                    <a:schemeClr val="accent1">
                      <a:lumMod val="75000"/>
                    </a:schemeClr>
                  </a:solidFill>
                  <a:latin typeface="微软雅黑" panose="020B0503020204020204" charset="-122"/>
                  <a:ea typeface="微软雅黑" panose="020B0503020204020204" charset="-122"/>
                  <a:cs typeface="+mn-ea"/>
                  <a:sym typeface="+mn-lt"/>
                </a:rPr>
                <a:t>节点</a:t>
              </a:r>
            </a:p>
          </p:txBody>
        </p:sp>
      </p:grpSp>
      <p:grpSp>
        <p:nvGrpSpPr>
          <p:cNvPr id="75" name="Group 69"/>
          <p:cNvGrpSpPr/>
          <p:nvPr/>
        </p:nvGrpSpPr>
        <p:grpSpPr>
          <a:xfrm>
            <a:off x="7126129" y="4259996"/>
            <a:ext cx="2651416" cy="1415919"/>
            <a:chOff x="2818427" y="1576122"/>
            <a:chExt cx="2651416" cy="1415919"/>
          </a:xfrm>
        </p:grpSpPr>
        <p:sp>
          <p:nvSpPr>
            <p:cNvPr id="76" name="Text Placeholder 1"/>
            <p:cNvSpPr txBox="1"/>
            <p:nvPr/>
          </p:nvSpPr>
          <p:spPr>
            <a:xfrm>
              <a:off x="2818427" y="2533039"/>
              <a:ext cx="2651416" cy="459002"/>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06450">
                <a:lnSpc>
                  <a:spcPct val="130000"/>
                </a:lnSpc>
                <a:defRPr/>
              </a:pPr>
              <a:r>
                <a:rPr lang="zh-CN" altLang="en-US" sz="2000" kern="0" dirty="0">
                  <a:solidFill>
                    <a:schemeClr val="bg1">
                      <a:lumMod val="50000"/>
                    </a:schemeClr>
                  </a:solidFill>
                  <a:latin typeface="微软雅黑" panose="020B0503020204020204" charset="-122"/>
                  <a:ea typeface="微软雅黑" panose="020B0503020204020204" charset="-122"/>
                  <a:cs typeface="+mn-ea"/>
                  <a:sym typeface="+mn-lt"/>
                </a:rPr>
                <a:t>判断该笔支付交易是否得到区块链节点共识验证，以及得到了多少的确认数。</a:t>
              </a:r>
            </a:p>
          </p:txBody>
        </p:sp>
        <p:sp>
          <p:nvSpPr>
            <p:cNvPr id="77" name="Text Placeholder 8"/>
            <p:cNvSpPr txBox="1"/>
            <p:nvPr/>
          </p:nvSpPr>
          <p:spPr>
            <a:xfrm>
              <a:off x="3551132" y="1576122"/>
              <a:ext cx="1895493" cy="37339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solidFill>
                    <a:schemeClr val="accent1">
                      <a:lumMod val="75000"/>
                    </a:schemeClr>
                  </a:solidFill>
                  <a:latin typeface="微软雅黑" panose="020B0503020204020204" charset="-122"/>
                  <a:ea typeface="微软雅黑" panose="020B0503020204020204" charset="-122"/>
                  <a:cs typeface="+mn-ea"/>
                  <a:sym typeface="+mn-lt"/>
                </a:rPr>
                <a:t>支付验证</a:t>
              </a:r>
            </a:p>
          </p:txBody>
        </p:sp>
      </p:grpSp>
      <p:grpSp>
        <p:nvGrpSpPr>
          <p:cNvPr id="82" name="Group 7"/>
          <p:cNvGrpSpPr/>
          <p:nvPr/>
        </p:nvGrpSpPr>
        <p:grpSpPr>
          <a:xfrm>
            <a:off x="1314340" y="2245730"/>
            <a:ext cx="1134696" cy="1134696"/>
            <a:chOff x="1284695" y="2704988"/>
            <a:chExt cx="1134696" cy="1134696"/>
          </a:xfrm>
        </p:grpSpPr>
        <p:sp>
          <p:nvSpPr>
            <p:cNvPr id="103" name="Oval 11"/>
            <p:cNvSpPr/>
            <p:nvPr/>
          </p:nvSpPr>
          <p:spPr>
            <a:xfrm>
              <a:off x="1284695" y="2704988"/>
              <a:ext cx="1134696" cy="1134696"/>
            </a:xfrm>
            <a:prstGeom prst="ellipse">
              <a:avLst/>
            </a:prstGeom>
            <a:solidFill>
              <a:schemeClr val="accent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sp>
          <p:nvSpPr>
            <p:cNvPr id="104" name="Freeform 11"/>
            <p:cNvSpPr>
              <a:spLocks noEditPoints="1"/>
            </p:cNvSpPr>
            <p:nvPr/>
          </p:nvSpPr>
          <p:spPr bwMode="auto">
            <a:xfrm>
              <a:off x="1586244" y="3017372"/>
              <a:ext cx="546973" cy="485982"/>
            </a:xfrm>
            <a:custGeom>
              <a:avLst/>
              <a:gdLst>
                <a:gd name="T0" fmla="*/ 133 w 134"/>
                <a:gd name="T1" fmla="*/ 16 h 119"/>
                <a:gd name="T2" fmla="*/ 121 w 134"/>
                <a:gd name="T3" fmla="*/ 5 h 119"/>
                <a:gd name="T4" fmla="*/ 115 w 134"/>
                <a:gd name="T5" fmla="*/ 5 h 119"/>
                <a:gd name="T6" fmla="*/ 114 w 134"/>
                <a:gd name="T7" fmla="*/ 8 h 119"/>
                <a:gd name="T8" fmla="*/ 111 w 134"/>
                <a:gd name="T9" fmla="*/ 9 h 119"/>
                <a:gd name="T10" fmla="*/ 111 w 134"/>
                <a:gd name="T11" fmla="*/ 9 h 119"/>
                <a:gd name="T12" fmla="*/ 81 w 134"/>
                <a:gd name="T13" fmla="*/ 39 h 119"/>
                <a:gd name="T14" fmla="*/ 79 w 134"/>
                <a:gd name="T15" fmla="*/ 47 h 119"/>
                <a:gd name="T16" fmla="*/ 82 w 134"/>
                <a:gd name="T17" fmla="*/ 50 h 119"/>
                <a:gd name="T18" fmla="*/ 82 w 134"/>
                <a:gd name="T19" fmla="*/ 50 h 119"/>
                <a:gd name="T20" fmla="*/ 83 w 134"/>
                <a:gd name="T21" fmla="*/ 51 h 119"/>
                <a:gd name="T22" fmla="*/ 76 w 134"/>
                <a:gd name="T23" fmla="*/ 57 h 119"/>
                <a:gd name="T24" fmla="*/ 54 w 134"/>
                <a:gd name="T25" fmla="*/ 35 h 119"/>
                <a:gd name="T26" fmla="*/ 47 w 134"/>
                <a:gd name="T27" fmla="*/ 10 h 119"/>
                <a:gd name="T28" fmla="*/ 21 w 134"/>
                <a:gd name="T29" fmla="*/ 3 h 119"/>
                <a:gd name="T30" fmla="*/ 36 w 134"/>
                <a:gd name="T31" fmla="*/ 18 h 119"/>
                <a:gd name="T32" fmla="*/ 32 w 134"/>
                <a:gd name="T33" fmla="*/ 32 h 119"/>
                <a:gd name="T34" fmla="*/ 18 w 134"/>
                <a:gd name="T35" fmla="*/ 36 h 119"/>
                <a:gd name="T36" fmla="*/ 3 w 134"/>
                <a:gd name="T37" fmla="*/ 21 h 119"/>
                <a:gd name="T38" fmla="*/ 10 w 134"/>
                <a:gd name="T39" fmla="*/ 47 h 119"/>
                <a:gd name="T40" fmla="*/ 36 w 134"/>
                <a:gd name="T41" fmla="*/ 53 h 119"/>
                <a:gd name="T42" fmla="*/ 37 w 134"/>
                <a:gd name="T43" fmla="*/ 53 h 119"/>
                <a:gd name="T44" fmla="*/ 58 w 134"/>
                <a:gd name="T45" fmla="*/ 75 h 119"/>
                <a:gd name="T46" fmla="*/ 38 w 134"/>
                <a:gd name="T47" fmla="*/ 96 h 119"/>
                <a:gd name="T48" fmla="*/ 36 w 134"/>
                <a:gd name="T49" fmla="*/ 95 h 119"/>
                <a:gd name="T50" fmla="*/ 31 w 134"/>
                <a:gd name="T51" fmla="*/ 99 h 119"/>
                <a:gd name="T52" fmla="*/ 21 w 134"/>
                <a:gd name="T53" fmla="*/ 115 h 119"/>
                <a:gd name="T54" fmla="*/ 23 w 134"/>
                <a:gd name="T55" fmla="*/ 117 h 119"/>
                <a:gd name="T56" fmla="*/ 39 w 134"/>
                <a:gd name="T57" fmla="*/ 107 h 119"/>
                <a:gd name="T58" fmla="*/ 43 w 134"/>
                <a:gd name="T59" fmla="*/ 101 h 119"/>
                <a:gd name="T60" fmla="*/ 42 w 134"/>
                <a:gd name="T61" fmla="*/ 100 h 119"/>
                <a:gd name="T62" fmla="*/ 63 w 134"/>
                <a:gd name="T63" fmla="*/ 80 h 119"/>
                <a:gd name="T64" fmla="*/ 98 w 134"/>
                <a:gd name="T65" fmla="*/ 115 h 119"/>
                <a:gd name="T66" fmla="*/ 107 w 134"/>
                <a:gd name="T67" fmla="*/ 119 h 119"/>
                <a:gd name="T68" fmla="*/ 116 w 134"/>
                <a:gd name="T69" fmla="*/ 115 h 119"/>
                <a:gd name="T70" fmla="*/ 116 w 134"/>
                <a:gd name="T71" fmla="*/ 97 h 119"/>
                <a:gd name="T72" fmla="*/ 81 w 134"/>
                <a:gd name="T73" fmla="*/ 62 h 119"/>
                <a:gd name="T74" fmla="*/ 87 w 134"/>
                <a:gd name="T75" fmla="*/ 56 h 119"/>
                <a:gd name="T76" fmla="*/ 90 w 134"/>
                <a:gd name="T77" fmla="*/ 59 h 119"/>
                <a:gd name="T78" fmla="*/ 98 w 134"/>
                <a:gd name="T79" fmla="*/ 57 h 119"/>
                <a:gd name="T80" fmla="*/ 128 w 134"/>
                <a:gd name="T81" fmla="*/ 26 h 119"/>
                <a:gd name="T82" fmla="*/ 128 w 134"/>
                <a:gd name="T83" fmla="*/ 26 h 119"/>
                <a:gd name="T84" fmla="*/ 128 w 134"/>
                <a:gd name="T85" fmla="*/ 26 h 119"/>
                <a:gd name="T86" fmla="*/ 129 w 134"/>
                <a:gd name="T87" fmla="*/ 23 h 119"/>
                <a:gd name="T88" fmla="*/ 133 w 134"/>
                <a:gd name="T89" fmla="*/ 22 h 119"/>
                <a:gd name="T90" fmla="*/ 133 w 134"/>
                <a:gd name="T91" fmla="*/ 16 h 119"/>
                <a:gd name="T92" fmla="*/ 108 w 134"/>
                <a:gd name="T93" fmla="*/ 103 h 119"/>
                <a:gd name="T94" fmla="*/ 113 w 134"/>
                <a:gd name="T95" fmla="*/ 108 h 119"/>
                <a:gd name="T96" fmla="*/ 108 w 134"/>
                <a:gd name="T97" fmla="*/ 113 h 119"/>
                <a:gd name="T98" fmla="*/ 103 w 134"/>
                <a:gd name="T99" fmla="*/ 108 h 119"/>
                <a:gd name="T100" fmla="*/ 108 w 134"/>
                <a:gd name="T101" fmla="*/ 103 h 119"/>
                <a:gd name="T102" fmla="*/ 91 w 134"/>
                <a:gd name="T103" fmla="*/ 41 h 119"/>
                <a:gd name="T104" fmla="*/ 89 w 134"/>
                <a:gd name="T105" fmla="*/ 39 h 119"/>
                <a:gd name="T106" fmla="*/ 112 w 134"/>
                <a:gd name="T107" fmla="*/ 17 h 119"/>
                <a:gd name="T108" fmla="*/ 114 w 134"/>
                <a:gd name="T109" fmla="*/ 19 h 119"/>
                <a:gd name="T110" fmla="*/ 91 w 134"/>
                <a:gd name="T111" fmla="*/ 41 h 119"/>
                <a:gd name="T112" fmla="*/ 98 w 134"/>
                <a:gd name="T113" fmla="*/ 48 h 119"/>
                <a:gd name="T114" fmla="*/ 96 w 134"/>
                <a:gd name="T115" fmla="*/ 47 h 119"/>
                <a:gd name="T116" fmla="*/ 119 w 134"/>
                <a:gd name="T117" fmla="*/ 24 h 119"/>
                <a:gd name="T118" fmla="*/ 121 w 134"/>
                <a:gd name="T119" fmla="*/ 26 h 119"/>
                <a:gd name="T120" fmla="*/ 98 w 134"/>
                <a:gd name="T121"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9">
                  <a:moveTo>
                    <a:pt x="133" y="16"/>
                  </a:moveTo>
                  <a:cubicBezTo>
                    <a:pt x="121" y="5"/>
                    <a:pt x="121" y="5"/>
                    <a:pt x="121" y="5"/>
                  </a:cubicBezTo>
                  <a:cubicBezTo>
                    <a:pt x="119" y="3"/>
                    <a:pt x="117" y="3"/>
                    <a:pt x="115" y="5"/>
                  </a:cubicBezTo>
                  <a:cubicBezTo>
                    <a:pt x="114" y="6"/>
                    <a:pt x="114" y="7"/>
                    <a:pt x="114" y="8"/>
                  </a:cubicBezTo>
                  <a:cubicBezTo>
                    <a:pt x="113" y="8"/>
                    <a:pt x="112" y="8"/>
                    <a:pt x="111" y="9"/>
                  </a:cubicBezTo>
                  <a:cubicBezTo>
                    <a:pt x="111" y="9"/>
                    <a:pt x="111" y="9"/>
                    <a:pt x="111" y="9"/>
                  </a:cubicBezTo>
                  <a:cubicBezTo>
                    <a:pt x="81" y="39"/>
                    <a:pt x="81" y="39"/>
                    <a:pt x="81" y="39"/>
                  </a:cubicBezTo>
                  <a:cubicBezTo>
                    <a:pt x="81" y="42"/>
                    <a:pt x="80" y="45"/>
                    <a:pt x="79" y="47"/>
                  </a:cubicBezTo>
                  <a:cubicBezTo>
                    <a:pt x="82" y="50"/>
                    <a:pt x="82" y="50"/>
                    <a:pt x="82" y="50"/>
                  </a:cubicBezTo>
                  <a:cubicBezTo>
                    <a:pt x="82" y="50"/>
                    <a:pt x="82" y="50"/>
                    <a:pt x="82" y="50"/>
                  </a:cubicBezTo>
                  <a:cubicBezTo>
                    <a:pt x="83" y="51"/>
                    <a:pt x="83" y="51"/>
                    <a:pt x="83" y="51"/>
                  </a:cubicBezTo>
                  <a:cubicBezTo>
                    <a:pt x="76" y="57"/>
                    <a:pt x="76" y="57"/>
                    <a:pt x="76" y="57"/>
                  </a:cubicBezTo>
                  <a:cubicBezTo>
                    <a:pt x="54" y="35"/>
                    <a:pt x="54" y="35"/>
                    <a:pt x="54" y="35"/>
                  </a:cubicBezTo>
                  <a:cubicBezTo>
                    <a:pt x="56" y="26"/>
                    <a:pt x="54" y="17"/>
                    <a:pt x="47" y="10"/>
                  </a:cubicBezTo>
                  <a:cubicBezTo>
                    <a:pt x="40" y="3"/>
                    <a:pt x="30" y="0"/>
                    <a:pt x="21" y="3"/>
                  </a:cubicBezTo>
                  <a:cubicBezTo>
                    <a:pt x="36" y="18"/>
                    <a:pt x="36" y="18"/>
                    <a:pt x="36" y="18"/>
                  </a:cubicBezTo>
                  <a:cubicBezTo>
                    <a:pt x="32" y="32"/>
                    <a:pt x="32" y="32"/>
                    <a:pt x="32" y="32"/>
                  </a:cubicBezTo>
                  <a:cubicBezTo>
                    <a:pt x="18" y="36"/>
                    <a:pt x="18" y="36"/>
                    <a:pt x="18" y="36"/>
                  </a:cubicBezTo>
                  <a:cubicBezTo>
                    <a:pt x="3" y="21"/>
                    <a:pt x="3" y="21"/>
                    <a:pt x="3" y="21"/>
                  </a:cubicBezTo>
                  <a:cubicBezTo>
                    <a:pt x="0" y="30"/>
                    <a:pt x="3" y="40"/>
                    <a:pt x="10" y="47"/>
                  </a:cubicBezTo>
                  <a:cubicBezTo>
                    <a:pt x="17" y="54"/>
                    <a:pt x="27" y="56"/>
                    <a:pt x="36" y="53"/>
                  </a:cubicBezTo>
                  <a:cubicBezTo>
                    <a:pt x="37" y="53"/>
                    <a:pt x="37" y="53"/>
                    <a:pt x="37" y="53"/>
                  </a:cubicBezTo>
                  <a:cubicBezTo>
                    <a:pt x="58" y="75"/>
                    <a:pt x="58" y="75"/>
                    <a:pt x="58" y="75"/>
                  </a:cubicBezTo>
                  <a:cubicBezTo>
                    <a:pt x="38" y="96"/>
                    <a:pt x="38" y="96"/>
                    <a:pt x="38" y="96"/>
                  </a:cubicBezTo>
                  <a:cubicBezTo>
                    <a:pt x="36" y="95"/>
                    <a:pt x="36" y="95"/>
                    <a:pt x="36" y="95"/>
                  </a:cubicBezTo>
                  <a:cubicBezTo>
                    <a:pt x="31" y="99"/>
                    <a:pt x="31" y="99"/>
                    <a:pt x="31" y="99"/>
                  </a:cubicBezTo>
                  <a:cubicBezTo>
                    <a:pt x="21" y="115"/>
                    <a:pt x="21" y="115"/>
                    <a:pt x="21" y="115"/>
                  </a:cubicBezTo>
                  <a:cubicBezTo>
                    <a:pt x="23" y="117"/>
                    <a:pt x="23" y="117"/>
                    <a:pt x="23" y="117"/>
                  </a:cubicBezTo>
                  <a:cubicBezTo>
                    <a:pt x="39" y="107"/>
                    <a:pt x="39" y="107"/>
                    <a:pt x="39" y="107"/>
                  </a:cubicBezTo>
                  <a:cubicBezTo>
                    <a:pt x="43" y="101"/>
                    <a:pt x="43" y="101"/>
                    <a:pt x="43" y="101"/>
                  </a:cubicBezTo>
                  <a:cubicBezTo>
                    <a:pt x="42" y="100"/>
                    <a:pt x="42" y="100"/>
                    <a:pt x="42" y="100"/>
                  </a:cubicBezTo>
                  <a:cubicBezTo>
                    <a:pt x="63" y="80"/>
                    <a:pt x="63" y="80"/>
                    <a:pt x="63" y="80"/>
                  </a:cubicBezTo>
                  <a:cubicBezTo>
                    <a:pt x="98" y="115"/>
                    <a:pt x="98" y="115"/>
                    <a:pt x="98" y="115"/>
                  </a:cubicBezTo>
                  <a:cubicBezTo>
                    <a:pt x="101" y="117"/>
                    <a:pt x="104" y="119"/>
                    <a:pt x="107" y="119"/>
                  </a:cubicBezTo>
                  <a:cubicBezTo>
                    <a:pt x="110" y="119"/>
                    <a:pt x="113" y="117"/>
                    <a:pt x="116" y="115"/>
                  </a:cubicBezTo>
                  <a:cubicBezTo>
                    <a:pt x="121" y="110"/>
                    <a:pt x="121" y="102"/>
                    <a:pt x="116" y="97"/>
                  </a:cubicBezTo>
                  <a:cubicBezTo>
                    <a:pt x="81" y="62"/>
                    <a:pt x="81" y="62"/>
                    <a:pt x="81" y="62"/>
                  </a:cubicBezTo>
                  <a:cubicBezTo>
                    <a:pt x="87" y="56"/>
                    <a:pt x="87" y="56"/>
                    <a:pt x="87" y="56"/>
                  </a:cubicBezTo>
                  <a:cubicBezTo>
                    <a:pt x="90" y="59"/>
                    <a:pt x="90" y="59"/>
                    <a:pt x="90" y="59"/>
                  </a:cubicBezTo>
                  <a:cubicBezTo>
                    <a:pt x="92" y="57"/>
                    <a:pt x="95" y="56"/>
                    <a:pt x="98" y="57"/>
                  </a:cubicBezTo>
                  <a:cubicBezTo>
                    <a:pt x="128" y="26"/>
                    <a:pt x="128" y="26"/>
                    <a:pt x="128" y="26"/>
                  </a:cubicBezTo>
                  <a:cubicBezTo>
                    <a:pt x="128" y="26"/>
                    <a:pt x="128" y="26"/>
                    <a:pt x="128" y="26"/>
                  </a:cubicBezTo>
                  <a:cubicBezTo>
                    <a:pt x="128" y="26"/>
                    <a:pt x="128" y="26"/>
                    <a:pt x="128" y="26"/>
                  </a:cubicBezTo>
                  <a:cubicBezTo>
                    <a:pt x="129" y="25"/>
                    <a:pt x="129" y="24"/>
                    <a:pt x="129" y="23"/>
                  </a:cubicBezTo>
                  <a:cubicBezTo>
                    <a:pt x="130" y="24"/>
                    <a:pt x="132" y="23"/>
                    <a:pt x="133" y="22"/>
                  </a:cubicBezTo>
                  <a:cubicBezTo>
                    <a:pt x="134" y="21"/>
                    <a:pt x="134" y="18"/>
                    <a:pt x="133" y="16"/>
                  </a:cubicBezTo>
                  <a:close/>
                  <a:moveTo>
                    <a:pt x="108" y="103"/>
                  </a:moveTo>
                  <a:cubicBezTo>
                    <a:pt x="111" y="103"/>
                    <a:pt x="113" y="106"/>
                    <a:pt x="113" y="108"/>
                  </a:cubicBezTo>
                  <a:cubicBezTo>
                    <a:pt x="113" y="111"/>
                    <a:pt x="111" y="113"/>
                    <a:pt x="108" y="113"/>
                  </a:cubicBezTo>
                  <a:cubicBezTo>
                    <a:pt x="105" y="113"/>
                    <a:pt x="103" y="111"/>
                    <a:pt x="103" y="108"/>
                  </a:cubicBezTo>
                  <a:cubicBezTo>
                    <a:pt x="103" y="106"/>
                    <a:pt x="105" y="103"/>
                    <a:pt x="108" y="103"/>
                  </a:cubicBezTo>
                  <a:close/>
                  <a:moveTo>
                    <a:pt x="91" y="41"/>
                  </a:moveTo>
                  <a:cubicBezTo>
                    <a:pt x="89" y="39"/>
                    <a:pt x="89" y="39"/>
                    <a:pt x="89" y="39"/>
                  </a:cubicBezTo>
                  <a:cubicBezTo>
                    <a:pt x="112" y="17"/>
                    <a:pt x="112" y="17"/>
                    <a:pt x="112" y="17"/>
                  </a:cubicBezTo>
                  <a:cubicBezTo>
                    <a:pt x="114" y="19"/>
                    <a:pt x="114" y="19"/>
                    <a:pt x="114" y="19"/>
                  </a:cubicBezTo>
                  <a:lnTo>
                    <a:pt x="91" y="41"/>
                  </a:lnTo>
                  <a:close/>
                  <a:moveTo>
                    <a:pt x="98" y="48"/>
                  </a:moveTo>
                  <a:cubicBezTo>
                    <a:pt x="96" y="47"/>
                    <a:pt x="96" y="47"/>
                    <a:pt x="96" y="47"/>
                  </a:cubicBezTo>
                  <a:cubicBezTo>
                    <a:pt x="119" y="24"/>
                    <a:pt x="119" y="24"/>
                    <a:pt x="119" y="24"/>
                  </a:cubicBezTo>
                  <a:cubicBezTo>
                    <a:pt x="121" y="26"/>
                    <a:pt x="121" y="26"/>
                    <a:pt x="121" y="26"/>
                  </a:cubicBezTo>
                  <a:lnTo>
                    <a:pt x="98" y="48"/>
                  </a:lnTo>
                  <a:close/>
                </a:path>
              </a:pathLst>
            </a:custGeom>
            <a:solidFill>
              <a:schemeClr val="bg1"/>
            </a:solidFill>
            <a:ln>
              <a:noFill/>
            </a:ln>
          </p:spPr>
          <p:txBody>
            <a:bodyPr vert="horz" wrap="square" lIns="121920" tIns="60960" rIns="121920" bIns="60960" numCol="1" anchor="t" anchorCtr="0" compatLnSpc="1"/>
            <a:lstStyle/>
            <a:p>
              <a:endParaRPr lang="en-US" sz="2400">
                <a:cs typeface="+mn-ea"/>
                <a:sym typeface="+mn-lt"/>
              </a:endParaRPr>
            </a:p>
          </p:txBody>
        </p:sp>
      </p:grpSp>
      <p:grpSp>
        <p:nvGrpSpPr>
          <p:cNvPr id="83" name="Group 9"/>
          <p:cNvGrpSpPr/>
          <p:nvPr/>
        </p:nvGrpSpPr>
        <p:grpSpPr>
          <a:xfrm>
            <a:off x="9800755" y="2245730"/>
            <a:ext cx="1134696" cy="1134696"/>
            <a:chOff x="9673136" y="2704988"/>
            <a:chExt cx="1134696" cy="1134696"/>
          </a:xfrm>
        </p:grpSpPr>
        <p:sp>
          <p:nvSpPr>
            <p:cNvPr id="93" name="Oval 14"/>
            <p:cNvSpPr/>
            <p:nvPr/>
          </p:nvSpPr>
          <p:spPr>
            <a:xfrm>
              <a:off x="9673136" y="2704988"/>
              <a:ext cx="1134696" cy="1134696"/>
            </a:xfrm>
            <a:prstGeom prst="ellipse">
              <a:avLst/>
            </a:prstGeom>
            <a:solidFill>
              <a:schemeClr val="accent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nvGrpSpPr>
            <p:cNvPr id="94" name="Group 89"/>
            <p:cNvGrpSpPr/>
            <p:nvPr/>
          </p:nvGrpSpPr>
          <p:grpSpPr>
            <a:xfrm>
              <a:off x="9991403" y="2977268"/>
              <a:ext cx="526991" cy="585239"/>
              <a:chOff x="7502526" y="2405063"/>
              <a:chExt cx="301625" cy="334964"/>
            </a:xfrm>
            <a:solidFill>
              <a:schemeClr val="bg1"/>
            </a:solidFill>
          </p:grpSpPr>
          <p:sp>
            <p:nvSpPr>
              <p:cNvPr id="95" name="Freeform 112"/>
              <p:cNvSpPr/>
              <p:nvPr/>
            </p:nvSpPr>
            <p:spPr bwMode="auto">
              <a:xfrm>
                <a:off x="7708901" y="2405063"/>
                <a:ext cx="95250" cy="90488"/>
              </a:xfrm>
              <a:custGeom>
                <a:avLst/>
                <a:gdLst>
                  <a:gd name="T0" fmla="*/ 19 w 25"/>
                  <a:gd name="T1" fmla="*/ 24 h 24"/>
                  <a:gd name="T2" fmla="*/ 21 w 25"/>
                  <a:gd name="T3" fmla="*/ 22 h 24"/>
                  <a:gd name="T4" fmla="*/ 19 w 25"/>
                  <a:gd name="T5" fmla="*/ 4 h 24"/>
                  <a:gd name="T6" fmla="*/ 0 w 25"/>
                  <a:gd name="T7" fmla="*/ 7 h 24"/>
                  <a:gd name="T8" fmla="*/ 0 w 25"/>
                  <a:gd name="T9" fmla="*/ 8 h 24"/>
                  <a:gd name="T10" fmla="*/ 19 w 25"/>
                  <a:gd name="T11" fmla="*/ 24 h 24"/>
                </a:gdLst>
                <a:ahLst/>
                <a:cxnLst>
                  <a:cxn ang="0">
                    <a:pos x="T0" y="T1"/>
                  </a:cxn>
                  <a:cxn ang="0">
                    <a:pos x="T2" y="T3"/>
                  </a:cxn>
                  <a:cxn ang="0">
                    <a:pos x="T4" y="T5"/>
                  </a:cxn>
                  <a:cxn ang="0">
                    <a:pos x="T6" y="T7"/>
                  </a:cxn>
                  <a:cxn ang="0">
                    <a:pos x="T8" y="T9"/>
                  </a:cxn>
                  <a:cxn ang="0">
                    <a:pos x="T10" y="T11"/>
                  </a:cxn>
                </a:cxnLst>
                <a:rect l="0" t="0" r="r" b="b"/>
                <a:pathLst>
                  <a:path w="25" h="24">
                    <a:moveTo>
                      <a:pt x="19" y="24"/>
                    </a:moveTo>
                    <a:cubicBezTo>
                      <a:pt x="20" y="23"/>
                      <a:pt x="20" y="23"/>
                      <a:pt x="21" y="22"/>
                    </a:cubicBezTo>
                    <a:cubicBezTo>
                      <a:pt x="25" y="17"/>
                      <a:pt x="24" y="8"/>
                      <a:pt x="19" y="4"/>
                    </a:cubicBezTo>
                    <a:cubicBezTo>
                      <a:pt x="13" y="0"/>
                      <a:pt x="5" y="1"/>
                      <a:pt x="0" y="7"/>
                    </a:cubicBezTo>
                    <a:cubicBezTo>
                      <a:pt x="0" y="7"/>
                      <a:pt x="0" y="7"/>
                      <a:pt x="0" y="8"/>
                    </a:cubicBezTo>
                    <a:cubicBezTo>
                      <a:pt x="8" y="11"/>
                      <a:pt x="15" y="17"/>
                      <a:pt x="19"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6" name="Freeform 113"/>
              <p:cNvSpPr>
                <a:spLocks noEditPoints="1"/>
              </p:cNvSpPr>
              <p:nvPr/>
            </p:nvSpPr>
            <p:spPr bwMode="auto">
              <a:xfrm>
                <a:off x="7518404" y="2438402"/>
                <a:ext cx="274638" cy="301625"/>
              </a:xfrm>
              <a:custGeom>
                <a:avLst/>
                <a:gdLst>
                  <a:gd name="T0" fmla="*/ 43 w 73"/>
                  <a:gd name="T1" fmla="*/ 0 h 80"/>
                  <a:gd name="T2" fmla="*/ 42 w 73"/>
                  <a:gd name="T3" fmla="*/ 0 h 80"/>
                  <a:gd name="T4" fmla="*/ 42 w 73"/>
                  <a:gd name="T5" fmla="*/ 0 h 80"/>
                  <a:gd name="T6" fmla="*/ 41 w 73"/>
                  <a:gd name="T7" fmla="*/ 0 h 80"/>
                  <a:gd name="T8" fmla="*/ 41 w 73"/>
                  <a:gd name="T9" fmla="*/ 0 h 80"/>
                  <a:gd name="T10" fmla="*/ 40 w 73"/>
                  <a:gd name="T11" fmla="*/ 0 h 80"/>
                  <a:gd name="T12" fmla="*/ 40 w 73"/>
                  <a:gd name="T13" fmla="*/ 0 h 80"/>
                  <a:gd name="T14" fmla="*/ 39 w 73"/>
                  <a:gd name="T15" fmla="*/ 0 h 80"/>
                  <a:gd name="T16" fmla="*/ 39 w 73"/>
                  <a:gd name="T17" fmla="*/ 0 h 80"/>
                  <a:gd name="T18" fmla="*/ 38 w 73"/>
                  <a:gd name="T19" fmla="*/ 0 h 80"/>
                  <a:gd name="T20" fmla="*/ 38 w 73"/>
                  <a:gd name="T21" fmla="*/ 0 h 80"/>
                  <a:gd name="T22" fmla="*/ 37 w 73"/>
                  <a:gd name="T23" fmla="*/ 0 h 80"/>
                  <a:gd name="T24" fmla="*/ 36 w 73"/>
                  <a:gd name="T25" fmla="*/ 0 h 80"/>
                  <a:gd name="T26" fmla="*/ 35 w 73"/>
                  <a:gd name="T27" fmla="*/ 0 h 80"/>
                  <a:gd name="T28" fmla="*/ 34 w 73"/>
                  <a:gd name="T29" fmla="*/ 0 h 80"/>
                  <a:gd name="T30" fmla="*/ 33 w 73"/>
                  <a:gd name="T31" fmla="*/ 0 h 80"/>
                  <a:gd name="T32" fmla="*/ 32 w 73"/>
                  <a:gd name="T33" fmla="*/ 0 h 80"/>
                  <a:gd name="T34" fmla="*/ 32 w 73"/>
                  <a:gd name="T35" fmla="*/ 0 h 80"/>
                  <a:gd name="T36" fmla="*/ 32 w 73"/>
                  <a:gd name="T37" fmla="*/ 0 h 80"/>
                  <a:gd name="T38" fmla="*/ 32 w 73"/>
                  <a:gd name="T39" fmla="*/ 0 h 80"/>
                  <a:gd name="T40" fmla="*/ 31 w 73"/>
                  <a:gd name="T41" fmla="*/ 0 h 80"/>
                  <a:gd name="T42" fmla="*/ 31 w 73"/>
                  <a:gd name="T43" fmla="*/ 0 h 80"/>
                  <a:gd name="T44" fmla="*/ 30 w 73"/>
                  <a:gd name="T45" fmla="*/ 0 h 80"/>
                  <a:gd name="T46" fmla="*/ 0 w 73"/>
                  <a:gd name="T47" fmla="*/ 37 h 80"/>
                  <a:gd name="T48" fmla="*/ 12 w 73"/>
                  <a:gd name="T49" fmla="*/ 64 h 80"/>
                  <a:gd name="T50" fmla="*/ 7 w 73"/>
                  <a:gd name="T51" fmla="*/ 69 h 80"/>
                  <a:gd name="T52" fmla="*/ 7 w 73"/>
                  <a:gd name="T53" fmla="*/ 77 h 80"/>
                  <a:gd name="T54" fmla="*/ 14 w 73"/>
                  <a:gd name="T55" fmla="*/ 77 h 80"/>
                  <a:gd name="T56" fmla="*/ 21 w 73"/>
                  <a:gd name="T57" fmla="*/ 70 h 80"/>
                  <a:gd name="T58" fmla="*/ 36 w 73"/>
                  <a:gd name="T59" fmla="*/ 73 h 80"/>
                  <a:gd name="T60" fmla="*/ 52 w 73"/>
                  <a:gd name="T61" fmla="*/ 70 h 80"/>
                  <a:gd name="T62" fmla="*/ 58 w 73"/>
                  <a:gd name="T63" fmla="*/ 77 h 80"/>
                  <a:gd name="T64" fmla="*/ 66 w 73"/>
                  <a:gd name="T65" fmla="*/ 77 h 80"/>
                  <a:gd name="T66" fmla="*/ 66 w 73"/>
                  <a:gd name="T67" fmla="*/ 69 h 80"/>
                  <a:gd name="T68" fmla="*/ 61 w 73"/>
                  <a:gd name="T69" fmla="*/ 64 h 80"/>
                  <a:gd name="T70" fmla="*/ 73 w 73"/>
                  <a:gd name="T71" fmla="*/ 37 h 80"/>
                  <a:gd name="T72" fmla="*/ 43 w 73"/>
                  <a:gd name="T73" fmla="*/ 0 h 80"/>
                  <a:gd name="T74" fmla="*/ 36 w 73"/>
                  <a:gd name="T75" fmla="*/ 65 h 80"/>
                  <a:gd name="T76" fmla="*/ 8 w 73"/>
                  <a:gd name="T77" fmla="*/ 37 h 80"/>
                  <a:gd name="T78" fmla="*/ 36 w 73"/>
                  <a:gd name="T79" fmla="*/ 8 h 80"/>
                  <a:gd name="T80" fmla="*/ 64 w 73"/>
                  <a:gd name="T81" fmla="*/ 37 h 80"/>
                  <a:gd name="T82" fmla="*/ 36 w 73"/>
                  <a:gd name="T83" fmla="*/ 6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3" h="80">
                    <a:moveTo>
                      <a:pt x="43" y="0"/>
                    </a:moveTo>
                    <a:cubicBezTo>
                      <a:pt x="42" y="0"/>
                      <a:pt x="42" y="0"/>
                      <a:pt x="42" y="0"/>
                    </a:cubicBezTo>
                    <a:cubicBezTo>
                      <a:pt x="42" y="0"/>
                      <a:pt x="42" y="0"/>
                      <a:pt x="42" y="0"/>
                    </a:cubicBezTo>
                    <a:cubicBezTo>
                      <a:pt x="42" y="0"/>
                      <a:pt x="41" y="0"/>
                      <a:pt x="41" y="0"/>
                    </a:cubicBezTo>
                    <a:cubicBezTo>
                      <a:pt x="41" y="0"/>
                      <a:pt x="41" y="0"/>
                      <a:pt x="41" y="0"/>
                    </a:cubicBezTo>
                    <a:cubicBezTo>
                      <a:pt x="41" y="0"/>
                      <a:pt x="40" y="0"/>
                      <a:pt x="40" y="0"/>
                    </a:cubicBezTo>
                    <a:cubicBezTo>
                      <a:pt x="40" y="0"/>
                      <a:pt x="40" y="0"/>
                      <a:pt x="40" y="0"/>
                    </a:cubicBezTo>
                    <a:cubicBezTo>
                      <a:pt x="40" y="0"/>
                      <a:pt x="39" y="0"/>
                      <a:pt x="39" y="0"/>
                    </a:cubicBezTo>
                    <a:cubicBezTo>
                      <a:pt x="39" y="0"/>
                      <a:pt x="39" y="0"/>
                      <a:pt x="39" y="0"/>
                    </a:cubicBezTo>
                    <a:cubicBezTo>
                      <a:pt x="39" y="0"/>
                      <a:pt x="38" y="0"/>
                      <a:pt x="38" y="0"/>
                    </a:cubicBezTo>
                    <a:cubicBezTo>
                      <a:pt x="38" y="0"/>
                      <a:pt x="38" y="0"/>
                      <a:pt x="38" y="0"/>
                    </a:cubicBezTo>
                    <a:cubicBezTo>
                      <a:pt x="38" y="0"/>
                      <a:pt x="38" y="0"/>
                      <a:pt x="37" y="0"/>
                    </a:cubicBezTo>
                    <a:cubicBezTo>
                      <a:pt x="37" y="0"/>
                      <a:pt x="37" y="0"/>
                      <a:pt x="36" y="0"/>
                    </a:cubicBezTo>
                    <a:cubicBezTo>
                      <a:pt x="36" y="0"/>
                      <a:pt x="36" y="0"/>
                      <a:pt x="35" y="0"/>
                    </a:cubicBezTo>
                    <a:cubicBezTo>
                      <a:pt x="35" y="0"/>
                      <a:pt x="35" y="0"/>
                      <a:pt x="34" y="0"/>
                    </a:cubicBezTo>
                    <a:cubicBezTo>
                      <a:pt x="34" y="0"/>
                      <a:pt x="34" y="0"/>
                      <a:pt x="33" y="0"/>
                    </a:cubicBezTo>
                    <a:cubicBezTo>
                      <a:pt x="33" y="0"/>
                      <a:pt x="33" y="0"/>
                      <a:pt x="32"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0" y="0"/>
                      <a:pt x="30" y="0"/>
                      <a:pt x="30" y="0"/>
                    </a:cubicBezTo>
                    <a:cubicBezTo>
                      <a:pt x="13" y="4"/>
                      <a:pt x="0" y="19"/>
                      <a:pt x="0" y="37"/>
                    </a:cubicBezTo>
                    <a:cubicBezTo>
                      <a:pt x="0" y="47"/>
                      <a:pt x="4" y="57"/>
                      <a:pt x="12" y="64"/>
                    </a:cubicBezTo>
                    <a:cubicBezTo>
                      <a:pt x="7" y="69"/>
                      <a:pt x="7" y="69"/>
                      <a:pt x="7" y="69"/>
                    </a:cubicBezTo>
                    <a:cubicBezTo>
                      <a:pt x="4" y="71"/>
                      <a:pt x="5" y="77"/>
                      <a:pt x="7" y="77"/>
                    </a:cubicBezTo>
                    <a:cubicBezTo>
                      <a:pt x="9" y="79"/>
                      <a:pt x="12" y="79"/>
                      <a:pt x="14" y="77"/>
                    </a:cubicBezTo>
                    <a:cubicBezTo>
                      <a:pt x="16" y="75"/>
                      <a:pt x="20" y="72"/>
                      <a:pt x="21" y="70"/>
                    </a:cubicBezTo>
                    <a:cubicBezTo>
                      <a:pt x="25" y="72"/>
                      <a:pt x="31" y="73"/>
                      <a:pt x="36" y="73"/>
                    </a:cubicBezTo>
                    <a:cubicBezTo>
                      <a:pt x="42" y="73"/>
                      <a:pt x="47" y="72"/>
                      <a:pt x="52" y="70"/>
                    </a:cubicBezTo>
                    <a:cubicBezTo>
                      <a:pt x="53" y="72"/>
                      <a:pt x="57" y="75"/>
                      <a:pt x="58" y="77"/>
                    </a:cubicBezTo>
                    <a:cubicBezTo>
                      <a:pt x="62" y="80"/>
                      <a:pt x="65" y="77"/>
                      <a:pt x="66" y="77"/>
                    </a:cubicBezTo>
                    <a:cubicBezTo>
                      <a:pt x="68" y="74"/>
                      <a:pt x="68" y="71"/>
                      <a:pt x="66" y="69"/>
                    </a:cubicBezTo>
                    <a:cubicBezTo>
                      <a:pt x="61" y="64"/>
                      <a:pt x="61" y="64"/>
                      <a:pt x="61" y="64"/>
                    </a:cubicBezTo>
                    <a:cubicBezTo>
                      <a:pt x="68" y="57"/>
                      <a:pt x="73" y="47"/>
                      <a:pt x="73" y="37"/>
                    </a:cubicBezTo>
                    <a:cubicBezTo>
                      <a:pt x="73" y="19"/>
                      <a:pt x="60" y="4"/>
                      <a:pt x="43" y="0"/>
                    </a:cubicBezTo>
                    <a:close/>
                    <a:moveTo>
                      <a:pt x="36" y="65"/>
                    </a:moveTo>
                    <a:cubicBezTo>
                      <a:pt x="21" y="65"/>
                      <a:pt x="8" y="52"/>
                      <a:pt x="8" y="37"/>
                    </a:cubicBezTo>
                    <a:cubicBezTo>
                      <a:pt x="8" y="21"/>
                      <a:pt x="21" y="8"/>
                      <a:pt x="36" y="8"/>
                    </a:cubicBezTo>
                    <a:cubicBezTo>
                      <a:pt x="52" y="8"/>
                      <a:pt x="64" y="21"/>
                      <a:pt x="64" y="37"/>
                    </a:cubicBezTo>
                    <a:cubicBezTo>
                      <a:pt x="64" y="52"/>
                      <a:pt x="52" y="65"/>
                      <a:pt x="36"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7" name="Freeform 114"/>
              <p:cNvSpPr/>
              <p:nvPr/>
            </p:nvSpPr>
            <p:spPr bwMode="auto">
              <a:xfrm>
                <a:off x="7502526" y="2405063"/>
                <a:ext cx="98425" cy="90488"/>
              </a:xfrm>
              <a:custGeom>
                <a:avLst/>
                <a:gdLst>
                  <a:gd name="T0" fmla="*/ 6 w 26"/>
                  <a:gd name="T1" fmla="*/ 24 h 24"/>
                  <a:gd name="T2" fmla="*/ 26 w 26"/>
                  <a:gd name="T3" fmla="*/ 8 h 24"/>
                  <a:gd name="T4" fmla="*/ 25 w 26"/>
                  <a:gd name="T5" fmla="*/ 7 h 24"/>
                  <a:gd name="T6" fmla="*/ 7 w 26"/>
                  <a:gd name="T7" fmla="*/ 4 h 24"/>
                  <a:gd name="T8" fmla="*/ 5 w 26"/>
                  <a:gd name="T9" fmla="*/ 22 h 24"/>
                  <a:gd name="T10" fmla="*/ 6 w 26"/>
                  <a:gd name="T11" fmla="*/ 24 h 24"/>
                </a:gdLst>
                <a:ahLst/>
                <a:cxnLst>
                  <a:cxn ang="0">
                    <a:pos x="T0" y="T1"/>
                  </a:cxn>
                  <a:cxn ang="0">
                    <a:pos x="T2" y="T3"/>
                  </a:cxn>
                  <a:cxn ang="0">
                    <a:pos x="T4" y="T5"/>
                  </a:cxn>
                  <a:cxn ang="0">
                    <a:pos x="T6" y="T7"/>
                  </a:cxn>
                  <a:cxn ang="0">
                    <a:pos x="T8" y="T9"/>
                  </a:cxn>
                  <a:cxn ang="0">
                    <a:pos x="T10" y="T11"/>
                  </a:cxn>
                </a:cxnLst>
                <a:rect l="0" t="0" r="r" b="b"/>
                <a:pathLst>
                  <a:path w="26" h="24">
                    <a:moveTo>
                      <a:pt x="6" y="24"/>
                    </a:moveTo>
                    <a:cubicBezTo>
                      <a:pt x="11" y="17"/>
                      <a:pt x="18" y="11"/>
                      <a:pt x="26" y="8"/>
                    </a:cubicBezTo>
                    <a:cubicBezTo>
                      <a:pt x="26" y="7"/>
                      <a:pt x="25" y="7"/>
                      <a:pt x="25" y="7"/>
                    </a:cubicBezTo>
                    <a:cubicBezTo>
                      <a:pt x="21" y="1"/>
                      <a:pt x="13" y="0"/>
                      <a:pt x="7" y="4"/>
                    </a:cubicBezTo>
                    <a:cubicBezTo>
                      <a:pt x="1" y="8"/>
                      <a:pt x="0" y="17"/>
                      <a:pt x="5" y="22"/>
                    </a:cubicBezTo>
                    <a:cubicBezTo>
                      <a:pt x="5" y="23"/>
                      <a:pt x="6" y="23"/>
                      <a:pt x="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8" name="Freeform 115"/>
              <p:cNvSpPr/>
              <p:nvPr/>
            </p:nvSpPr>
            <p:spPr bwMode="auto">
              <a:xfrm>
                <a:off x="7650163" y="2476501"/>
                <a:ext cx="11113" cy="44450"/>
              </a:xfrm>
              <a:custGeom>
                <a:avLst/>
                <a:gdLst>
                  <a:gd name="T0" fmla="*/ 1 w 3"/>
                  <a:gd name="T1" fmla="*/ 12 h 12"/>
                  <a:gd name="T2" fmla="*/ 3 w 3"/>
                  <a:gd name="T3" fmla="*/ 10 h 12"/>
                  <a:gd name="T4" fmla="*/ 3 w 3"/>
                  <a:gd name="T5" fmla="*/ 2 h 12"/>
                  <a:gd name="T6" fmla="*/ 1 w 3"/>
                  <a:gd name="T7" fmla="*/ 0 h 12"/>
                  <a:gd name="T8" fmla="*/ 0 w 3"/>
                  <a:gd name="T9" fmla="*/ 2 h 12"/>
                  <a:gd name="T10" fmla="*/ 0 w 3"/>
                  <a:gd name="T11" fmla="*/ 10 h 12"/>
                  <a:gd name="T12" fmla="*/ 1 w 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12"/>
                    </a:moveTo>
                    <a:cubicBezTo>
                      <a:pt x="2" y="12"/>
                      <a:pt x="3" y="11"/>
                      <a:pt x="3" y="10"/>
                    </a:cubicBezTo>
                    <a:cubicBezTo>
                      <a:pt x="3" y="2"/>
                      <a:pt x="3" y="2"/>
                      <a:pt x="3" y="2"/>
                    </a:cubicBezTo>
                    <a:cubicBezTo>
                      <a:pt x="3" y="1"/>
                      <a:pt x="2" y="0"/>
                      <a:pt x="1" y="0"/>
                    </a:cubicBezTo>
                    <a:cubicBezTo>
                      <a:pt x="0" y="0"/>
                      <a:pt x="0" y="1"/>
                      <a:pt x="0" y="2"/>
                    </a:cubicBezTo>
                    <a:cubicBezTo>
                      <a:pt x="0" y="10"/>
                      <a:pt x="0" y="10"/>
                      <a:pt x="0" y="10"/>
                    </a:cubicBezTo>
                    <a:cubicBezTo>
                      <a:pt x="0" y="11"/>
                      <a:pt x="0"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9" name="Freeform 116"/>
              <p:cNvSpPr/>
              <p:nvPr/>
            </p:nvSpPr>
            <p:spPr bwMode="auto">
              <a:xfrm>
                <a:off x="7551738" y="2570163"/>
                <a:ext cx="44450"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0" name="Freeform 117"/>
              <p:cNvSpPr/>
              <p:nvPr/>
            </p:nvSpPr>
            <p:spPr bwMode="auto">
              <a:xfrm>
                <a:off x="7708901" y="2570163"/>
                <a:ext cx="46038" cy="11113"/>
              </a:xfrm>
              <a:custGeom>
                <a:avLst/>
                <a:gdLst>
                  <a:gd name="T0" fmla="*/ 10 w 12"/>
                  <a:gd name="T1" fmla="*/ 0 h 3"/>
                  <a:gd name="T2" fmla="*/ 2 w 12"/>
                  <a:gd name="T3" fmla="*/ 0 h 3"/>
                  <a:gd name="T4" fmla="*/ 0 w 12"/>
                  <a:gd name="T5" fmla="*/ 2 h 3"/>
                  <a:gd name="T6" fmla="*/ 2 w 12"/>
                  <a:gd name="T7" fmla="*/ 3 h 3"/>
                  <a:gd name="T8" fmla="*/ 10 w 12"/>
                  <a:gd name="T9" fmla="*/ 3 h 3"/>
                  <a:gd name="T10" fmla="*/ 12 w 12"/>
                  <a:gd name="T11" fmla="*/ 2 h 3"/>
                  <a:gd name="T12" fmla="*/ 10 w 1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0" y="0"/>
                    </a:moveTo>
                    <a:cubicBezTo>
                      <a:pt x="2" y="0"/>
                      <a:pt x="2" y="0"/>
                      <a:pt x="2" y="0"/>
                    </a:cubicBezTo>
                    <a:cubicBezTo>
                      <a:pt x="1" y="0"/>
                      <a:pt x="0" y="1"/>
                      <a:pt x="0" y="2"/>
                    </a:cubicBezTo>
                    <a:cubicBezTo>
                      <a:pt x="0" y="3"/>
                      <a:pt x="1" y="3"/>
                      <a:pt x="2" y="3"/>
                    </a:cubicBezTo>
                    <a:cubicBezTo>
                      <a:pt x="10" y="3"/>
                      <a:pt x="10" y="3"/>
                      <a:pt x="10" y="3"/>
                    </a:cubicBezTo>
                    <a:cubicBezTo>
                      <a:pt x="11" y="3"/>
                      <a:pt x="12" y="3"/>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1" name="Freeform 118"/>
              <p:cNvSpPr/>
              <p:nvPr/>
            </p:nvSpPr>
            <p:spPr bwMode="auto">
              <a:xfrm>
                <a:off x="7650163" y="2633663"/>
                <a:ext cx="11113" cy="46038"/>
              </a:xfrm>
              <a:custGeom>
                <a:avLst/>
                <a:gdLst>
                  <a:gd name="T0" fmla="*/ 1 w 3"/>
                  <a:gd name="T1" fmla="*/ 0 h 12"/>
                  <a:gd name="T2" fmla="*/ 0 w 3"/>
                  <a:gd name="T3" fmla="*/ 1 h 12"/>
                  <a:gd name="T4" fmla="*/ 0 w 3"/>
                  <a:gd name="T5" fmla="*/ 10 h 12"/>
                  <a:gd name="T6" fmla="*/ 1 w 3"/>
                  <a:gd name="T7" fmla="*/ 12 h 12"/>
                  <a:gd name="T8" fmla="*/ 3 w 3"/>
                  <a:gd name="T9" fmla="*/ 10 h 12"/>
                  <a:gd name="T10" fmla="*/ 3 w 3"/>
                  <a:gd name="T11" fmla="*/ 1 h 12"/>
                  <a:gd name="T12" fmla="*/ 1 w 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1" y="0"/>
                    </a:moveTo>
                    <a:cubicBezTo>
                      <a:pt x="0" y="0"/>
                      <a:pt x="0" y="1"/>
                      <a:pt x="0" y="1"/>
                    </a:cubicBezTo>
                    <a:cubicBezTo>
                      <a:pt x="0" y="10"/>
                      <a:pt x="0" y="10"/>
                      <a:pt x="0" y="10"/>
                    </a:cubicBezTo>
                    <a:cubicBezTo>
                      <a:pt x="0" y="11"/>
                      <a:pt x="0" y="12"/>
                      <a:pt x="1" y="12"/>
                    </a:cubicBezTo>
                    <a:cubicBezTo>
                      <a:pt x="2" y="12"/>
                      <a:pt x="3" y="11"/>
                      <a:pt x="3" y="10"/>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2" name="Freeform 119"/>
              <p:cNvSpPr/>
              <p:nvPr/>
            </p:nvSpPr>
            <p:spPr bwMode="auto">
              <a:xfrm>
                <a:off x="7593013" y="2506663"/>
                <a:ext cx="128588" cy="85725"/>
              </a:xfrm>
              <a:custGeom>
                <a:avLst/>
                <a:gdLst>
                  <a:gd name="T0" fmla="*/ 18 w 34"/>
                  <a:gd name="T1" fmla="*/ 18 h 23"/>
                  <a:gd name="T2" fmla="*/ 33 w 34"/>
                  <a:gd name="T3" fmla="*/ 3 h 23"/>
                  <a:gd name="T4" fmla="*/ 34 w 34"/>
                  <a:gd name="T5" fmla="*/ 2 h 23"/>
                  <a:gd name="T6" fmla="*/ 33 w 34"/>
                  <a:gd name="T7" fmla="*/ 1 h 23"/>
                  <a:gd name="T8" fmla="*/ 32 w 34"/>
                  <a:gd name="T9" fmla="*/ 0 h 23"/>
                  <a:gd name="T10" fmla="*/ 31 w 34"/>
                  <a:gd name="T11" fmla="*/ 1 h 23"/>
                  <a:gd name="T12" fmla="*/ 20 w 34"/>
                  <a:gd name="T13" fmla="*/ 12 h 23"/>
                  <a:gd name="T14" fmla="*/ 16 w 34"/>
                  <a:gd name="T15" fmla="*/ 16 h 23"/>
                  <a:gd name="T16" fmla="*/ 16 w 34"/>
                  <a:gd name="T17" fmla="*/ 16 h 23"/>
                  <a:gd name="T18" fmla="*/ 16 w 34"/>
                  <a:gd name="T19" fmla="*/ 16 h 23"/>
                  <a:gd name="T20" fmla="*/ 15 w 34"/>
                  <a:gd name="T21" fmla="*/ 15 h 23"/>
                  <a:gd name="T22" fmla="*/ 15 w 34"/>
                  <a:gd name="T23" fmla="*/ 15 h 23"/>
                  <a:gd name="T24" fmla="*/ 15 w 34"/>
                  <a:gd name="T25" fmla="*/ 15 h 23"/>
                  <a:gd name="T26" fmla="*/ 4 w 34"/>
                  <a:gd name="T27" fmla="*/ 7 h 23"/>
                  <a:gd name="T28" fmla="*/ 2 w 34"/>
                  <a:gd name="T29" fmla="*/ 6 h 23"/>
                  <a:gd name="T30" fmla="*/ 1 w 34"/>
                  <a:gd name="T31" fmla="*/ 7 h 23"/>
                  <a:gd name="T32" fmla="*/ 0 w 34"/>
                  <a:gd name="T33" fmla="*/ 9 h 23"/>
                  <a:gd name="T34" fmla="*/ 1 w 34"/>
                  <a:gd name="T35" fmla="*/ 10 h 23"/>
                  <a:gd name="T36" fmla="*/ 13 w 34"/>
                  <a:gd name="T37" fmla="*/ 19 h 23"/>
                  <a:gd name="T38" fmla="*/ 12 w 34"/>
                  <a:gd name="T39" fmla="*/ 20 h 23"/>
                  <a:gd name="T40" fmla="*/ 11 w 34"/>
                  <a:gd name="T41" fmla="*/ 21 h 23"/>
                  <a:gd name="T42" fmla="*/ 12 w 34"/>
                  <a:gd name="T43" fmla="*/ 23 h 23"/>
                  <a:gd name="T44" fmla="*/ 13 w 34"/>
                  <a:gd name="T45" fmla="*/ 23 h 23"/>
                  <a:gd name="T46" fmla="*/ 16 w 34"/>
                  <a:gd name="T47" fmla="*/ 21 h 23"/>
                  <a:gd name="T48" fmla="*/ 17 w 34"/>
                  <a:gd name="T49" fmla="*/ 22 h 23"/>
                  <a:gd name="T50" fmla="*/ 18 w 34"/>
                  <a:gd name="T51" fmla="*/ 23 h 23"/>
                  <a:gd name="T52" fmla="*/ 20 w 34"/>
                  <a:gd name="T53" fmla="*/ 23 h 23"/>
                  <a:gd name="T54" fmla="*/ 21 w 34"/>
                  <a:gd name="T55" fmla="*/ 21 h 23"/>
                  <a:gd name="T56" fmla="*/ 21 w 34"/>
                  <a:gd name="T57" fmla="*/ 19 h 23"/>
                  <a:gd name="T58" fmla="*/ 18 w 34"/>
                  <a:gd name="T5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3">
                    <a:moveTo>
                      <a:pt x="18" y="18"/>
                    </a:moveTo>
                    <a:cubicBezTo>
                      <a:pt x="33" y="3"/>
                      <a:pt x="33" y="3"/>
                      <a:pt x="33" y="3"/>
                    </a:cubicBezTo>
                    <a:cubicBezTo>
                      <a:pt x="33" y="3"/>
                      <a:pt x="34" y="2"/>
                      <a:pt x="34" y="2"/>
                    </a:cubicBezTo>
                    <a:cubicBezTo>
                      <a:pt x="34" y="2"/>
                      <a:pt x="33" y="1"/>
                      <a:pt x="33" y="1"/>
                    </a:cubicBezTo>
                    <a:cubicBezTo>
                      <a:pt x="33" y="1"/>
                      <a:pt x="32" y="0"/>
                      <a:pt x="32" y="0"/>
                    </a:cubicBezTo>
                    <a:cubicBezTo>
                      <a:pt x="32" y="0"/>
                      <a:pt x="31" y="1"/>
                      <a:pt x="31" y="1"/>
                    </a:cubicBezTo>
                    <a:cubicBezTo>
                      <a:pt x="20" y="12"/>
                      <a:pt x="20" y="12"/>
                      <a:pt x="20" y="12"/>
                    </a:cubicBezTo>
                    <a:cubicBezTo>
                      <a:pt x="16" y="16"/>
                      <a:pt x="16" y="16"/>
                      <a:pt x="16" y="16"/>
                    </a:cubicBezTo>
                    <a:cubicBezTo>
                      <a:pt x="16" y="16"/>
                      <a:pt x="16" y="16"/>
                      <a:pt x="16" y="16"/>
                    </a:cubicBezTo>
                    <a:cubicBezTo>
                      <a:pt x="16" y="16"/>
                      <a:pt x="16" y="16"/>
                      <a:pt x="16" y="16"/>
                    </a:cubicBezTo>
                    <a:cubicBezTo>
                      <a:pt x="15" y="15"/>
                      <a:pt x="15" y="15"/>
                      <a:pt x="15" y="15"/>
                    </a:cubicBezTo>
                    <a:cubicBezTo>
                      <a:pt x="15" y="15"/>
                      <a:pt x="15" y="15"/>
                      <a:pt x="15" y="15"/>
                    </a:cubicBezTo>
                    <a:cubicBezTo>
                      <a:pt x="15" y="15"/>
                      <a:pt x="15" y="15"/>
                      <a:pt x="15" y="15"/>
                    </a:cubicBezTo>
                    <a:cubicBezTo>
                      <a:pt x="4" y="7"/>
                      <a:pt x="4" y="7"/>
                      <a:pt x="4" y="7"/>
                    </a:cubicBezTo>
                    <a:cubicBezTo>
                      <a:pt x="3" y="6"/>
                      <a:pt x="3" y="6"/>
                      <a:pt x="2" y="6"/>
                    </a:cubicBezTo>
                    <a:cubicBezTo>
                      <a:pt x="2" y="6"/>
                      <a:pt x="1" y="7"/>
                      <a:pt x="1" y="7"/>
                    </a:cubicBezTo>
                    <a:cubicBezTo>
                      <a:pt x="0" y="8"/>
                      <a:pt x="0" y="8"/>
                      <a:pt x="0" y="9"/>
                    </a:cubicBezTo>
                    <a:cubicBezTo>
                      <a:pt x="0" y="9"/>
                      <a:pt x="1" y="10"/>
                      <a:pt x="1" y="10"/>
                    </a:cubicBezTo>
                    <a:cubicBezTo>
                      <a:pt x="13" y="19"/>
                      <a:pt x="13" y="19"/>
                      <a:pt x="13" y="19"/>
                    </a:cubicBezTo>
                    <a:cubicBezTo>
                      <a:pt x="12" y="20"/>
                      <a:pt x="12" y="20"/>
                      <a:pt x="12" y="20"/>
                    </a:cubicBezTo>
                    <a:cubicBezTo>
                      <a:pt x="11" y="21"/>
                      <a:pt x="11" y="21"/>
                      <a:pt x="11" y="21"/>
                    </a:cubicBezTo>
                    <a:cubicBezTo>
                      <a:pt x="11" y="22"/>
                      <a:pt x="11" y="22"/>
                      <a:pt x="12" y="23"/>
                    </a:cubicBezTo>
                    <a:cubicBezTo>
                      <a:pt x="12" y="23"/>
                      <a:pt x="12" y="23"/>
                      <a:pt x="13" y="23"/>
                    </a:cubicBezTo>
                    <a:cubicBezTo>
                      <a:pt x="16" y="21"/>
                      <a:pt x="16" y="21"/>
                      <a:pt x="16" y="21"/>
                    </a:cubicBezTo>
                    <a:cubicBezTo>
                      <a:pt x="17" y="22"/>
                      <a:pt x="17" y="22"/>
                      <a:pt x="17" y="22"/>
                    </a:cubicBezTo>
                    <a:cubicBezTo>
                      <a:pt x="18" y="23"/>
                      <a:pt x="18" y="23"/>
                      <a:pt x="18" y="23"/>
                    </a:cubicBezTo>
                    <a:cubicBezTo>
                      <a:pt x="18" y="23"/>
                      <a:pt x="19" y="23"/>
                      <a:pt x="20" y="23"/>
                    </a:cubicBezTo>
                    <a:cubicBezTo>
                      <a:pt x="21" y="23"/>
                      <a:pt x="22" y="22"/>
                      <a:pt x="21" y="21"/>
                    </a:cubicBezTo>
                    <a:cubicBezTo>
                      <a:pt x="21" y="20"/>
                      <a:pt x="21" y="20"/>
                      <a:pt x="21" y="19"/>
                    </a:cubicBezTo>
                    <a:lnTo>
                      <a:pt x="1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grpSp>
        <p:nvGrpSpPr>
          <p:cNvPr id="84" name="Group 10"/>
          <p:cNvGrpSpPr/>
          <p:nvPr/>
        </p:nvGrpSpPr>
        <p:grpSpPr>
          <a:xfrm>
            <a:off x="1314341" y="4060224"/>
            <a:ext cx="1134696" cy="1134696"/>
            <a:chOff x="1284696" y="4044842"/>
            <a:chExt cx="1134696" cy="1134696"/>
          </a:xfrm>
        </p:grpSpPr>
        <p:sp>
          <p:nvSpPr>
            <p:cNvPr id="91" name="Oval 20"/>
            <p:cNvSpPr/>
            <p:nvPr/>
          </p:nvSpPr>
          <p:spPr>
            <a:xfrm>
              <a:off x="1284696" y="4044842"/>
              <a:ext cx="1134696" cy="1134696"/>
            </a:xfrm>
            <a:prstGeom prst="ellipse">
              <a:avLst/>
            </a:prstGeom>
            <a:solidFill>
              <a:schemeClr val="accent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sp>
          <p:nvSpPr>
            <p:cNvPr id="92" name="Shape 940"/>
            <p:cNvSpPr/>
            <p:nvPr/>
          </p:nvSpPr>
          <p:spPr>
            <a:xfrm>
              <a:off x="1563236" y="4396596"/>
              <a:ext cx="588553" cy="392098"/>
            </a:xfrm>
            <a:custGeom>
              <a:avLst/>
              <a:gdLst/>
              <a:ahLst/>
              <a:cxnLst>
                <a:cxn ang="0">
                  <a:pos x="wd2" y="hd2"/>
                </a:cxn>
                <a:cxn ang="5400000">
                  <a:pos x="wd2" y="hd2"/>
                </a:cxn>
                <a:cxn ang="10800000">
                  <a:pos x="wd2" y="hd2"/>
                </a:cxn>
                <a:cxn ang="16200000">
                  <a:pos x="wd2" y="hd2"/>
                </a:cxn>
              </a:cxnLst>
              <a:rect l="0" t="0" r="r" b="b"/>
              <a:pathLst>
                <a:path w="21547" h="21600" extrusionOk="0">
                  <a:moveTo>
                    <a:pt x="18847" y="15749"/>
                  </a:moveTo>
                  <a:lnTo>
                    <a:pt x="2701" y="15749"/>
                  </a:lnTo>
                  <a:lnTo>
                    <a:pt x="2701" y="1346"/>
                  </a:lnTo>
                  <a:lnTo>
                    <a:pt x="18847" y="1346"/>
                  </a:lnTo>
                  <a:cubicBezTo>
                    <a:pt x="18847" y="1346"/>
                    <a:pt x="18847" y="15749"/>
                    <a:pt x="18847" y="15749"/>
                  </a:cubicBezTo>
                  <a:close/>
                  <a:moveTo>
                    <a:pt x="0" y="20510"/>
                  </a:moveTo>
                  <a:cubicBezTo>
                    <a:pt x="0" y="20510"/>
                    <a:pt x="-26" y="21600"/>
                    <a:pt x="1603" y="21600"/>
                  </a:cubicBezTo>
                  <a:cubicBezTo>
                    <a:pt x="2568" y="21600"/>
                    <a:pt x="6216" y="21600"/>
                    <a:pt x="9032" y="21600"/>
                  </a:cubicBezTo>
                  <a:cubicBezTo>
                    <a:pt x="9032" y="21600"/>
                    <a:pt x="10576" y="21600"/>
                    <a:pt x="12515" y="21600"/>
                  </a:cubicBezTo>
                  <a:cubicBezTo>
                    <a:pt x="15331" y="21600"/>
                    <a:pt x="18979" y="21600"/>
                    <a:pt x="19943" y="21600"/>
                  </a:cubicBezTo>
                  <a:cubicBezTo>
                    <a:pt x="21574" y="21600"/>
                    <a:pt x="21547" y="20510"/>
                    <a:pt x="21547" y="20510"/>
                  </a:cubicBezTo>
                  <a:lnTo>
                    <a:pt x="19418" y="16436"/>
                  </a:lnTo>
                  <a:cubicBezTo>
                    <a:pt x="19512" y="16224"/>
                    <a:pt x="19569" y="15977"/>
                    <a:pt x="19569" y="15711"/>
                  </a:cubicBezTo>
                  <a:lnTo>
                    <a:pt x="19569" y="1384"/>
                  </a:lnTo>
                  <a:cubicBezTo>
                    <a:pt x="19569" y="621"/>
                    <a:pt x="19123" y="0"/>
                    <a:pt x="18571" y="0"/>
                  </a:cubicBezTo>
                  <a:lnTo>
                    <a:pt x="2977" y="0"/>
                  </a:lnTo>
                  <a:cubicBezTo>
                    <a:pt x="2425" y="0"/>
                    <a:pt x="1979" y="621"/>
                    <a:pt x="1979" y="1384"/>
                  </a:cubicBezTo>
                  <a:lnTo>
                    <a:pt x="1979" y="15711"/>
                  </a:lnTo>
                  <a:cubicBezTo>
                    <a:pt x="1979" y="15978"/>
                    <a:pt x="2035" y="16224"/>
                    <a:pt x="2129" y="16436"/>
                  </a:cubicBezTo>
                  <a:cubicBezTo>
                    <a:pt x="2129" y="16436"/>
                    <a:pt x="0" y="20510"/>
                    <a:pt x="0" y="20510"/>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cs typeface="+mn-ea"/>
                <a:sym typeface="+mn-lt"/>
              </a:endParaRPr>
            </a:p>
          </p:txBody>
        </p:sp>
      </p:grpSp>
      <p:grpSp>
        <p:nvGrpSpPr>
          <p:cNvPr id="85" name="Group 12"/>
          <p:cNvGrpSpPr/>
          <p:nvPr/>
        </p:nvGrpSpPr>
        <p:grpSpPr>
          <a:xfrm>
            <a:off x="9800763" y="4060228"/>
            <a:ext cx="1134697" cy="1134697"/>
            <a:chOff x="9673144" y="4044846"/>
            <a:chExt cx="1134697" cy="1134697"/>
          </a:xfrm>
        </p:grpSpPr>
        <p:sp>
          <p:nvSpPr>
            <p:cNvPr id="86" name="Oval 17"/>
            <p:cNvSpPr/>
            <p:nvPr/>
          </p:nvSpPr>
          <p:spPr>
            <a:xfrm>
              <a:off x="9673144" y="4044846"/>
              <a:ext cx="1134697" cy="1134697"/>
            </a:xfrm>
            <a:prstGeom prst="ellipse">
              <a:avLst/>
            </a:prstGeom>
            <a:solidFill>
              <a:schemeClr val="accent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cs typeface="+mn-ea"/>
                <a:sym typeface="+mn-lt"/>
              </a:endParaRPr>
            </a:p>
          </p:txBody>
        </p:sp>
        <p:grpSp>
          <p:nvGrpSpPr>
            <p:cNvPr id="87" name="Group 99"/>
            <p:cNvGrpSpPr/>
            <p:nvPr/>
          </p:nvGrpSpPr>
          <p:grpSpPr>
            <a:xfrm>
              <a:off x="9957133" y="4311652"/>
              <a:ext cx="584433" cy="592961"/>
              <a:chOff x="2360613" y="2686051"/>
              <a:chExt cx="217488" cy="220662"/>
            </a:xfrm>
            <a:solidFill>
              <a:schemeClr val="bg1"/>
            </a:solidFill>
          </p:grpSpPr>
          <p:sp>
            <p:nvSpPr>
              <p:cNvPr id="88" name="Freeform 34"/>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cs typeface="+mn-ea"/>
                  <a:sym typeface="+mn-lt"/>
                </a:endParaRPr>
              </a:p>
            </p:txBody>
          </p:sp>
          <p:sp>
            <p:nvSpPr>
              <p:cNvPr id="89" name="Freeform 35"/>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cs typeface="+mn-ea"/>
                  <a:sym typeface="+mn-lt"/>
                </a:endParaRPr>
              </a:p>
            </p:txBody>
          </p:sp>
          <p:sp>
            <p:nvSpPr>
              <p:cNvPr id="90" name="Freeform 36"/>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cs typeface="+mn-ea"/>
                  <a:sym typeface="+mn-lt"/>
                </a:endParaRPr>
              </a:p>
            </p:txBody>
          </p:sp>
        </p:grpSp>
      </p:gr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1"/>
          <p:cNvPicPr>
            <a:picLocks noChangeAspect="1"/>
          </p:cNvPicPr>
          <p:nvPr/>
        </p:nvPicPr>
        <p:blipFill>
          <a:blip r:embed="rId2"/>
          <a:stretch>
            <a:fillRect/>
          </a:stretch>
        </p:blipFill>
        <p:spPr>
          <a:xfrm>
            <a:off x="0" y="0"/>
            <a:ext cx="12192000" cy="6857365"/>
          </a:xfrm>
          <a:prstGeom prst="rect">
            <a:avLst/>
          </a:prstGeom>
        </p:spPr>
      </p:pic>
      <p:sp>
        <p:nvSpPr>
          <p:cNvPr id="34" name="文本框 33"/>
          <p:cNvSpPr txBox="1"/>
          <p:nvPr/>
        </p:nvSpPr>
        <p:spPr>
          <a:xfrm>
            <a:off x="3585334" y="865332"/>
            <a:ext cx="5326694"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简单交易支付（</a:t>
            </a:r>
            <a:r>
              <a:rPr lang="en-US" altLang="zh-CN" sz="3200" dirty="0">
                <a:solidFill>
                  <a:schemeClr val="accent1">
                    <a:lumMod val="75000"/>
                  </a:schemeClr>
                </a:solidFill>
                <a:latin typeface="微软雅黑" panose="020B0503020204020204" charset="-122"/>
                <a:ea typeface="微软雅黑" panose="020B0503020204020204" charset="-122"/>
              </a:rPr>
              <a:t>SPV</a:t>
            </a:r>
            <a:r>
              <a:rPr lang="zh-CN" altLang="en-US" sz="3200" dirty="0">
                <a:solidFill>
                  <a:schemeClr val="accent1">
                    <a:lumMod val="75000"/>
                  </a:schemeClr>
                </a:solidFill>
                <a:latin typeface="微软雅黑" panose="020B0503020204020204" charset="-122"/>
                <a:ea typeface="微软雅黑" panose="020B0503020204020204" charset="-122"/>
              </a:rPr>
              <a:t>）（</a:t>
            </a:r>
            <a:r>
              <a:rPr lang="en-US" altLang="zh-CN" sz="3200" dirty="0">
                <a:solidFill>
                  <a:schemeClr val="accent1">
                    <a:lumMod val="75000"/>
                  </a:schemeClr>
                </a:solidFill>
                <a:latin typeface="微软雅黑" panose="020B0503020204020204" charset="-122"/>
                <a:ea typeface="微软雅黑" panose="020B0503020204020204" charset="-122"/>
              </a:rPr>
              <a:t>2/2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sp>
        <p:nvSpPr>
          <p:cNvPr id="55" name="Freeform 5"/>
          <p:cNvSpPr/>
          <p:nvPr/>
        </p:nvSpPr>
        <p:spPr bwMode="auto">
          <a:xfrm>
            <a:off x="4853821" y="1617308"/>
            <a:ext cx="795953" cy="4712471"/>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accent1"/>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mn-ea"/>
              <a:sym typeface="+mn-lt"/>
            </a:endParaRPr>
          </a:p>
        </p:txBody>
      </p:sp>
      <p:sp>
        <p:nvSpPr>
          <p:cNvPr id="58" name="圆角矩形 59"/>
          <p:cNvSpPr/>
          <p:nvPr/>
        </p:nvSpPr>
        <p:spPr>
          <a:xfrm>
            <a:off x="5957859" y="1540445"/>
            <a:ext cx="4673967" cy="858259"/>
          </a:xfrm>
          <a:prstGeom prst="roundRect">
            <a:avLst/>
          </a:prstGeom>
          <a:solidFill>
            <a:schemeClr val="accent1">
              <a:lumMod val="40000"/>
              <a:lumOff val="60000"/>
            </a:schemeClr>
          </a:soli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1600"/>
              </a:lnSpc>
            </a:pP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59" name="圆角矩形 60"/>
          <p:cNvSpPr/>
          <p:nvPr/>
        </p:nvSpPr>
        <p:spPr>
          <a:xfrm>
            <a:off x="5957859" y="2465962"/>
            <a:ext cx="4673967" cy="919058"/>
          </a:xfrm>
          <a:prstGeom prst="roundRect">
            <a:avLst/>
          </a:prstGeom>
          <a:solidFill>
            <a:schemeClr val="accent1">
              <a:lumMod val="40000"/>
              <a:lumOff val="60000"/>
            </a:schemeClr>
          </a:soli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1600"/>
              </a:lnSpc>
            </a:pP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60" name="圆角矩形 61"/>
          <p:cNvSpPr/>
          <p:nvPr/>
        </p:nvSpPr>
        <p:spPr>
          <a:xfrm>
            <a:off x="5957859" y="3443270"/>
            <a:ext cx="4673967" cy="919058"/>
          </a:xfrm>
          <a:prstGeom prst="roundRect">
            <a:avLst/>
          </a:prstGeom>
          <a:solidFill>
            <a:schemeClr val="accent1">
              <a:lumMod val="40000"/>
              <a:lumOff val="60000"/>
            </a:schemeClr>
          </a:soli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1600"/>
              </a:lnSpc>
            </a:pP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61" name="圆角矩形 62"/>
          <p:cNvSpPr/>
          <p:nvPr/>
        </p:nvSpPr>
        <p:spPr>
          <a:xfrm>
            <a:off x="5953332" y="4408955"/>
            <a:ext cx="4673967" cy="979714"/>
          </a:xfrm>
          <a:prstGeom prst="roundRect">
            <a:avLst/>
          </a:prstGeom>
          <a:solidFill>
            <a:schemeClr val="accent1">
              <a:lumMod val="40000"/>
              <a:lumOff val="60000"/>
            </a:schemeClr>
          </a:soli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1600"/>
              </a:lnSpc>
            </a:pP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65" name="圆角矩形 63"/>
          <p:cNvSpPr/>
          <p:nvPr/>
        </p:nvSpPr>
        <p:spPr>
          <a:xfrm>
            <a:off x="5953332" y="5442548"/>
            <a:ext cx="4673967" cy="979714"/>
          </a:xfrm>
          <a:prstGeom prst="roundRect">
            <a:avLst/>
          </a:prstGeom>
          <a:solidFill>
            <a:schemeClr val="accent1">
              <a:lumMod val="40000"/>
              <a:lumOff val="60000"/>
            </a:schemeClr>
          </a:solidFill>
          <a:ln w="25400">
            <a:solidFill>
              <a:schemeClr val="bg1"/>
            </a:solidFill>
          </a:ln>
          <a:effectLst>
            <a:outerShdw blurRad="419100" dist="571500" dir="2700000" sx="90000" sy="90000" algn="tl"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1600"/>
              </a:lnSpc>
            </a:pP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71" name="TextBox 66"/>
          <p:cNvSpPr txBox="1"/>
          <p:nvPr/>
        </p:nvSpPr>
        <p:spPr>
          <a:xfrm>
            <a:off x="6195800" y="1796916"/>
            <a:ext cx="4156372" cy="307777"/>
          </a:xfrm>
          <a:prstGeom prst="rect">
            <a:avLst/>
          </a:prstGeom>
          <a:noFill/>
        </p:spPr>
        <p:txBody>
          <a:bodyPr wrap="square" lIns="0" tIns="0" rIns="0" bIns="0" rtlCol="0">
            <a:spAutoFit/>
          </a:bodyPr>
          <a:lstStyle/>
          <a:p>
            <a:pPr algn="just"/>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计算待验证支付的交易哈希值</a:t>
            </a:r>
            <a:endPar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78" name="TextBox 67"/>
          <p:cNvSpPr txBox="1"/>
          <p:nvPr/>
        </p:nvSpPr>
        <p:spPr>
          <a:xfrm>
            <a:off x="6189761" y="2611857"/>
            <a:ext cx="4156372" cy="615553"/>
          </a:xfrm>
          <a:prstGeom prst="rect">
            <a:avLst/>
          </a:prstGeom>
          <a:noFill/>
        </p:spPr>
        <p:txBody>
          <a:bodyPr wrap="square" lIns="0" tIns="0" rIns="0" bIns="0" rtlCol="0">
            <a:spAutoFit/>
          </a:bodyPr>
          <a:lstStyle/>
          <a:p>
            <a:pPr algn="just"/>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节点从区块链网络上获取并存储最长链的所有区块头至本地</a:t>
            </a:r>
            <a:endPar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79" name="TextBox 70"/>
          <p:cNvSpPr txBox="1"/>
          <p:nvPr/>
        </p:nvSpPr>
        <p:spPr>
          <a:xfrm>
            <a:off x="6163241" y="3591349"/>
            <a:ext cx="4156372" cy="615553"/>
          </a:xfrm>
          <a:prstGeom prst="rect">
            <a:avLst/>
          </a:prstGeom>
          <a:noFill/>
        </p:spPr>
        <p:txBody>
          <a:bodyPr wrap="square" lIns="0" tIns="0" rIns="0" bIns="0" rtlCol="0">
            <a:spAutoFit/>
          </a:bodyPr>
          <a:lstStyle/>
          <a:p>
            <a:pPr algn="just"/>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节点从区块链获取待验证支付对应的默克尔树哈希认证路径</a:t>
            </a:r>
            <a:endPar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80" name="TextBox 71"/>
          <p:cNvSpPr txBox="1"/>
          <p:nvPr/>
        </p:nvSpPr>
        <p:spPr>
          <a:xfrm>
            <a:off x="6195499" y="4449454"/>
            <a:ext cx="4156372" cy="923330"/>
          </a:xfrm>
          <a:prstGeom prst="rect">
            <a:avLst/>
          </a:prstGeom>
          <a:noFill/>
        </p:spPr>
        <p:txBody>
          <a:bodyPr wrap="square" lIns="0" tIns="0" rIns="0" bIns="0" rtlCol="0">
            <a:spAutoFit/>
          </a:bodyPr>
          <a:lstStyle/>
          <a:p>
            <a:pPr algn="just"/>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根据哈希认证路径，计算默克尔树的根哈希值，将计算结果与本地区块头中的默克尔树的根哈希值进行比较</a:t>
            </a:r>
            <a:endPar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81" name="TextBox 79"/>
          <p:cNvSpPr txBox="1"/>
          <p:nvPr/>
        </p:nvSpPr>
        <p:spPr>
          <a:xfrm>
            <a:off x="6167369" y="5503204"/>
            <a:ext cx="4156372" cy="923330"/>
          </a:xfrm>
          <a:prstGeom prst="rect">
            <a:avLst/>
          </a:prstGeom>
          <a:noFill/>
        </p:spPr>
        <p:txBody>
          <a:bodyPr wrap="square" lIns="0" tIns="0" rIns="0" bIns="0" rtlCol="0">
            <a:spAutoFit/>
          </a:bodyPr>
          <a:lstStyle/>
          <a:p>
            <a:pPr algn="just"/>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根据该区块头所处的位置，验证该区块的区块头是否已经包含在已知最长链中</a:t>
            </a:r>
            <a:endPar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107" name="TextBox 105"/>
          <p:cNvSpPr txBox="1"/>
          <p:nvPr/>
        </p:nvSpPr>
        <p:spPr>
          <a:xfrm>
            <a:off x="1095078" y="3581289"/>
            <a:ext cx="3658696" cy="830987"/>
          </a:xfrm>
          <a:prstGeom prst="rect">
            <a:avLst/>
          </a:prstGeom>
          <a:noFill/>
        </p:spPr>
        <p:txBody>
          <a:bodyPr wrap="square" lIns="91431" tIns="45715" rIns="91431" bIns="45715" rtlCol="0">
            <a:spAutoFit/>
          </a:bodyPr>
          <a:lstStyle/>
          <a:p>
            <a:pPr algn="just"/>
            <a:r>
              <a:rPr lang="zh-CN" altLang="en-US" sz="2400" dirty="0">
                <a:solidFill>
                  <a:schemeClr val="accent1"/>
                </a:solidFill>
                <a:latin typeface="微软雅黑" panose="020B0503020204020204" charset="-122"/>
                <a:ea typeface="微软雅黑" panose="020B0503020204020204" charset="-122"/>
              </a:rPr>
              <a:t>比特币网络利用</a:t>
            </a:r>
            <a:r>
              <a:rPr lang="en-US" altLang="zh-CN" sz="2400" dirty="0">
                <a:solidFill>
                  <a:schemeClr val="accent1"/>
                </a:solidFill>
                <a:latin typeface="微软雅黑" panose="020B0503020204020204" charset="-122"/>
                <a:ea typeface="微软雅黑" panose="020B0503020204020204" charset="-122"/>
              </a:rPr>
              <a:t>SPV</a:t>
            </a:r>
            <a:r>
              <a:rPr lang="zh-CN" altLang="en-US" sz="2400" dirty="0">
                <a:solidFill>
                  <a:schemeClr val="accent1"/>
                </a:solidFill>
                <a:latin typeface="微软雅黑" panose="020B0503020204020204" charset="-122"/>
                <a:ea typeface="微软雅黑" panose="020B0503020204020204" charset="-122"/>
              </a:rPr>
              <a:t>进行简单支付验证时的步骤</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画板 1"/>
          <p:cNvPicPr>
            <a:picLocks noChangeAspect="1"/>
          </p:cNvPicPr>
          <p:nvPr/>
        </p:nvPicPr>
        <p:blipFill>
          <a:blip r:embed="rId2"/>
          <a:stretch>
            <a:fillRect/>
          </a:stretch>
        </p:blipFill>
        <p:spPr>
          <a:xfrm>
            <a:off x="0" y="0"/>
            <a:ext cx="12193905" cy="6858635"/>
          </a:xfrm>
          <a:prstGeom prst="rect">
            <a:avLst/>
          </a:prstGeom>
        </p:spPr>
      </p:pic>
      <p:sp>
        <p:nvSpPr>
          <p:cNvPr id="2" name="文本框 1"/>
          <p:cNvSpPr txBox="1"/>
          <p:nvPr/>
        </p:nvSpPr>
        <p:spPr>
          <a:xfrm>
            <a:off x="6892290" y="1847215"/>
            <a:ext cx="3286760" cy="1106805"/>
          </a:xfrm>
          <a:prstGeom prst="rect">
            <a:avLst/>
          </a:prstGeom>
          <a:noFill/>
        </p:spPr>
        <p:txBody>
          <a:bodyPr wrap="none" rtlCol="0">
            <a:spAutoFit/>
          </a:bodyPr>
          <a:lstStyle/>
          <a:p>
            <a:pPr algn="ctr">
              <a:lnSpc>
                <a:spcPct val="110000"/>
              </a:lnSpc>
            </a:pPr>
            <a:r>
              <a:rPr lang="zh-CN" altLang="en-US" sz="6000" b="1" spc="100">
                <a:solidFill>
                  <a:srgbClr val="415FEB"/>
                </a:solidFill>
                <a:uFillTx/>
                <a:latin typeface="微软雅黑" panose="020B0503020204020204" charset="-122"/>
                <a:ea typeface="微软雅黑" panose="020B0503020204020204" charset="-122"/>
                <a:cs typeface="微软雅黑" panose="020B0503020204020204" charset="-122"/>
              </a:rPr>
              <a:t>信链天下</a:t>
            </a:r>
          </a:p>
        </p:txBody>
      </p:sp>
      <p:pic>
        <p:nvPicPr>
          <p:cNvPr id="6" name="图片 5" descr="LGlogo"/>
          <p:cNvPicPr>
            <a:picLocks noChangeAspect="1"/>
          </p:cNvPicPr>
          <p:nvPr/>
        </p:nvPicPr>
        <p:blipFill>
          <a:blip r:embed="rId3"/>
          <a:stretch>
            <a:fillRect/>
          </a:stretch>
        </p:blipFill>
        <p:spPr>
          <a:xfrm>
            <a:off x="455295" y="467995"/>
            <a:ext cx="2588260" cy="575310"/>
          </a:xfrm>
          <a:prstGeom prst="rect">
            <a:avLst/>
          </a:prstGeom>
        </p:spPr>
      </p:pic>
      <p:sp>
        <p:nvSpPr>
          <p:cNvPr id="7" name="文本框 6"/>
          <p:cNvSpPr txBox="1"/>
          <p:nvPr/>
        </p:nvSpPr>
        <p:spPr>
          <a:xfrm>
            <a:off x="7009765" y="3367405"/>
            <a:ext cx="4064000" cy="2306955"/>
          </a:xfrm>
          <a:prstGeom prst="rect">
            <a:avLst/>
          </a:prstGeom>
          <a:noFill/>
        </p:spPr>
        <p:txBody>
          <a:bodyPr wrap="square" rtlCol="0">
            <a:spAutoFit/>
          </a:bodyPr>
          <a:lstStyle/>
          <a:p>
            <a:r>
              <a:rPr lang="zh-CN" altLang="en-US" sz="4800">
                <a:solidFill>
                  <a:srgbClr val="3565F5"/>
                </a:solidFill>
                <a:latin typeface="微软雅黑" panose="020B0503020204020204" charset="-122"/>
                <a:ea typeface="微软雅黑" panose="020B0503020204020204" charset="-122"/>
              </a:rPr>
              <a:t>T</a:t>
            </a:r>
            <a:r>
              <a:rPr lang="en-US" altLang="zh-CN" sz="4800">
                <a:solidFill>
                  <a:srgbClr val="3565F5"/>
                </a:solidFill>
                <a:latin typeface="微软雅黑" panose="020B0503020204020204" charset="-122"/>
                <a:ea typeface="微软雅黑" panose="020B0503020204020204" charset="-122"/>
              </a:rPr>
              <a:t>HANKS</a:t>
            </a:r>
            <a:r>
              <a:rPr lang="zh-CN" altLang="en-US" sz="4800">
                <a:solidFill>
                  <a:srgbClr val="3565F5"/>
                </a:solidFill>
                <a:latin typeface="微软雅黑" panose="020B0503020204020204" charset="-122"/>
                <a:ea typeface="微软雅黑" panose="020B0503020204020204" charset="-122"/>
              </a:rPr>
              <a:t> </a:t>
            </a:r>
            <a:r>
              <a:rPr lang="en-US" altLang="zh-CN" sz="4800">
                <a:solidFill>
                  <a:srgbClr val="3565F5"/>
                </a:solidFill>
                <a:latin typeface="微软雅黑" panose="020B0503020204020204" charset="-122"/>
                <a:ea typeface="微软雅黑" panose="020B0503020204020204" charset="-122"/>
              </a:rPr>
              <a:t>FOR</a:t>
            </a:r>
            <a:r>
              <a:rPr lang="zh-CN" altLang="en-US" sz="4800">
                <a:solidFill>
                  <a:srgbClr val="3565F5"/>
                </a:solidFill>
                <a:latin typeface="微软雅黑" panose="020B0503020204020204" charset="-122"/>
                <a:ea typeface="微软雅黑" panose="020B0503020204020204" charset="-122"/>
              </a:rPr>
              <a:t> </a:t>
            </a:r>
            <a:r>
              <a:rPr lang="en-US" altLang="zh-CN" sz="4800">
                <a:solidFill>
                  <a:srgbClr val="3565F5"/>
                </a:solidFill>
                <a:latin typeface="微软雅黑" panose="020B0503020204020204" charset="-122"/>
                <a:ea typeface="微软雅黑" panose="020B0503020204020204" charset="-122"/>
              </a:rPr>
              <a:t>WATCHING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文本框 6"/>
          <p:cNvSpPr txBox="1"/>
          <p:nvPr/>
        </p:nvSpPr>
        <p:spPr>
          <a:xfrm>
            <a:off x="3895344" y="1021470"/>
            <a:ext cx="4087368" cy="584775"/>
          </a:xfrm>
          <a:prstGeom prst="rect">
            <a:avLst/>
          </a:prstGeom>
          <a:noFill/>
        </p:spPr>
        <p:txBody>
          <a:bodyPr wrap="square" rtlCol="0">
            <a:spAutoFit/>
          </a:bodyPr>
          <a:lstStyle/>
          <a:p>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带校验的地址（</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EIP55</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文本框 17"/>
          <p:cNvSpPr txBox="1"/>
          <p:nvPr/>
        </p:nvSpPr>
        <p:spPr>
          <a:xfrm>
            <a:off x="1041731" y="1656116"/>
            <a:ext cx="8596045" cy="1200329"/>
          </a:xfrm>
          <a:prstGeom prst="rect">
            <a:avLst/>
          </a:prstGeom>
          <a:noFill/>
        </p:spPr>
        <p:txBody>
          <a:bodyPr wrap="square" rtlCol="0">
            <a:spAutoFit/>
          </a:bodyPr>
          <a:lstStyle/>
          <a:p>
            <a:endParaRPr lang="en-US" altLang="zh-CN" dirty="0">
              <a:solidFill>
                <a:prstClr val="black"/>
              </a:solidFill>
              <a:latin typeface="Times New Roman" panose="02020603050405020304" pitchFamily="18" charset="0"/>
              <a:cs typeface="Times New Roman" panose="02020603050405020304" pitchFamily="18" charset="0"/>
            </a:endParaRPr>
          </a:p>
          <a:p>
            <a:pPr>
              <a:lnSpc>
                <a:spcPct val="150000"/>
              </a:lnSpc>
            </a:pPr>
            <a:r>
              <a:rPr lang="en-US" altLang="zh-CN" dirty="0" smtClean="0">
                <a:solidFill>
                  <a:prstClr val="black"/>
                </a:solidFill>
                <a:latin typeface="Times New Roman" panose="02020603050405020304" pitchFamily="18" charset="0"/>
                <a:cs typeface="Times New Roman" panose="02020603050405020304" pitchFamily="18" charset="0"/>
              </a:rPr>
              <a:t>1. </a:t>
            </a:r>
            <a:r>
              <a:rPr lang="zh-CN" altLang="en-US" dirty="0" smtClean="0">
                <a:solidFill>
                  <a:prstClr val="black"/>
                </a:solidFill>
                <a:latin typeface="Times New Roman" panose="02020603050405020304" pitchFamily="18" charset="0"/>
                <a:cs typeface="Times New Roman" panose="02020603050405020304" pitchFamily="18" charset="0"/>
              </a:rPr>
              <a:t>如果发送者输入如下错误的地址，钱包程序可以通过发现地址错误。</a:t>
            </a:r>
            <a:endParaRPr lang="en-US" altLang="zh-CN" dirty="0">
              <a:solidFill>
                <a:prstClr val="black"/>
              </a:solidFill>
              <a:latin typeface="Times New Roman" panose="02020603050405020304" pitchFamily="18" charset="0"/>
              <a:cs typeface="Times New Roman" panose="02020603050405020304" pitchFamily="18" charset="0"/>
            </a:endParaRPr>
          </a:p>
          <a:p>
            <a:pPr>
              <a:lnSpc>
                <a:spcPct val="150000"/>
              </a:lnSpc>
            </a:pPr>
            <a:r>
              <a:rPr lang="en-US" altLang="zh-CN" dirty="0" smtClean="0">
                <a:solidFill>
                  <a:prstClr val="black"/>
                </a:solidFill>
                <a:latin typeface="Times New Roman" panose="02020603050405020304" pitchFamily="18" charset="0"/>
                <a:cs typeface="Times New Roman" panose="02020603050405020304" pitchFamily="18" charset="0"/>
              </a:rPr>
              <a:t>0x001d3F1ef827552Ae1114027BD3ECF1f086bA0</a:t>
            </a:r>
            <a:r>
              <a:rPr lang="en-US" altLang="zh-CN" dirty="0" smtClean="0">
                <a:solidFill>
                  <a:srgbClr val="FF0000"/>
                </a:solidFill>
                <a:latin typeface="Times New Roman" panose="02020603050405020304" pitchFamily="18" charset="0"/>
                <a:cs typeface="Times New Roman" panose="02020603050405020304" pitchFamily="18" charset="0"/>
              </a:rPr>
              <a:t>E</a:t>
            </a:r>
            <a:r>
              <a:rPr lang="en-US" altLang="zh-CN" dirty="0" smtClean="0">
                <a:solidFill>
                  <a:prstClr val="black"/>
                </a:solidFill>
                <a:latin typeface="Times New Roman" panose="02020603050405020304" pitchFamily="18" charset="0"/>
                <a:cs typeface="Times New Roman" panose="02020603050405020304" pitchFamily="18" charset="0"/>
              </a:rPr>
              <a:t>9</a:t>
            </a:r>
            <a:endParaRPr lang="en-US" altLang="zh-CN" dirty="0">
              <a:solidFill>
                <a:prstClr val="black"/>
              </a:solidFill>
              <a:latin typeface="Times New Roman" panose="02020603050405020304" pitchFamily="18" charset="0"/>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923161" y="4537435"/>
            <a:ext cx="6580632" cy="646331"/>
          </a:xfrm>
          <a:prstGeom prst="rect">
            <a:avLst/>
          </a:prstGeom>
        </p:spPr>
        <p:txBody>
          <a:bodyPr wrap="square">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Address: 001d3F1ef827552Ae1114027BD3ECF1f086bA0</a:t>
            </a:r>
            <a:r>
              <a:rPr lang="en-US" altLang="zh-CN" dirty="0" smtClean="0">
                <a:solidFill>
                  <a:srgbClr val="FF0000"/>
                </a:solidFill>
                <a:latin typeface="Times New Roman" panose="02020603050405020304" pitchFamily="18" charset="0"/>
                <a:cs typeface="Times New Roman" panose="02020603050405020304" pitchFamily="18" charset="0"/>
              </a:rPr>
              <a:t>E</a:t>
            </a:r>
            <a:r>
              <a:rPr lang="en-US" altLang="zh-CN" dirty="0" smtClean="0">
                <a:solidFill>
                  <a:prstClr val="black"/>
                </a:solidFill>
                <a:latin typeface="Times New Roman" panose="02020603050405020304" pitchFamily="18" charset="0"/>
                <a:cs typeface="Times New Roman" panose="02020603050405020304" pitchFamily="18" charset="0"/>
              </a:rPr>
              <a:t>9</a:t>
            </a:r>
            <a:endParaRPr lang="en-US" altLang="zh-CN" dirty="0">
              <a:solidFill>
                <a:prstClr val="black"/>
              </a:solidFill>
              <a:latin typeface="Times New Roman" panose="02020603050405020304" pitchFamily="18" charset="0"/>
              <a:cs typeface="Times New Roman" panose="02020603050405020304" pitchFamily="18" charset="0"/>
            </a:endParaRPr>
          </a:p>
          <a:p>
            <a:r>
              <a:rPr lang="en-US" altLang="zh-CN" dirty="0" smtClean="0">
                <a:solidFill>
                  <a:prstClr val="black"/>
                </a:solidFill>
                <a:latin typeface="Times New Roman" panose="02020603050405020304" pitchFamily="18" charset="0"/>
                <a:cs typeface="Times New Roman" panose="02020603050405020304" pitchFamily="18" charset="0"/>
              </a:rPr>
              <a:t>Hash: 5429b5d9460122fb4b11af9cb88b7bb76d892886</a:t>
            </a:r>
            <a:r>
              <a:rPr lang="en-US" altLang="zh-CN" dirty="0">
                <a:solidFill>
                  <a:prstClr val="black"/>
                </a:solidFill>
                <a:latin typeface="Times New Roman" panose="02020603050405020304" pitchFamily="18" charset="0"/>
                <a:cs typeface="Times New Roman" panose="02020603050405020304" pitchFamily="18" charset="0"/>
              </a:rPr>
              <a:t>...</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 4"/>
          <p:cNvSpPr/>
          <p:nvPr/>
        </p:nvSpPr>
        <p:spPr>
          <a:xfrm>
            <a:off x="1923161" y="3233169"/>
            <a:ext cx="6096000" cy="923330"/>
          </a:xfrm>
          <a:prstGeom prst="rect">
            <a:avLst/>
          </a:prstGeom>
        </p:spPr>
        <p:txBody>
          <a:bodyPr>
            <a:spAutoFit/>
          </a:bodyPr>
          <a:lstStyle/>
          <a:p>
            <a:r>
              <a:rPr lang="en-US" altLang="zh-CN" dirty="0">
                <a:solidFill>
                  <a:prstClr val="black"/>
                </a:solidFill>
                <a:latin typeface="Times New Roman" panose="02020603050405020304" pitchFamily="18" charset="0"/>
                <a:cs typeface="Times New Roman" panose="02020603050405020304" pitchFamily="18" charset="0"/>
              </a:rPr>
              <a:t>Keccak256("001d3f1ef827552ae1114027bd3ecf1f086ba0</a:t>
            </a:r>
            <a:r>
              <a:rPr lang="en-US" altLang="zh-CN" dirty="0">
                <a:solidFill>
                  <a:srgbClr val="FF0000"/>
                </a:solidFill>
                <a:latin typeface="Times New Roman" panose="02020603050405020304" pitchFamily="18" charset="0"/>
                <a:cs typeface="Times New Roman" panose="02020603050405020304" pitchFamily="18" charset="0"/>
              </a:rPr>
              <a:t>e</a:t>
            </a:r>
            <a:r>
              <a:rPr lang="en-US" altLang="zh-CN" dirty="0">
                <a:solidFill>
                  <a:prstClr val="black"/>
                </a:solidFill>
                <a:latin typeface="Times New Roman" panose="02020603050405020304" pitchFamily="18" charset="0"/>
                <a:cs typeface="Times New Roman" panose="02020603050405020304" pitchFamily="18" charset="0"/>
              </a:rPr>
              <a:t>9") =</a:t>
            </a:r>
          </a:p>
          <a:p>
            <a:r>
              <a:rPr lang="en-US" altLang="zh-CN" dirty="0">
                <a:solidFill>
                  <a:prstClr val="black"/>
                </a:solidFill>
                <a:latin typeface="Times New Roman" panose="02020603050405020304" pitchFamily="18" charset="0"/>
                <a:cs typeface="Times New Roman" panose="02020603050405020304" pitchFamily="18" charset="0"/>
              </a:rPr>
              <a:t>5429b5d9460122fb4b11af9cb88b7bb76d8928862e0a57d46dd18dd8e08a6927</a:t>
            </a:r>
          </a:p>
        </p:txBody>
      </p:sp>
    </p:spTree>
    <p:extLst>
      <p:ext uri="{BB962C8B-B14F-4D97-AF65-F5344CB8AC3E}">
        <p14:creationId xmlns:p14="http://schemas.microsoft.com/office/powerpoint/2010/main" val="1587909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1"/>
          <p:cNvPicPr>
            <a:picLocks noChangeAspect="1"/>
          </p:cNvPicPr>
          <p:nvPr/>
        </p:nvPicPr>
        <p:blipFill>
          <a:blip r:embed="rId2"/>
          <a:stretch>
            <a:fillRect/>
          </a:stretch>
        </p:blipFill>
        <p:spPr>
          <a:xfrm>
            <a:off x="0" y="0"/>
            <a:ext cx="12192000" cy="6857365"/>
          </a:xfrm>
          <a:prstGeom prst="rect">
            <a:avLst/>
          </a:prstGeom>
        </p:spPr>
      </p:pic>
      <p:grpSp>
        <p:nvGrpSpPr>
          <p:cNvPr id="89" name="组合 88"/>
          <p:cNvGrpSpPr/>
          <p:nvPr/>
        </p:nvGrpSpPr>
        <p:grpSpPr>
          <a:xfrm>
            <a:off x="3188879" y="2581638"/>
            <a:ext cx="6118225" cy="2132965"/>
            <a:chOff x="4879" y="4100"/>
            <a:chExt cx="9635" cy="3359"/>
          </a:xfrm>
        </p:grpSpPr>
        <p:sp>
          <p:nvSpPr>
            <p:cNvPr id="86" name="文本框 85"/>
            <p:cNvSpPr txBox="1"/>
            <p:nvPr/>
          </p:nvSpPr>
          <p:spPr>
            <a:xfrm>
              <a:off x="7479" y="4987"/>
              <a:ext cx="7035" cy="2472"/>
            </a:xfrm>
            <a:prstGeom prst="rect">
              <a:avLst/>
            </a:prstGeom>
            <a:noFill/>
          </p:spPr>
          <p:txBody>
            <a:bodyPr wrap="square" rtlCol="0">
              <a:spAutoFit/>
            </a:bodyPr>
            <a:lstStyle/>
            <a:p>
              <a:r>
                <a:rPr lang="zh-CN" altLang="en-US" sz="4800" dirty="0" smtClean="0">
                  <a:solidFill>
                    <a:prstClr val="black"/>
                  </a:solidFill>
                  <a:latin typeface="微软雅黑" panose="020B0503020204020204" charset="-122"/>
                  <a:ea typeface="微软雅黑" panose="020B0503020204020204" charset="-122"/>
                  <a:cs typeface="微软雅黑" panose="020B0503020204020204" charset="-122"/>
                </a:rPr>
                <a:t>交易格式</a:t>
              </a:r>
              <a:endParaRPr lang="zh-CN" altLang="en-US" sz="4800" dirty="0">
                <a:solidFill>
                  <a:prstClr val="black"/>
                </a:solidFill>
                <a:latin typeface="微软雅黑" panose="020B0503020204020204" charset="-122"/>
                <a:ea typeface="微软雅黑" panose="020B0503020204020204" charset="-122"/>
                <a:cs typeface="微软雅黑" panose="020B0503020204020204" charset="-122"/>
              </a:endParaRPr>
            </a:p>
            <a:p>
              <a:endParaRPr lang="zh-CN" altLang="en-US" sz="4800"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87" name="文本框 86"/>
            <p:cNvSpPr txBox="1"/>
            <p:nvPr/>
          </p:nvSpPr>
          <p:spPr>
            <a:xfrm>
              <a:off x="4879" y="4100"/>
              <a:ext cx="2960" cy="2567"/>
            </a:xfrm>
            <a:prstGeom prst="rect">
              <a:avLst/>
            </a:prstGeom>
            <a:noFill/>
          </p:spPr>
          <p:txBody>
            <a:bodyPr wrap="square" rtlCol="0">
              <a:spAutoFit/>
            </a:bodyPr>
            <a:lstStyle/>
            <a:p>
              <a:r>
                <a:rPr lang="en-US" altLang="zh-CN" sz="10000" b="1">
                  <a:solidFill>
                    <a:prstClr val="black"/>
                  </a:solidFill>
                  <a:latin typeface="微软雅黑" panose="020B0503020204020204" charset="-122"/>
                  <a:ea typeface="微软雅黑" panose="020B0503020204020204" charset="-122"/>
                  <a:cs typeface="微软雅黑" panose="020B0503020204020204" charset="-122"/>
                </a:rPr>
                <a:t>02</a:t>
              </a:r>
            </a:p>
          </p:txBody>
        </p:sp>
      </p:grpSp>
      <p:cxnSp>
        <p:nvCxnSpPr>
          <p:cNvPr id="3" name="直接连接符 2"/>
          <p:cNvCxnSpPr/>
          <p:nvPr/>
        </p:nvCxnSpPr>
        <p:spPr>
          <a:xfrm>
            <a:off x="3404779" y="4196443"/>
            <a:ext cx="572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2416157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100026"/>
            <a:ext cx="12192000" cy="6857365"/>
          </a:xfrm>
          <a:prstGeom prst="rect">
            <a:avLst/>
          </a:prstGeom>
        </p:spPr>
      </p:pic>
      <p:sp>
        <p:nvSpPr>
          <p:cNvPr id="72" name="文本框 71"/>
          <p:cNvSpPr txBox="1"/>
          <p:nvPr/>
        </p:nvSpPr>
        <p:spPr>
          <a:xfrm>
            <a:off x="1518285" y="1703705"/>
            <a:ext cx="4352925" cy="1077218"/>
          </a:xfrm>
          <a:prstGeom prst="rect">
            <a:avLst/>
          </a:prstGeom>
          <a:noFill/>
        </p:spPr>
        <p:txBody>
          <a:bodyPr wrap="square" rtlCol="0">
            <a:spAutoFit/>
          </a:bodyPr>
          <a:lstStyle/>
          <a:p>
            <a:pPr algn="just">
              <a:lnSpc>
                <a:spcPct val="160000"/>
              </a:lnSpc>
            </a:pPr>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Nonce</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此交易的发送者已发送过的交易</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数</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
        <p:nvSpPr>
          <p:cNvPr id="3" name="椭圆 2"/>
          <p:cNvSpPr/>
          <p:nvPr/>
        </p:nvSpPr>
        <p:spPr>
          <a:xfrm>
            <a:off x="677636" y="1883592"/>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01</a:t>
            </a:r>
            <a:endParaRPr lang="zh-CN" altLang="en-US" sz="2400" dirty="0">
              <a:solidFill>
                <a:prstClr val="white"/>
              </a:solidFill>
              <a:latin typeface="微软雅黑" panose="020B0503020204020204" charset="-122"/>
              <a:ea typeface="微软雅黑" panose="020B0503020204020204" charset="-122"/>
            </a:endParaRPr>
          </a:p>
        </p:txBody>
      </p:sp>
      <p:sp>
        <p:nvSpPr>
          <p:cNvPr id="7" name="文本框 6"/>
          <p:cNvSpPr txBox="1"/>
          <p:nvPr/>
        </p:nvSpPr>
        <p:spPr>
          <a:xfrm>
            <a:off x="7182260" y="1703705"/>
            <a:ext cx="4421505" cy="522707"/>
          </a:xfrm>
          <a:prstGeom prst="rect">
            <a:avLst/>
          </a:prstGeom>
          <a:noFill/>
        </p:spPr>
        <p:txBody>
          <a:bodyPr wrap="square" rtlCol="0">
            <a:spAutoFit/>
          </a:bodyPr>
          <a:lstStyle/>
          <a:p>
            <a:pPr algn="just">
              <a:lnSpc>
                <a:spcPct val="160000"/>
              </a:lnSpc>
            </a:pPr>
            <a:r>
              <a:rPr lang="en-US" altLang="zh-CN"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Price</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此交易的 </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rPr>
              <a:t>gas price</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prstClr val="black"/>
              </a:solidFill>
              <a:latin typeface="微软雅黑" panose="020B0503020204020204" charset="-122"/>
              <a:ea typeface="微软雅黑" panose="020B0503020204020204" charset="-122"/>
              <a:sym typeface="+mn-ea"/>
            </a:endParaRPr>
          </a:p>
        </p:txBody>
      </p:sp>
      <p:sp>
        <p:nvSpPr>
          <p:cNvPr id="9" name="椭圆 8"/>
          <p:cNvSpPr/>
          <p:nvPr/>
        </p:nvSpPr>
        <p:spPr>
          <a:xfrm>
            <a:off x="6199416" y="1872928"/>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02</a:t>
            </a:r>
            <a:endParaRPr lang="zh-CN" altLang="en-US" sz="2400" dirty="0">
              <a:solidFill>
                <a:prstClr val="white"/>
              </a:solidFill>
              <a:latin typeface="微软雅黑" panose="020B0503020204020204" charset="-122"/>
              <a:ea typeface="微软雅黑" panose="020B0503020204020204" charset="-122"/>
            </a:endParaRPr>
          </a:p>
        </p:txBody>
      </p:sp>
      <p:sp>
        <p:nvSpPr>
          <p:cNvPr id="11" name="椭圆 10"/>
          <p:cNvSpPr/>
          <p:nvPr/>
        </p:nvSpPr>
        <p:spPr>
          <a:xfrm>
            <a:off x="677636" y="3109534"/>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03</a:t>
            </a:r>
            <a:endParaRPr lang="zh-CN" altLang="en-US" sz="2400" dirty="0">
              <a:solidFill>
                <a:prstClr val="white"/>
              </a:solidFill>
              <a:latin typeface="微软雅黑" panose="020B0503020204020204" charset="-122"/>
              <a:ea typeface="微软雅黑" panose="020B0503020204020204" charset="-122"/>
            </a:endParaRPr>
          </a:p>
        </p:txBody>
      </p:sp>
      <p:sp>
        <p:nvSpPr>
          <p:cNvPr id="12" name="文本框 11"/>
          <p:cNvSpPr txBox="1"/>
          <p:nvPr/>
        </p:nvSpPr>
        <p:spPr>
          <a:xfrm>
            <a:off x="7064830" y="3185941"/>
            <a:ext cx="4351564" cy="584775"/>
          </a:xfrm>
          <a:prstGeom prst="rect">
            <a:avLst/>
          </a:prstGeom>
          <a:noFill/>
        </p:spPr>
        <p:txBody>
          <a:bodyPr wrap="square" rtlCol="0">
            <a:spAutoFit/>
          </a:bodyPr>
          <a:lstStyle/>
          <a:p>
            <a:pPr algn="just">
              <a:lnSpc>
                <a:spcPct val="160000"/>
              </a:lnSpc>
            </a:pPr>
            <a:r>
              <a:rPr lang="en-US" altLang="zh-CN" sz="2000" b="1" dirty="0">
                <a:solidFill>
                  <a:srgbClr val="5B9BD5">
                    <a:lumMod val="75000"/>
                  </a:srgbClr>
                </a:solidFill>
                <a:latin typeface="微软雅黑" panose="020B0503020204020204" charset="-122"/>
                <a:ea typeface="微软雅黑" panose="020B0503020204020204" charset="-122"/>
                <a:cs typeface="微软雅黑" panose="020B0503020204020204" charset="-122"/>
              </a:rPr>
              <a:t>Recipient</a:t>
            </a:r>
            <a:r>
              <a:rPr lang="zh-CN" altLang="en-US" sz="2000" dirty="0"/>
              <a:t>：交易的接收者</a:t>
            </a:r>
            <a:r>
              <a:rPr lang="zh-CN" altLang="en-US" sz="2000" dirty="0" smtClean="0"/>
              <a:t>地址</a:t>
            </a:r>
            <a:endParaRPr lang="zh-CN" altLang="en-US" sz="2000" dirty="0">
              <a:solidFill>
                <a:prstClr val="black"/>
              </a:solidFill>
              <a:latin typeface="微软雅黑" panose="020B0503020204020204" charset="-122"/>
              <a:ea typeface="微软雅黑" panose="020B0503020204020204" charset="-122"/>
              <a:sym typeface="+mn-ea"/>
            </a:endParaRPr>
          </a:p>
        </p:txBody>
      </p:sp>
      <p:sp>
        <p:nvSpPr>
          <p:cNvPr id="13" name="椭圆 12"/>
          <p:cNvSpPr/>
          <p:nvPr/>
        </p:nvSpPr>
        <p:spPr>
          <a:xfrm>
            <a:off x="6199416" y="3098870"/>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04</a:t>
            </a:r>
            <a:endParaRPr lang="zh-CN" altLang="en-US" sz="2400" dirty="0">
              <a:solidFill>
                <a:prstClr val="white"/>
              </a:solidFill>
              <a:latin typeface="微软雅黑" panose="020B0503020204020204" charset="-122"/>
              <a:ea typeface="微软雅黑" panose="020B0503020204020204" charset="-122"/>
            </a:endParaRPr>
          </a:p>
        </p:txBody>
      </p:sp>
      <p:sp>
        <p:nvSpPr>
          <p:cNvPr id="14" name="文本框 13"/>
          <p:cNvSpPr txBox="1"/>
          <p:nvPr/>
        </p:nvSpPr>
        <p:spPr>
          <a:xfrm>
            <a:off x="1539422" y="3029970"/>
            <a:ext cx="4351564" cy="1015150"/>
          </a:xfrm>
          <a:prstGeom prst="rect">
            <a:avLst/>
          </a:prstGeom>
          <a:noFill/>
        </p:spPr>
        <p:txBody>
          <a:bodyPr wrap="square" rtlCol="0">
            <a:spAutoFit/>
          </a:bodyPr>
          <a:lstStyle/>
          <a:p>
            <a:pPr algn="just">
              <a:lnSpc>
                <a:spcPct val="160000"/>
              </a:lnSpc>
            </a:pPr>
            <a:r>
              <a:rPr lang="en-US" altLang="zh-CN" sz="2000" b="1" dirty="0" err="1">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GasLimit</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本交易允许消耗的最大 </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rPr>
              <a:t>gas </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数量。</a:t>
            </a:r>
          </a:p>
        </p:txBody>
      </p:sp>
      <p:sp>
        <p:nvSpPr>
          <p:cNvPr id="15" name="椭圆 14"/>
          <p:cNvSpPr/>
          <p:nvPr/>
        </p:nvSpPr>
        <p:spPr>
          <a:xfrm>
            <a:off x="696417" y="4354789"/>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05</a:t>
            </a:r>
            <a:endParaRPr lang="zh-CN" altLang="en-US" sz="2400" dirty="0">
              <a:solidFill>
                <a:prstClr val="white"/>
              </a:solidFill>
              <a:latin typeface="微软雅黑" panose="020B0503020204020204" charset="-122"/>
              <a:ea typeface="微软雅黑" panose="020B0503020204020204" charset="-122"/>
            </a:endParaRPr>
          </a:p>
        </p:txBody>
      </p:sp>
      <p:sp>
        <p:nvSpPr>
          <p:cNvPr id="16" name="文本框 15"/>
          <p:cNvSpPr txBox="1"/>
          <p:nvPr/>
        </p:nvSpPr>
        <p:spPr>
          <a:xfrm>
            <a:off x="7083611" y="4410669"/>
            <a:ext cx="4656366" cy="584775"/>
          </a:xfrm>
          <a:prstGeom prst="rect">
            <a:avLst/>
          </a:prstGeom>
          <a:noFill/>
        </p:spPr>
        <p:txBody>
          <a:bodyPr wrap="square" rtlCol="0">
            <a:spAutoFit/>
          </a:bodyPr>
          <a:lstStyle/>
          <a:p>
            <a:pPr algn="just">
              <a:lnSpc>
                <a:spcPct val="160000"/>
              </a:lnSpc>
            </a:pPr>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Data</a:t>
            </a:r>
            <a:r>
              <a:rPr lang="zh-CN" altLang="en-US" sz="2000" dirty="0" smtClean="0"/>
              <a:t>：</a:t>
            </a:r>
            <a:r>
              <a:rPr lang="zh-CN" altLang="en-US" sz="2000" dirty="0"/>
              <a:t>交易可以携带的</a:t>
            </a:r>
            <a:r>
              <a:rPr lang="zh-CN" altLang="en-US" sz="2000" dirty="0" smtClean="0"/>
              <a:t>数据</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zh-CN" altLang="en-US" sz="2000" dirty="0">
              <a:solidFill>
                <a:prstClr val="black"/>
              </a:solidFill>
              <a:latin typeface="微软雅黑" panose="020B0503020204020204" charset="-122"/>
              <a:ea typeface="微软雅黑" panose="020B0503020204020204" charset="-122"/>
              <a:sym typeface="+mn-ea"/>
            </a:endParaRPr>
          </a:p>
        </p:txBody>
      </p:sp>
      <p:sp>
        <p:nvSpPr>
          <p:cNvPr id="17" name="椭圆 16"/>
          <p:cNvSpPr/>
          <p:nvPr/>
        </p:nvSpPr>
        <p:spPr>
          <a:xfrm>
            <a:off x="6218197" y="4344125"/>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prstClr val="white"/>
                </a:solidFill>
                <a:latin typeface="微软雅黑" panose="020B0503020204020204" charset="-122"/>
                <a:ea typeface="微软雅黑" panose="020B0503020204020204" charset="-122"/>
              </a:rPr>
              <a:t>06</a:t>
            </a:r>
            <a:endParaRPr lang="zh-CN" altLang="en-US" sz="2400" dirty="0">
              <a:solidFill>
                <a:prstClr val="white"/>
              </a:solidFill>
              <a:latin typeface="微软雅黑" panose="020B0503020204020204" charset="-122"/>
              <a:ea typeface="微软雅黑" panose="020B0503020204020204" charset="-122"/>
            </a:endParaRPr>
          </a:p>
        </p:txBody>
      </p:sp>
      <p:sp>
        <p:nvSpPr>
          <p:cNvPr id="18" name="文本框 17"/>
          <p:cNvSpPr txBox="1"/>
          <p:nvPr/>
        </p:nvSpPr>
        <p:spPr>
          <a:xfrm>
            <a:off x="4146694" y="627292"/>
            <a:ext cx="4105443"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以太坊交易结构</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1558203" y="4584654"/>
            <a:ext cx="3963136" cy="707886"/>
          </a:xfrm>
          <a:prstGeom prst="rect">
            <a:avLst/>
          </a:prstGeom>
        </p:spPr>
        <p:txBody>
          <a:bodyPr wrap="none">
            <a:spAutoFit/>
          </a:bodyPr>
          <a:lstStyle/>
          <a:p>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Value</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交易转移的以太币数量</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endParaRPr>
          </a:p>
          <a:p>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单位是 </a:t>
            </a:r>
            <a:r>
              <a:rPr lang="en-US" altLang="zh-CN" sz="2000" dirty="0" err="1">
                <a:solidFill>
                  <a:prstClr val="black"/>
                </a:solidFill>
                <a:latin typeface="微软雅黑" panose="020B0503020204020204" charset="-122"/>
                <a:ea typeface="微软雅黑" panose="020B0503020204020204" charset="-122"/>
                <a:cs typeface="微软雅黑" panose="020B0503020204020204" charset="-122"/>
              </a:rPr>
              <a:t>wei</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endParaRPr>
          </a:p>
        </p:txBody>
      </p:sp>
      <p:sp>
        <p:nvSpPr>
          <p:cNvPr id="19" name="椭圆 18"/>
          <p:cNvSpPr/>
          <p:nvPr/>
        </p:nvSpPr>
        <p:spPr>
          <a:xfrm>
            <a:off x="755117" y="5544682"/>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latin typeface="微软雅黑" panose="020B0503020204020204" charset="-122"/>
                <a:ea typeface="微软雅黑" panose="020B0503020204020204" charset="-122"/>
              </a:rPr>
              <a:t>07</a:t>
            </a:r>
            <a:endParaRPr lang="zh-CN" altLang="en-US" sz="2400" dirty="0">
              <a:solidFill>
                <a:prstClr val="white"/>
              </a:solidFill>
              <a:latin typeface="微软雅黑" panose="020B0503020204020204" charset="-122"/>
              <a:ea typeface="微软雅黑" panose="020B0503020204020204" charset="-122"/>
            </a:endParaRPr>
          </a:p>
        </p:txBody>
      </p:sp>
      <p:sp>
        <p:nvSpPr>
          <p:cNvPr id="22" name="矩形 21"/>
          <p:cNvSpPr/>
          <p:nvPr/>
        </p:nvSpPr>
        <p:spPr>
          <a:xfrm>
            <a:off x="1616903" y="5774547"/>
            <a:ext cx="2728632" cy="400110"/>
          </a:xfrm>
          <a:prstGeom prst="rect">
            <a:avLst/>
          </a:prstGeom>
        </p:spPr>
        <p:txBody>
          <a:bodyPr wrap="none">
            <a:spAutoFit/>
          </a:bodyPr>
          <a:lstStyle/>
          <a:p>
            <a:r>
              <a:rPr lang="en-US" altLang="zh-CN" sz="2000" b="1" dirty="0" err="1" smtClean="0">
                <a:solidFill>
                  <a:srgbClr val="5B9BD5">
                    <a:lumMod val="75000"/>
                  </a:srgbClr>
                </a:solidFill>
                <a:latin typeface="微软雅黑" panose="020B0503020204020204" charset="-122"/>
                <a:ea typeface="微软雅黑" panose="020B0503020204020204" charset="-122"/>
                <a:cs typeface="微软雅黑" panose="020B0503020204020204" charset="-122"/>
              </a:rPr>
              <a:t>v,r,s</a:t>
            </a: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交易的签名数据</a:t>
            </a:r>
          </a:p>
        </p:txBody>
      </p:sp>
    </p:spTree>
    <p:extLst>
      <p:ext uri="{BB962C8B-B14F-4D97-AF65-F5344CB8AC3E}">
        <p14:creationId xmlns:p14="http://schemas.microsoft.com/office/powerpoint/2010/main" val="3799091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4132160" y="1006564"/>
            <a:ext cx="4327070"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a:t>
            </a:r>
            <a:r>
              <a:rPr lang="zh-CN" altLang="en-US" sz="3200" dirty="0">
                <a:solidFill>
                  <a:srgbClr val="5B9BD5">
                    <a:lumMod val="75000"/>
                  </a:srgbClr>
                </a:solidFill>
                <a:latin typeface="微软雅黑" panose="020B0503020204020204" charset="-122"/>
                <a:ea typeface="微软雅黑" panose="020B0503020204020204" charset="-122"/>
              </a:rPr>
              <a:t>的</a:t>
            </a:r>
            <a:r>
              <a:rPr lang="en-US" altLang="zh-CN" sz="3200" dirty="0" smtClean="0">
                <a:solidFill>
                  <a:srgbClr val="5B9BD5">
                    <a:lumMod val="75000"/>
                  </a:srgbClr>
                </a:solidFill>
                <a:latin typeface="微软雅黑" panose="020B0503020204020204" charset="-122"/>
                <a:ea typeface="微软雅黑" panose="020B0503020204020204" charset="-122"/>
              </a:rPr>
              <a:t>Nonce</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993514" y="1821247"/>
            <a:ext cx="10186683" cy="2243050"/>
          </a:xfrm>
          <a:prstGeom prst="rect">
            <a:avLst/>
          </a:prstGeom>
          <a:noFill/>
        </p:spPr>
        <p:txBody>
          <a:bodyPr wrap="square" rtlCol="0">
            <a:spAutoFit/>
          </a:bodyPr>
          <a:lstStyle/>
          <a:p>
            <a:pPr>
              <a:lnSpc>
                <a:spcPct val="150000"/>
              </a:lnSpc>
            </a:pP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Nonce</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一个数值，等于</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这个账户地址发出的</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交易数量</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当这个地址与</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合约地址时</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，是这个地址所创建的合约数量</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其作用主要有以下两点</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50000"/>
              </a:lnSpc>
              <a:buAutoNum type="arabicPeriod"/>
            </a:pPr>
            <a:r>
              <a:rPr lang="zh-CN" altLang="en-US" sz="24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确保交易有序</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，即先后发出的两笔交易按序写入区块链</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50000"/>
              </a:lnSpc>
              <a:buAutoNum type="arabicPeriod"/>
            </a:pPr>
            <a:r>
              <a:rPr lang="zh-CN" altLang="en-US" sz="24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防止重放攻击</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3179459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5179332" y="1222124"/>
            <a:ext cx="1833336" cy="58356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哈希函数</a:t>
            </a:r>
          </a:p>
        </p:txBody>
      </p:sp>
      <p:sp>
        <p:nvSpPr>
          <p:cNvPr id="21" name="文本框 20"/>
          <p:cNvSpPr txBox="1"/>
          <p:nvPr/>
        </p:nvSpPr>
        <p:spPr>
          <a:xfrm>
            <a:off x="998388" y="2393547"/>
            <a:ext cx="5239656" cy="3522007"/>
          </a:xfrm>
          <a:prstGeom prst="rect">
            <a:avLst/>
          </a:prstGeom>
          <a:noFill/>
        </p:spPr>
        <p:txBody>
          <a:bodyPr wrap="square" rtlCol="0">
            <a:spAutoFit/>
          </a:bodyPr>
          <a:lstStyle/>
          <a:p>
            <a:pPr algn="just">
              <a:lnSpc>
                <a:spcPct val="160000"/>
              </a:lnSpc>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哈希函数（</a:t>
            </a:r>
            <a:r>
              <a:rPr lang="en-US" altLang="zh-CN"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Hash function</a:t>
            </a: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又称散列算法、散列函数，可以在有限合理的时间内，将任意长度的消息、数据压缩为固定长度的二进制串（也称作数字“指纹”），使得数据量变小，其输出值称为哈希值，也称为散列值。散列值通常用一个短的随机字母和数字组成的字符串来代表。</a:t>
            </a:r>
          </a:p>
        </p:txBody>
      </p:sp>
      <p:pic>
        <p:nvPicPr>
          <p:cNvPr id="3" name="图片 2"/>
          <p:cNvPicPr>
            <a:picLocks noChangeAspect="1"/>
          </p:cNvPicPr>
          <p:nvPr/>
        </p:nvPicPr>
        <p:blipFill rotWithShape="1">
          <a:blip r:embed="rId3"/>
          <a:srcRect l="2732" r="12142"/>
          <a:stretch>
            <a:fillRect/>
          </a:stretch>
        </p:blipFill>
        <p:spPr>
          <a:xfrm>
            <a:off x="6312024" y="2135050"/>
            <a:ext cx="5805996" cy="4039002"/>
          </a:xfrm>
          <a:prstGeom prst="rect">
            <a:avLst/>
          </a:prstGeom>
        </p:spPr>
      </p:pic>
      <p:pic>
        <p:nvPicPr>
          <p:cNvPr id="4" name="图片 3" descr="LGlogo"/>
          <p:cNvPicPr>
            <a:picLocks noChangeAspect="1"/>
          </p:cNvPicPr>
          <p:nvPr/>
        </p:nvPicPr>
        <p:blipFill>
          <a:blip r:embed="rId4"/>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3626866" y="1006564"/>
            <a:ext cx="5041646"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a:t>
            </a:r>
            <a:r>
              <a:rPr lang="zh-CN" altLang="en-US" sz="3200" dirty="0">
                <a:solidFill>
                  <a:srgbClr val="5B9BD5">
                    <a:lumMod val="75000"/>
                  </a:srgbClr>
                </a:solidFill>
                <a:latin typeface="微软雅黑" panose="020B0503020204020204" charset="-122"/>
                <a:ea typeface="微软雅黑" panose="020B0503020204020204" charset="-122"/>
              </a:rPr>
              <a:t>的</a:t>
            </a:r>
            <a:r>
              <a:rPr lang="en-US" altLang="zh-CN" sz="3200" dirty="0" smtClean="0">
                <a:solidFill>
                  <a:srgbClr val="5B9BD5">
                    <a:lumMod val="75000"/>
                  </a:srgbClr>
                </a:solidFill>
                <a:latin typeface="微软雅黑" panose="020B0503020204020204" charset="-122"/>
                <a:ea typeface="微软雅黑" panose="020B0503020204020204" charset="-122"/>
              </a:rPr>
              <a:t>Nonce-</a:t>
            </a:r>
            <a:r>
              <a:rPr lang="zh-CN" altLang="en-US" sz="3200" dirty="0" smtClean="0">
                <a:solidFill>
                  <a:srgbClr val="5B9BD5">
                    <a:lumMod val="75000"/>
                  </a:srgbClr>
                </a:solidFill>
                <a:latin typeface="微软雅黑" panose="020B0503020204020204" charset="-122"/>
                <a:ea typeface="微软雅黑" panose="020B0503020204020204" charset="-122"/>
              </a:rPr>
              <a:t>交易有序</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656655"/>
            <a:ext cx="10186683" cy="581057"/>
          </a:xfrm>
          <a:prstGeom prst="rect">
            <a:avLst/>
          </a:prstGeom>
          <a:noFill/>
        </p:spPr>
        <p:txBody>
          <a:bodyPr wrap="square" rtlCol="0">
            <a:spAutoFit/>
          </a:bodyPr>
          <a:lstStyle/>
          <a:p>
            <a:pPr lvl="0" algn="just">
              <a:lnSpc>
                <a:spcPct val="15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交易的</a:t>
            </a: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Nonce</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确保交易有序</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，即先后发出的两笔交易按序写入区块链</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18" name="文本框 17"/>
          <p:cNvSpPr txBox="1"/>
          <p:nvPr/>
        </p:nvSpPr>
        <p:spPr>
          <a:xfrm>
            <a:off x="874642" y="2427158"/>
            <a:ext cx="9579998" cy="279704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没有</a:t>
            </a:r>
            <a:r>
              <a:rPr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rPr>
              <a:t>nonce</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时</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rPr>
              <a:t>,</a:t>
            </a:r>
          </a:p>
          <a:p>
            <a:pPr marL="800100" lvl="1" indent="-342900" algn="just">
              <a:lnSpc>
                <a:spcPct val="150000"/>
              </a:lnSpc>
              <a:buFont typeface="Arial" panose="020B0604020202020204" pitchFamily="34" charset="0"/>
              <a:buChar char="•"/>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同时发出两笔</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，各节点处理接收与处理顺序完全</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是</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随机的</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Arial" panose="020B0604020202020204" pitchFamily="34" charset="0"/>
              <a:buChar char="•"/>
            </a:pP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有</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nonce</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时</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endParaRPr>
          </a:p>
          <a:p>
            <a:pPr marL="800100" lvl="1" indent="-342900" algn="just">
              <a:lnSpc>
                <a:spcPct val="150000"/>
              </a:lnSpc>
              <a:buFont typeface="Arial" panose="020B0604020202020204" pitchFamily="34" charset="0"/>
              <a:buChar char="•"/>
            </a:pP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各交易的</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Nonce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必须有序，缺失的交易会导致后续交易“堵车”，等待这个交易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135098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3785616" y="1006564"/>
            <a:ext cx="5522976"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a:t>
            </a:r>
            <a:r>
              <a:rPr lang="zh-CN" altLang="en-US" sz="3200" dirty="0">
                <a:solidFill>
                  <a:srgbClr val="5B9BD5">
                    <a:lumMod val="75000"/>
                  </a:srgbClr>
                </a:solidFill>
                <a:latin typeface="微软雅黑" panose="020B0503020204020204" charset="-122"/>
                <a:ea typeface="微软雅黑" panose="020B0503020204020204" charset="-122"/>
              </a:rPr>
              <a:t>的</a:t>
            </a:r>
            <a:r>
              <a:rPr lang="en-US" altLang="zh-CN" sz="3200" dirty="0" smtClean="0">
                <a:solidFill>
                  <a:srgbClr val="5B9BD5">
                    <a:lumMod val="75000"/>
                  </a:srgbClr>
                </a:solidFill>
                <a:latin typeface="微软雅黑" panose="020B0503020204020204" charset="-122"/>
                <a:ea typeface="微软雅黑" panose="020B0503020204020204" charset="-122"/>
              </a:rPr>
              <a:t>Nonce-</a:t>
            </a:r>
            <a:r>
              <a:rPr lang="zh-CN" altLang="en-US" sz="3200" dirty="0" smtClean="0">
                <a:solidFill>
                  <a:srgbClr val="5B9BD5">
                    <a:lumMod val="75000"/>
                  </a:srgbClr>
                </a:solidFill>
                <a:latin typeface="微软雅黑" panose="020B0503020204020204" charset="-122"/>
                <a:ea typeface="微软雅黑" panose="020B0503020204020204" charset="-122"/>
              </a:rPr>
              <a:t>防止重放攻击</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984370" y="1748987"/>
            <a:ext cx="10186683" cy="608756"/>
          </a:xfrm>
          <a:prstGeom prst="rect">
            <a:avLst/>
          </a:prstGeom>
          <a:noFill/>
        </p:spPr>
        <p:txBody>
          <a:bodyPr wrap="square" rtlCol="0">
            <a:spAutoFit/>
          </a:bodyPr>
          <a:lstStyle/>
          <a:p>
            <a:pPr algn="just">
              <a:lnSpc>
                <a:spcPct val="160000"/>
              </a:lnSpc>
            </a:pP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交易的</a:t>
            </a:r>
            <a:r>
              <a:rPr lang="en-US" altLang="zh-CN"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Nonce</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防止重放攻击</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即先后发出的两笔交易按序写入区</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块链</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18" name="文本框 17"/>
          <p:cNvSpPr txBox="1"/>
          <p:nvPr/>
        </p:nvSpPr>
        <p:spPr>
          <a:xfrm>
            <a:off x="899027" y="2484534"/>
            <a:ext cx="9579998" cy="3637919"/>
          </a:xfrm>
          <a:prstGeom prst="rect">
            <a:avLst/>
          </a:prstGeom>
          <a:noFill/>
        </p:spPr>
        <p:txBody>
          <a:bodyPr wrap="square" rtlCol="0">
            <a:spAutoFit/>
          </a:bodyPr>
          <a:lstStyle/>
          <a:p>
            <a:pPr marL="342900" indent="-342900" algn="just">
              <a:lnSpc>
                <a:spcPct val="160000"/>
              </a:lnSpc>
              <a:buFont typeface="Arial" panose="020B0604020202020204" pitchFamily="34" charset="0"/>
              <a:buChar char="•"/>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没有</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nonce</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时</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a:t>
            </a:r>
          </a:p>
          <a:p>
            <a:pPr marL="800100" lvl="1" indent="-342900" algn="just">
              <a:lnSpc>
                <a:spcPct val="160000"/>
              </a:lnSpc>
              <a:buFont typeface="Arial" panose="020B0604020202020204" pitchFamily="34" charset="0"/>
              <a:buChar char="•"/>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攻击者复制和粘贴原始交易，一次又一次地重放该交易，直到你的以太坊消耗殆尽。</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60000"/>
              </a:lnSpc>
              <a:buFont typeface="Arial" panose="020B0604020202020204" pitchFamily="34" charset="0"/>
              <a:buChar char="•"/>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有</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nonce</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时</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marL="800100" lvl="1" indent="-342900" algn="just">
              <a:lnSpc>
                <a:spcPct val="160000"/>
              </a:lnSpc>
              <a:buFont typeface="Arial" panose="020B0604020202020204" pitchFamily="34" charset="0"/>
              <a:buChar char="•"/>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相同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nonce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的两个交易，只有一个被写入区块链，另外一个将被拒绝。</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300610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4132160" y="1006564"/>
            <a:ext cx="4327070"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交易的</a:t>
            </a:r>
            <a:r>
              <a:rPr lang="en-US" altLang="zh-CN" sz="3200" dirty="0" smtClean="0">
                <a:solidFill>
                  <a:srgbClr val="5B9BD5">
                    <a:lumMod val="75000"/>
                  </a:srgbClr>
                </a:solidFill>
                <a:latin typeface="微软雅黑" panose="020B0503020204020204" charset="-122"/>
                <a:ea typeface="微软雅黑" panose="020B0503020204020204" charset="-122"/>
              </a:rPr>
              <a:t>gas</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656655"/>
            <a:ext cx="9476367" cy="4044184"/>
          </a:xfrm>
          <a:prstGeom prst="rect">
            <a:avLst/>
          </a:prstGeom>
          <a:noFill/>
        </p:spPr>
        <p:txBody>
          <a:bodyPr wrap="square" rtlCol="0">
            <a:spAutoFit/>
          </a:bodyPr>
          <a:lstStyle/>
          <a:p>
            <a:pPr algn="just">
              <a:lnSpc>
                <a:spcPct val="150000"/>
              </a:lnSpc>
            </a:pP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Gas price</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它是以太坊的</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燃料</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单位</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价格</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，单位是</a:t>
            </a:r>
            <a:r>
              <a:rPr lang="en-US" altLang="zh-CN" sz="2400" dirty="0" err="1" smtClean="0">
                <a:solidFill>
                  <a:prstClr val="black"/>
                </a:solidFill>
                <a:latin typeface="微软雅黑" panose="020B0503020204020204" charset="-122"/>
                <a:ea typeface="微软雅黑" panose="020B0503020204020204" charset="-122"/>
                <a:cs typeface="微软雅黑" panose="020B0503020204020204" charset="-122"/>
                <a:sym typeface="+mn-ea"/>
              </a:rPr>
              <a:t>wei</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r>
              <a:rPr lang="de-DE"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1 </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w</a:t>
            </a:r>
            <a:r>
              <a:rPr lang="de-DE"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ei </a:t>
            </a:r>
            <a:r>
              <a:rPr lang="de-DE"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 10⁻¹⁸ ETH</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 price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价格越高越容易被以太坊接受。以太坊没有禁止无手续费（</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gas=0</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）的交易。</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Gas limit</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发起方愿意支持的最大</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数量。转账交易固定为</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21000</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单位个</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对于合约交易，实际花费的</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数量难以估计。</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endParaRPr lang="en-US" altLang="zh-CN"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endPar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18" name="文本框 17"/>
          <p:cNvSpPr txBox="1"/>
          <p:nvPr/>
        </p:nvSpPr>
        <p:spPr>
          <a:xfrm>
            <a:off x="950842" y="4195060"/>
            <a:ext cx="9579998" cy="1237262"/>
          </a:xfrm>
          <a:prstGeom prst="rect">
            <a:avLst/>
          </a:prstGeom>
          <a:noFill/>
        </p:spPr>
        <p:txBody>
          <a:bodyPr wrap="square" rtlCol="0">
            <a:spAutoFit/>
          </a:bodyPr>
          <a:lstStyle/>
          <a:p>
            <a:pPr algn="just">
              <a:lnSpc>
                <a:spcPct val="160000"/>
              </a:lnSpc>
            </a:pP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50000"/>
              </a:lnSpc>
            </a:pP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以太坊收取的</a:t>
            </a:r>
            <a:r>
              <a:rPr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rPr>
              <a:t>Gas</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费用（手续费）</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rPr>
              <a:t>=</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gas price</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实际花费的</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gas</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数量</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92996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3337560" y="1006564"/>
            <a:ext cx="5303520"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交易的接收方地址</a:t>
            </a:r>
            <a:r>
              <a:rPr lang="en-US" altLang="zh-CN" sz="3200" dirty="0" smtClean="0">
                <a:solidFill>
                  <a:srgbClr val="5B9BD5">
                    <a:lumMod val="75000"/>
                  </a:srgbClr>
                </a:solidFill>
                <a:latin typeface="微软雅黑" panose="020B0503020204020204" charset="-122"/>
                <a:ea typeface="微软雅黑" panose="020B0503020204020204" charset="-122"/>
              </a:rPr>
              <a:t>recipient</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656655"/>
            <a:ext cx="9476367" cy="2456057"/>
          </a:xfrm>
          <a:prstGeom prst="rect">
            <a:avLst/>
          </a:prstGeom>
          <a:noFill/>
        </p:spPr>
        <p:txBody>
          <a:bodyPr wrap="square" rtlCol="0">
            <a:spAutoFit/>
          </a:bodyPr>
          <a:lstStyle/>
          <a:p>
            <a:pPr algn="just">
              <a:lnSpc>
                <a:spcPct val="160000"/>
              </a:lnSpc>
            </a:pP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recipient</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它是</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20</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字节的以太坊地址。这个地址可以是</a:t>
            </a:r>
            <a:r>
              <a:rPr lang="zh-CN" altLang="en-US" sz="2400" b="1" dirty="0" smtClean="0">
                <a:solidFill>
                  <a:prstClr val="black"/>
                </a:solidFill>
                <a:latin typeface="微软雅黑" panose="020B0503020204020204" charset="-122"/>
                <a:ea typeface="微软雅黑" panose="020B0503020204020204" charset="-122"/>
                <a:cs typeface="微软雅黑" panose="020B0503020204020204" charset="-122"/>
                <a:sym typeface="+mn-ea"/>
              </a:rPr>
              <a:t>外部用户地址</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EOA</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）或者</a:t>
            </a:r>
            <a:r>
              <a:rPr lang="zh-CN" altLang="en-US" sz="2400" b="1" dirty="0" smtClean="0">
                <a:solidFill>
                  <a:prstClr val="black"/>
                </a:solidFill>
                <a:latin typeface="微软雅黑" panose="020B0503020204020204" charset="-122"/>
                <a:ea typeface="微软雅黑" panose="020B0503020204020204" charset="-122"/>
                <a:cs typeface="微软雅黑" panose="020B0503020204020204" charset="-122"/>
                <a:sym typeface="+mn-ea"/>
              </a:rPr>
              <a:t>合约地址</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。以太坊协议不会验证接收地址的正确性。向一个没有私钥的地址转账会导致以太坊币永远无法使用。</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o</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x0</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为合约注册地址。</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259168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3337560" y="1006564"/>
            <a:ext cx="5121670" cy="584775"/>
          </a:xfrm>
          <a:prstGeom prst="rect">
            <a:avLst/>
          </a:prstGeom>
          <a:noFill/>
        </p:spPr>
        <p:txBody>
          <a:bodyPr wrap="square" rtlCol="0">
            <a:spAutoFit/>
          </a:bodyPr>
          <a:lstStyle/>
          <a:p>
            <a:r>
              <a:rPr lang="en-US" altLang="zh-CN" sz="3200" dirty="0" smtClean="0">
                <a:solidFill>
                  <a:srgbClr val="5B9BD5">
                    <a:lumMod val="75000"/>
                  </a:srgbClr>
                </a:solidFill>
                <a:latin typeface="微软雅黑" panose="020B0503020204020204" charset="-122"/>
                <a:ea typeface="微软雅黑" panose="020B0503020204020204" charset="-122"/>
              </a:rPr>
              <a:t>EOA</a:t>
            </a:r>
            <a:r>
              <a:rPr lang="zh-CN" altLang="en-US" sz="3200" dirty="0" smtClean="0">
                <a:solidFill>
                  <a:srgbClr val="5B9BD5">
                    <a:lumMod val="75000"/>
                  </a:srgbClr>
                </a:solidFill>
                <a:latin typeface="微软雅黑" panose="020B0503020204020204" charset="-122"/>
                <a:ea typeface="微软雅黑" panose="020B0503020204020204" charset="-122"/>
              </a:rPr>
              <a:t>账号和合约账号</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18" name="文本框 17"/>
          <p:cNvSpPr txBox="1"/>
          <p:nvPr/>
        </p:nvSpPr>
        <p:spPr>
          <a:xfrm>
            <a:off x="932554" y="2085526"/>
            <a:ext cx="9579998" cy="1865126"/>
          </a:xfrm>
          <a:prstGeom prst="rect">
            <a:avLst/>
          </a:prstGeom>
          <a:noFill/>
        </p:spPr>
        <p:txBody>
          <a:bodyPr wrap="square" rtlCol="0">
            <a:spAutoFit/>
          </a:bodyPr>
          <a:lstStyle/>
          <a:p>
            <a:pPr algn="just">
              <a:lnSpc>
                <a:spcPct val="160000"/>
              </a:lnSpc>
            </a:pPr>
            <a:r>
              <a:rPr lang="zh-CN" altLang="en-US" sz="24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外部</a:t>
            </a:r>
            <a:r>
              <a:rPr lang="zh-CN" altLang="en-US" sz="2400" b="1" dirty="0">
                <a:solidFill>
                  <a:srgbClr val="5B9BD5">
                    <a:lumMod val="75000"/>
                  </a:srgbClr>
                </a:solidFill>
                <a:latin typeface="微软雅黑" panose="020B0503020204020204" charset="-122"/>
                <a:ea typeface="微软雅黑" panose="020B0503020204020204" charset="-122"/>
                <a:cs typeface="微软雅黑" panose="020B0503020204020204" charset="-122"/>
              </a:rPr>
              <a:t>用户账号（</a:t>
            </a:r>
            <a:r>
              <a:rPr lang="en-US" altLang="zh-CN" sz="2400" b="1" dirty="0">
                <a:solidFill>
                  <a:srgbClr val="5B9BD5">
                    <a:lumMod val="75000"/>
                  </a:srgbClr>
                </a:solidFill>
                <a:latin typeface="微软雅黑" panose="020B0503020204020204" charset="-122"/>
                <a:ea typeface="微软雅黑" panose="020B0503020204020204" charset="-122"/>
                <a:cs typeface="微软雅黑" panose="020B0503020204020204" charset="-122"/>
              </a:rPr>
              <a:t>EOA</a:t>
            </a:r>
            <a:r>
              <a:rPr lang="zh-CN" altLang="en-US" sz="2400" b="1" dirty="0">
                <a:solidFill>
                  <a:srgbClr val="5B9BD5">
                    <a:lumMod val="75000"/>
                  </a:srgbClr>
                </a:solidFill>
                <a:latin typeface="微软雅黑" panose="020B0503020204020204" charset="-122"/>
                <a:ea typeface="微软雅黑" panose="020B0503020204020204" charset="-122"/>
                <a:cs typeface="微软雅黑" panose="020B0503020204020204" charset="-122"/>
              </a:rPr>
              <a:t>）</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：拥有私钥的账号，可以发起交易，控制以太坊的访问。</a:t>
            </a:r>
            <a:endPar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60000"/>
              </a:lnSpc>
            </a:pPr>
            <a:r>
              <a:rPr lang="zh-CN" altLang="en-US" sz="2400" b="1" dirty="0">
                <a:solidFill>
                  <a:srgbClr val="5B9BD5">
                    <a:lumMod val="75000"/>
                  </a:srgbClr>
                </a:solidFill>
                <a:latin typeface="微软雅黑" panose="020B0503020204020204" charset="-122"/>
                <a:ea typeface="微软雅黑" panose="020B0503020204020204" charset="-122"/>
                <a:cs typeface="微软雅黑" panose="020B0503020204020204" charset="-122"/>
              </a:rPr>
              <a:t>合约账号</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：含有代码，没有私钥，不可以主动发起交易。</a:t>
            </a:r>
          </a:p>
        </p:txBody>
      </p:sp>
    </p:spTree>
    <p:extLst>
      <p:ext uri="{BB962C8B-B14F-4D97-AF65-F5344CB8AC3E}">
        <p14:creationId xmlns:p14="http://schemas.microsoft.com/office/powerpoint/2010/main" val="2847371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4132160" y="1006564"/>
            <a:ext cx="4327070"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交易的</a:t>
            </a:r>
            <a:r>
              <a:rPr lang="en-US" altLang="zh-CN" sz="3200" dirty="0" smtClean="0">
                <a:solidFill>
                  <a:srgbClr val="5B9BD5">
                    <a:lumMod val="75000"/>
                  </a:srgbClr>
                </a:solidFill>
                <a:latin typeface="微软雅黑" panose="020B0503020204020204" charset="-122"/>
                <a:ea typeface="微软雅黑" panose="020B0503020204020204" charset="-122"/>
              </a:rPr>
              <a:t>value</a:t>
            </a:r>
            <a:r>
              <a:rPr lang="zh-CN" altLang="en-US" sz="3200" dirty="0" smtClean="0">
                <a:solidFill>
                  <a:srgbClr val="5B9BD5">
                    <a:lumMod val="75000"/>
                  </a:srgbClr>
                </a:solidFill>
                <a:latin typeface="微软雅黑" panose="020B0503020204020204" charset="-122"/>
                <a:ea typeface="微软雅黑" panose="020B0503020204020204" charset="-122"/>
              </a:rPr>
              <a:t>和</a:t>
            </a:r>
            <a:r>
              <a:rPr lang="en-US" altLang="zh-CN" sz="3200" dirty="0" smtClean="0">
                <a:solidFill>
                  <a:srgbClr val="5B9BD5">
                    <a:lumMod val="75000"/>
                  </a:srgbClr>
                </a:solidFill>
                <a:latin typeface="微软雅黑" panose="020B0503020204020204" charset="-122"/>
                <a:ea typeface="微软雅黑" panose="020B0503020204020204" charset="-122"/>
              </a:rPr>
              <a:t>data</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656655"/>
            <a:ext cx="9476367" cy="3046988"/>
          </a:xfrm>
          <a:prstGeom prst="rect">
            <a:avLst/>
          </a:prstGeom>
          <a:noFill/>
        </p:spPr>
        <p:txBody>
          <a:bodyPr wrap="square" rtlCol="0">
            <a:spAutoFit/>
          </a:bodyPr>
          <a:lstStyle/>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以太坊交易结构中两个重要的字段</a:t>
            </a:r>
            <a:r>
              <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和</a:t>
            </a:r>
            <a:r>
              <a:rPr lang="en-US" altLang="zh-CN"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60000"/>
              </a:lnSpc>
              <a:buFont typeface="Arial" panose="020B0604020202020204" pitchFamily="34" charset="0"/>
              <a:buChar char="•"/>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交易</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可同时包含有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只有</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，只有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，或者既没有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也没有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60000"/>
              </a:lnSpc>
              <a:buFont typeface="Arial" panose="020B0604020202020204" pitchFamily="34" charset="0"/>
              <a:buChar char="•"/>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含有</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的交易一般是</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支付交易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，含有</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的</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交易一般是</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针对</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合约的交易</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，既没有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也没有</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的交易只是浪费</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gas</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，没有意义。</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025412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4" name="图片 3"/>
          <p:cNvPicPr>
            <a:picLocks noChangeAspect="1"/>
          </p:cNvPicPr>
          <p:nvPr/>
        </p:nvPicPr>
        <p:blipFill>
          <a:blip r:embed="rId4"/>
          <a:stretch>
            <a:fillRect/>
          </a:stretch>
        </p:blipFill>
        <p:spPr>
          <a:xfrm>
            <a:off x="2105215" y="1569402"/>
            <a:ext cx="6372225" cy="4762500"/>
          </a:xfrm>
          <a:prstGeom prst="rect">
            <a:avLst/>
          </a:prstGeom>
        </p:spPr>
      </p:pic>
    </p:spTree>
    <p:extLst>
      <p:ext uri="{BB962C8B-B14F-4D97-AF65-F5344CB8AC3E}">
        <p14:creationId xmlns:p14="http://schemas.microsoft.com/office/powerpoint/2010/main" val="362253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2002536" y="1783379"/>
            <a:ext cx="7671816" cy="2308324"/>
          </a:xfrm>
          <a:prstGeom prst="rect">
            <a:avLst/>
          </a:prstGeom>
        </p:spPr>
        <p:txBody>
          <a:bodyPr wrap="square">
            <a:spAutoFit/>
          </a:bodyPr>
          <a:lstStyle/>
          <a:p>
            <a:r>
              <a:rPr lang="en-US" altLang="zh-CN" sz="2400" dirty="0" smtClean="0">
                <a:solidFill>
                  <a:prstClr val="black"/>
                </a:solidFill>
                <a:latin typeface="Times New Roman" panose="02020603050405020304" pitchFamily="18" charset="0"/>
                <a:cs typeface="Times New Roman" panose="02020603050405020304" pitchFamily="18" charset="0"/>
              </a:rPr>
              <a:t>{</a:t>
            </a:r>
            <a:endParaRPr lang="en-US" altLang="zh-CN" sz="2400" dirty="0">
              <a:solidFill>
                <a:prstClr val="black"/>
              </a:solidFill>
              <a:latin typeface="Times New Roman" panose="02020603050405020304" pitchFamily="18" charset="0"/>
              <a:cs typeface="Times New Roman" panose="02020603050405020304" pitchFamily="18" charset="0"/>
            </a:endParaRPr>
          </a:p>
          <a:p>
            <a:r>
              <a:rPr lang="en-US" altLang="zh-CN" sz="2400" dirty="0" smtClean="0">
                <a:solidFill>
                  <a:prstClr val="black"/>
                </a:solidFill>
                <a:latin typeface="Times New Roman" panose="02020603050405020304" pitchFamily="18" charset="0"/>
                <a:cs typeface="Times New Roman" panose="02020603050405020304" pitchFamily="18" charset="0"/>
              </a:rPr>
              <a:t>"</a:t>
            </a:r>
            <a:r>
              <a:rPr lang="en-US" altLang="zh-CN" sz="2400" dirty="0">
                <a:solidFill>
                  <a:prstClr val="black"/>
                </a:solidFill>
                <a:latin typeface="Times New Roman" panose="02020603050405020304" pitchFamily="18" charset="0"/>
                <a:cs typeface="Times New Roman" panose="02020603050405020304" pitchFamily="18" charset="0"/>
              </a:rPr>
              <a:t>to": </a:t>
            </a:r>
            <a:r>
              <a:rPr lang="en-US" altLang="zh-CN" sz="2400" dirty="0" smtClean="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0x5baf84167cad405ce7b2e8458af73975f9489291",</a:t>
            </a:r>
          </a:p>
          <a:p>
            <a:r>
              <a:rPr lang="en-US" altLang="zh-CN" sz="2400" dirty="0" smtClean="0">
                <a:solidFill>
                  <a:prstClr val="black"/>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value</a:t>
            </a:r>
            <a:r>
              <a:rPr lang="en-US" altLang="zh-CN" sz="2400" dirty="0">
                <a:solidFill>
                  <a:prstClr val="black"/>
                </a:solidFill>
                <a:latin typeface="Times New Roman" panose="02020603050405020304" pitchFamily="18" charset="0"/>
                <a:cs typeface="Times New Roman" panose="02020603050405020304" pitchFamily="18" charset="0"/>
              </a:rPr>
              <a:t>": "0xb1a2bc2ec50000", // 1 ether </a:t>
            </a:r>
          </a:p>
          <a:p>
            <a:r>
              <a:rPr lang="en-US" altLang="zh-CN" sz="2400" dirty="0" smtClean="0">
                <a:solidFill>
                  <a:prstClr val="black"/>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data</a:t>
            </a:r>
            <a:r>
              <a:rPr lang="en-US" altLang="zh-CN" sz="2400" dirty="0">
                <a:solidFill>
                  <a:prstClr val="black"/>
                </a:solidFill>
                <a:latin typeface="Times New Roman" panose="02020603050405020304" pitchFamily="18" charset="0"/>
                <a:cs typeface="Times New Roman" panose="02020603050405020304" pitchFamily="18" charset="0"/>
              </a:rPr>
              <a:t>": "0xd0e30db0" // deposit() </a:t>
            </a:r>
          </a:p>
          <a:p>
            <a:r>
              <a:rPr lang="en-US" altLang="zh-CN" sz="2400" dirty="0">
                <a:solidFill>
                  <a:prstClr val="black"/>
                </a:solidFill>
                <a:latin typeface="Times New Roman" panose="02020603050405020304" pitchFamily="18" charset="0"/>
                <a:cs typeface="Times New Roman" panose="02020603050405020304" pitchFamily="18" charset="0"/>
              </a:rPr>
              <a:t>    // ... other properties</a:t>
            </a:r>
          </a:p>
          <a:p>
            <a:r>
              <a:rPr lang="en-US" altLang="zh-CN" sz="2400" dirty="0" smtClean="0">
                <a:solidFill>
                  <a:prstClr val="black"/>
                </a:solidFill>
                <a:latin typeface="Times New Roman" panose="02020603050405020304" pitchFamily="18" charset="0"/>
                <a:cs typeface="Times New Roman" panose="02020603050405020304" pitchFamily="18" charset="0"/>
              </a:rPr>
              <a:t>}</a:t>
            </a:r>
            <a:endParaRPr lang="en-US" altLang="zh-CN"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26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1955225" y="1043305"/>
            <a:ext cx="7571232"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向外部账户和合约账户发送</a:t>
            </a:r>
            <a:r>
              <a:rPr lang="en-US" altLang="zh-CN" sz="3200" dirty="0" smtClean="0">
                <a:solidFill>
                  <a:srgbClr val="5B9BD5">
                    <a:lumMod val="75000"/>
                  </a:srgbClr>
                </a:solidFill>
                <a:latin typeface="微软雅黑" panose="020B0503020204020204" charset="-122"/>
                <a:ea typeface="微软雅黑" panose="020B0503020204020204" charset="-122"/>
              </a:rPr>
              <a:t>value</a:t>
            </a:r>
            <a:r>
              <a:rPr lang="zh-CN" altLang="en-US" sz="3200" dirty="0" smtClean="0">
                <a:solidFill>
                  <a:srgbClr val="5B9BD5">
                    <a:lumMod val="75000"/>
                  </a:srgbClr>
                </a:solidFill>
                <a:latin typeface="微软雅黑" panose="020B0503020204020204" charset="-122"/>
                <a:ea typeface="微软雅黑" panose="020B0503020204020204" charset="-122"/>
              </a:rPr>
              <a:t>和</a:t>
            </a:r>
            <a:r>
              <a:rPr lang="en-US" altLang="zh-CN" sz="3200" dirty="0" smtClean="0">
                <a:solidFill>
                  <a:srgbClr val="5B9BD5">
                    <a:lumMod val="75000"/>
                  </a:srgbClr>
                </a:solidFill>
                <a:latin typeface="微软雅黑" panose="020B0503020204020204" charset="-122"/>
                <a:ea typeface="微软雅黑" panose="020B0503020204020204" charset="-122"/>
              </a:rPr>
              <a:t>data</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7" y="1812103"/>
            <a:ext cx="9476367" cy="4339650"/>
          </a:xfrm>
          <a:prstGeom prst="rect">
            <a:avLst/>
          </a:prstGeom>
          <a:noFill/>
        </p:spPr>
        <p:txBody>
          <a:bodyPr wrap="square" rtlCol="0">
            <a:spAutoFit/>
          </a:bodyPr>
          <a:lstStyle/>
          <a:p>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交易</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的行为取决于目的地址是外部</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账户（</a:t>
            </a:r>
            <a:r>
              <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rPr>
              <a:t>EOA</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）还是</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合约账户。</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endParaRPr lang="en-US" altLang="zh-CN" sz="20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en-US" altLang="zh-CN"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EOA</a:t>
            </a:r>
            <a:r>
              <a:rPr lang="zh-CN" altLang="en-US" sz="20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对于</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EOA</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地址</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或者</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未在区块链注册</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为合约的地址，以太坊将您发送的值添加到它的余额。大多数</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rPr>
              <a:t>EOA</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账号的钱包软件会忽略</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rPr>
              <a:t>data</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合约地址</a:t>
            </a:r>
            <a:r>
              <a:rPr lang="zh-CN" altLang="en-US" sz="20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60000"/>
              </a:lnSpc>
              <a:buFont typeface="+mj-lt"/>
              <a:buAutoNum type="arabicPeriod"/>
            </a:pPr>
            <a:r>
              <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EVM</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将</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调用</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data</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中指定的函数</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，执行该合约代码</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。如果函数是</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payable</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，它还可以接收</a:t>
            </a:r>
            <a:r>
              <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，否则异常。</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60000"/>
              </a:lnSpc>
              <a:buFont typeface="+mj-lt"/>
              <a:buAutoNum type="arabicPeriod"/>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如果</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交易</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没有</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data</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或者没有匹配函数</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rPr>
              <a:t>EVM</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将调用</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回调（</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sym typeface="+mn-ea"/>
              </a:rPr>
              <a:t>fallback</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函数</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，如果</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该函数</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是</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payable</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，则它还可以接收</a:t>
            </a:r>
            <a:r>
              <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 ，否则异常。</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6662165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958529" y="1984547"/>
            <a:ext cx="9564624" cy="4154984"/>
          </a:xfrm>
          <a:prstGeom prst="rect">
            <a:avLst/>
          </a:prstGeom>
        </p:spPr>
        <p:txBody>
          <a:bodyPr wrap="square">
            <a:spAutoFit/>
          </a:bodyPr>
          <a:lstStyle/>
          <a:p>
            <a:r>
              <a:rPr lang="zh-CN" altLang="en-US" sz="2400" b="1" dirty="0" smtClean="0">
                <a:solidFill>
                  <a:prstClr val="black"/>
                </a:solidFill>
                <a:latin typeface="Times New Roman" panose="02020603050405020304" pitchFamily="18" charset="0"/>
                <a:cs typeface="Times New Roman" panose="02020603050405020304" pitchFamily="18" charset="0"/>
              </a:rPr>
              <a:t>函数选择器</a:t>
            </a:r>
            <a:r>
              <a:rPr lang="zh-CN" altLang="en-US" sz="2400" dirty="0" smtClean="0">
                <a:solidFill>
                  <a:prstClr val="black"/>
                </a:solidFill>
                <a:latin typeface="Times New Roman" panose="02020603050405020304" pitchFamily="18" charset="0"/>
                <a:cs typeface="Times New Roman" panose="02020603050405020304" pitchFamily="18" charset="0"/>
              </a:rPr>
              <a:t>：函数名和参数类型的</a:t>
            </a:r>
            <a:r>
              <a:rPr lang="en-US" altLang="zh-CN" sz="2400" dirty="0" smtClean="0">
                <a:solidFill>
                  <a:prstClr val="black"/>
                </a:solidFill>
                <a:latin typeface="Times New Roman" panose="02020603050405020304" pitchFamily="18" charset="0"/>
                <a:cs typeface="Times New Roman" panose="02020603050405020304" pitchFamily="18" charset="0"/>
              </a:rPr>
              <a:t>hash</a:t>
            </a:r>
            <a:r>
              <a:rPr lang="zh-CN" altLang="en-US" sz="2400" dirty="0" smtClean="0">
                <a:solidFill>
                  <a:prstClr val="black"/>
                </a:solidFill>
                <a:latin typeface="Times New Roman" panose="02020603050405020304" pitchFamily="18" charset="0"/>
                <a:cs typeface="Times New Roman" panose="02020603050405020304" pitchFamily="18" charset="0"/>
              </a:rPr>
              <a:t>值的前</a:t>
            </a:r>
            <a:r>
              <a:rPr lang="en-US" altLang="zh-CN" sz="2400" dirty="0" smtClean="0">
                <a:solidFill>
                  <a:prstClr val="black"/>
                </a:solidFill>
                <a:latin typeface="Times New Roman" panose="02020603050405020304" pitchFamily="18" charset="0"/>
                <a:cs typeface="Times New Roman" panose="02020603050405020304" pitchFamily="18" charset="0"/>
              </a:rPr>
              <a:t>4</a:t>
            </a:r>
            <a:r>
              <a:rPr lang="zh-CN" altLang="en-US" sz="2400" dirty="0" smtClean="0">
                <a:solidFill>
                  <a:prstClr val="black"/>
                </a:solidFill>
                <a:latin typeface="Times New Roman" panose="02020603050405020304" pitchFamily="18" charset="0"/>
                <a:cs typeface="Times New Roman" panose="02020603050405020304" pitchFamily="18" charset="0"/>
              </a:rPr>
              <a:t>字节，如</a:t>
            </a:r>
            <a:r>
              <a:rPr lang="en-US" altLang="zh-CN" sz="2400" dirty="0" smtClean="0">
                <a:solidFill>
                  <a:prstClr val="black"/>
                </a:solidFill>
                <a:latin typeface="Times New Roman" panose="02020603050405020304" pitchFamily="18" charset="0"/>
                <a:cs typeface="Times New Roman" panose="02020603050405020304" pitchFamily="18" charset="0"/>
              </a:rPr>
              <a:t>Hash(“</a:t>
            </a:r>
            <a:r>
              <a:rPr lang="en-US" altLang="zh-CN" sz="2400" dirty="0">
                <a:solidFill>
                  <a:prstClr val="black"/>
                </a:solidFill>
                <a:latin typeface="Times New Roman" panose="02020603050405020304" pitchFamily="18" charset="0"/>
                <a:cs typeface="Times New Roman" panose="02020603050405020304" pitchFamily="18" charset="0"/>
              </a:rPr>
              <a:t>withdraw(uint256)”) </a:t>
            </a:r>
            <a:r>
              <a:rPr lang="en-US" altLang="zh-CN" sz="2400" dirty="0" smtClean="0">
                <a:solidFill>
                  <a:prstClr val="black"/>
                </a:solidFill>
                <a:latin typeface="Times New Roman" panose="02020603050405020304" pitchFamily="18" charset="0"/>
                <a:cs typeface="Times New Roman" panose="02020603050405020304" pitchFamily="18" charset="0"/>
              </a:rPr>
              <a:t>=0x</a:t>
            </a:r>
            <a:r>
              <a:rPr lang="en-US" altLang="zh-CN" sz="2400" b="1" dirty="0" smtClean="0">
                <a:solidFill>
                  <a:srgbClr val="FF0000"/>
                </a:solidFill>
                <a:latin typeface="Times New Roman" panose="02020603050405020304" pitchFamily="18" charset="0"/>
                <a:cs typeface="Times New Roman" panose="02020603050405020304" pitchFamily="18" charset="0"/>
              </a:rPr>
              <a:t>2e1a7d4d</a:t>
            </a:r>
            <a:r>
              <a:rPr lang="en-US" altLang="zh-CN" sz="2400" dirty="0" smtClean="0">
                <a:solidFill>
                  <a:prstClr val="black"/>
                </a:solidFill>
                <a:latin typeface="Times New Roman" panose="02020603050405020304" pitchFamily="18" charset="0"/>
                <a:cs typeface="Times New Roman" panose="02020603050405020304" pitchFamily="18" charset="0"/>
              </a:rPr>
              <a:t>13322e7b96f9a57413e1525c250fb7a9021cf91d1540d5b69f16a49f</a:t>
            </a:r>
            <a:r>
              <a:rPr lang="en-US" altLang="zh-CN" sz="2400" dirty="0">
                <a:solidFill>
                  <a:prstClr val="black"/>
                </a:solidFill>
                <a:latin typeface="Times New Roman" panose="02020603050405020304" pitchFamily="18" charset="0"/>
                <a:cs typeface="Times New Roman" panose="02020603050405020304" pitchFamily="18" charset="0"/>
              </a:rPr>
              <a:t>;</a:t>
            </a:r>
            <a:endParaRPr lang="en-US" altLang="zh-CN" sz="2400" dirty="0" smtClean="0">
              <a:solidFill>
                <a:prstClr val="black"/>
              </a:solidFill>
              <a:latin typeface="Times New Roman" panose="02020603050405020304" pitchFamily="18" charset="0"/>
              <a:cs typeface="Times New Roman" panose="02020603050405020304" pitchFamily="18" charset="0"/>
            </a:endParaRPr>
          </a:p>
          <a:p>
            <a:endParaRPr lang="en-US" altLang="zh-CN" sz="2400" dirty="0">
              <a:solidFill>
                <a:prstClr val="black"/>
              </a:solidFill>
              <a:latin typeface="Times New Roman" panose="02020603050405020304" pitchFamily="18" charset="0"/>
              <a:cs typeface="Times New Roman" panose="02020603050405020304" pitchFamily="18" charset="0"/>
            </a:endParaRPr>
          </a:p>
          <a:p>
            <a:r>
              <a:rPr lang="zh-CN" altLang="en-US" sz="2400" b="1" dirty="0" smtClean="0">
                <a:solidFill>
                  <a:prstClr val="black"/>
                </a:solidFill>
                <a:latin typeface="Times New Roman" panose="02020603050405020304" pitchFamily="18" charset="0"/>
                <a:cs typeface="Times New Roman" panose="02020603050405020304" pitchFamily="18" charset="0"/>
              </a:rPr>
              <a:t>函数参数</a:t>
            </a:r>
            <a:r>
              <a:rPr lang="zh-CN" altLang="en-US" sz="2400" dirty="0" smtClean="0">
                <a:solidFill>
                  <a:prstClr val="black"/>
                </a:solidFill>
                <a:latin typeface="Times New Roman" panose="02020603050405020304" pitchFamily="18" charset="0"/>
                <a:cs typeface="Times New Roman" panose="02020603050405020304" pitchFamily="18" charset="0"/>
              </a:rPr>
              <a:t>：参数的十六进制表示，采用</a:t>
            </a:r>
            <a:r>
              <a:rPr lang="en-US" altLang="zh-CN" sz="2400" dirty="0" err="1" smtClean="0">
                <a:solidFill>
                  <a:prstClr val="black"/>
                </a:solidFill>
                <a:latin typeface="Times New Roman" panose="02020603050405020304" pitchFamily="18" charset="0"/>
                <a:cs typeface="Times New Roman" panose="02020603050405020304" pitchFamily="18" charset="0"/>
              </a:rPr>
              <a:t>wei</a:t>
            </a:r>
            <a:r>
              <a:rPr lang="zh-CN" altLang="en-US" sz="2400" dirty="0" smtClean="0">
                <a:solidFill>
                  <a:prstClr val="black"/>
                </a:solidFill>
                <a:latin typeface="Times New Roman" panose="02020603050405020304" pitchFamily="18" charset="0"/>
                <a:cs typeface="Times New Roman" panose="02020603050405020304" pitchFamily="18" charset="0"/>
              </a:rPr>
              <a:t>为单位，如</a:t>
            </a:r>
            <a:r>
              <a:rPr lang="en-US" altLang="zh-CN" sz="2400" dirty="0" smtClean="0">
                <a:solidFill>
                  <a:prstClr val="black"/>
                </a:solidFill>
                <a:latin typeface="Times New Roman" panose="02020603050405020304" pitchFamily="18" charset="0"/>
                <a:cs typeface="Times New Roman" panose="02020603050405020304" pitchFamily="18" charset="0"/>
              </a:rPr>
              <a:t>0.01ether=10,000,000,000,000,000=0x2386f2f6c10000</a:t>
            </a:r>
            <a:endParaRPr lang="en-US" altLang="zh-CN" sz="2400" dirty="0">
              <a:solidFill>
                <a:prstClr val="black"/>
              </a:solidFill>
              <a:latin typeface="Times New Roman" panose="02020603050405020304" pitchFamily="18" charset="0"/>
              <a:cs typeface="Times New Roman" panose="02020603050405020304" pitchFamily="18" charset="0"/>
            </a:endParaRPr>
          </a:p>
          <a:p>
            <a:endParaRPr lang="en-US" altLang="zh-CN" sz="2400" dirty="0" smtClean="0">
              <a:solidFill>
                <a:prstClr val="black"/>
              </a:solidFill>
              <a:latin typeface="Times New Roman" panose="02020603050405020304" pitchFamily="18" charset="0"/>
              <a:cs typeface="Times New Roman" panose="02020603050405020304" pitchFamily="18" charset="0"/>
            </a:endParaRPr>
          </a:p>
          <a:p>
            <a:r>
              <a:rPr lang="zh-CN" altLang="en-US" sz="2400" dirty="0" smtClean="0">
                <a:solidFill>
                  <a:prstClr val="black"/>
                </a:solidFill>
                <a:latin typeface="Times New Roman" panose="02020603050405020304" pitchFamily="18" charset="0"/>
                <a:cs typeface="Times New Roman" panose="02020603050405020304" pitchFamily="18" charset="0"/>
              </a:rPr>
              <a:t>增加函数选择器之后的调用内容如下（填满</a:t>
            </a:r>
            <a:r>
              <a:rPr lang="en-US" altLang="zh-CN" sz="2400" dirty="0" smtClean="0">
                <a:solidFill>
                  <a:prstClr val="black"/>
                </a:solidFill>
                <a:latin typeface="Times New Roman" panose="02020603050405020304" pitchFamily="18" charset="0"/>
                <a:cs typeface="Times New Roman" panose="02020603050405020304" pitchFamily="18" charset="0"/>
              </a:rPr>
              <a:t>32</a:t>
            </a:r>
            <a:r>
              <a:rPr lang="zh-CN" altLang="en-US" sz="2400" dirty="0" smtClean="0">
                <a:solidFill>
                  <a:prstClr val="black"/>
                </a:solidFill>
                <a:latin typeface="Times New Roman" panose="02020603050405020304" pitchFamily="18" charset="0"/>
                <a:cs typeface="Times New Roman" panose="02020603050405020304" pitchFamily="18" charset="0"/>
              </a:rPr>
              <a:t>字节）：</a:t>
            </a:r>
            <a:r>
              <a:rPr lang="en-US" altLang="zh-CN" sz="2400" b="1" dirty="0" smtClean="0">
                <a:solidFill>
                  <a:srgbClr val="FF0000"/>
                </a:solidFill>
                <a:latin typeface="Times New Roman" panose="02020603050405020304" pitchFamily="18" charset="0"/>
                <a:cs typeface="Times New Roman" panose="02020603050405020304" pitchFamily="18" charset="0"/>
              </a:rPr>
              <a:t>2e1a7d4d</a:t>
            </a:r>
            <a:r>
              <a:rPr lang="en-US" altLang="zh-CN" sz="2400" dirty="0" smtClean="0">
                <a:solidFill>
                  <a:prstClr val="black"/>
                </a:solidFill>
                <a:latin typeface="Times New Roman" panose="02020603050405020304" pitchFamily="18" charset="0"/>
                <a:cs typeface="Times New Roman" panose="02020603050405020304" pitchFamily="18" charset="0"/>
              </a:rPr>
              <a:t>00000000000000000000000000000000000000000000000000</a:t>
            </a:r>
            <a:r>
              <a:rPr lang="en-US" altLang="zh-CN" sz="2400" dirty="0" smtClean="0">
                <a:solidFill>
                  <a:srgbClr val="FF0000"/>
                </a:solidFill>
                <a:latin typeface="Times New Roman" panose="02020603050405020304" pitchFamily="18" charset="0"/>
                <a:cs typeface="Times New Roman" panose="02020603050405020304" pitchFamily="18" charset="0"/>
              </a:rPr>
              <a:t>2386f26fc10000</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316736" y="1043305"/>
            <a:ext cx="8209721"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函数调用</a:t>
            </a:r>
            <a:endParaRPr lang="zh-CN" altLang="en-US" sz="3200" dirty="0">
              <a:solidFill>
                <a:srgbClr val="5B9BD5">
                  <a:lumMod val="75000"/>
                </a:srgb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779651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椭圆 6"/>
          <p:cNvSpPr/>
          <p:nvPr/>
        </p:nvSpPr>
        <p:spPr>
          <a:xfrm flipH="1" flipV="1">
            <a:off x="6165595" y="3582383"/>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1">
              <a:lumMod val="60000"/>
              <a:lumOff val="40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9" name="椭圆 61"/>
          <p:cNvSpPr/>
          <p:nvPr/>
        </p:nvSpPr>
        <p:spPr>
          <a:xfrm flipH="1" flipV="1">
            <a:off x="4386515" y="3831007"/>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1">
              <a:lumMod val="60000"/>
              <a:lumOff val="40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0" name="椭圆 6"/>
          <p:cNvSpPr/>
          <p:nvPr/>
        </p:nvSpPr>
        <p:spPr>
          <a:xfrm>
            <a:off x="4386515" y="2063656"/>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1">
              <a:lumMod val="60000"/>
              <a:lumOff val="40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1" name="椭圆 61"/>
          <p:cNvSpPr/>
          <p:nvPr/>
        </p:nvSpPr>
        <p:spPr>
          <a:xfrm>
            <a:off x="5904673" y="2051594"/>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1">
              <a:lumMod val="60000"/>
              <a:lumOff val="40000"/>
            </a:schemeClr>
          </a:solidFill>
          <a:ln w="25400" cap="flat" cmpd="sng" algn="ctr">
            <a:noFill/>
            <a:prstDash val="solid"/>
          </a:ln>
          <a:effectLst>
            <a:outerShdw blurRad="254000" dist="1270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2" name="TextBox 76"/>
          <p:cNvSpPr txBox="1"/>
          <p:nvPr/>
        </p:nvSpPr>
        <p:spPr>
          <a:xfrm>
            <a:off x="7942998" y="4290827"/>
            <a:ext cx="1733670" cy="461665"/>
          </a:xfrm>
          <a:prstGeom prst="rect">
            <a:avLst/>
          </a:prstGeom>
          <a:noFill/>
          <a:effectLst/>
        </p:spPr>
        <p:txBody>
          <a:bodyPr wrap="square" rtlCol="0">
            <a:spAutoFit/>
          </a:bodyPr>
          <a:lstStyle/>
          <a:p>
            <a:r>
              <a:rPr lang="zh-CN" altLang="en-US" sz="2400" b="1" dirty="0">
                <a:solidFill>
                  <a:schemeClr val="accent1">
                    <a:lumMod val="75000"/>
                  </a:schemeClr>
                </a:solidFill>
                <a:latin typeface="微软雅黑" panose="020B0503020204020204" charset="-122"/>
                <a:ea typeface="微软雅黑" panose="020B0503020204020204" charset="-122"/>
              </a:rPr>
              <a:t>单向性</a:t>
            </a:r>
          </a:p>
        </p:txBody>
      </p:sp>
      <p:sp>
        <p:nvSpPr>
          <p:cNvPr id="13" name="文本框 12"/>
          <p:cNvSpPr txBox="1"/>
          <p:nvPr/>
        </p:nvSpPr>
        <p:spPr>
          <a:xfrm>
            <a:off x="7942998" y="4690937"/>
            <a:ext cx="3291059" cy="1253677"/>
          </a:xfrm>
          <a:prstGeom prst="rect">
            <a:avLst/>
          </a:prstGeom>
          <a:noFill/>
          <a:effectLst/>
        </p:spPr>
        <p:txBody>
          <a:bodyPr wrap="square" rtlCol="0">
            <a:spAutoFit/>
          </a:bodyPr>
          <a:lstStyle/>
          <a:p>
            <a:pPr algn="just">
              <a:lnSpc>
                <a:spcPct val="130000"/>
              </a:lnSpc>
            </a:pPr>
            <a:r>
              <a:rPr lang="zh-CN" altLang="en-US" sz="2000" dirty="0">
                <a:solidFill>
                  <a:srgbClr val="002B41"/>
                </a:solidFill>
                <a:latin typeface="微软雅黑" panose="020B0503020204020204" charset="-122"/>
                <a:ea typeface="微软雅黑" panose="020B0503020204020204" charset="-122"/>
              </a:rPr>
              <a:t>对于给定的哈希值</a:t>
            </a:r>
            <a:r>
              <a:rPr lang="en-US" altLang="zh-CN" sz="2000" dirty="0">
                <a:solidFill>
                  <a:srgbClr val="002B41"/>
                </a:solidFill>
                <a:latin typeface="微软雅黑" panose="020B0503020204020204" charset="-122"/>
                <a:ea typeface="微软雅黑" panose="020B0503020204020204" charset="-122"/>
              </a:rPr>
              <a:t>h</a:t>
            </a:r>
            <a:r>
              <a:rPr lang="zh-CN" altLang="en-US" sz="2000" dirty="0">
                <a:solidFill>
                  <a:srgbClr val="002B41"/>
                </a:solidFill>
                <a:latin typeface="微软雅黑" panose="020B0503020204020204" charset="-122"/>
                <a:ea typeface="微软雅黑" panose="020B0503020204020204" charset="-122"/>
              </a:rPr>
              <a:t>，要找到符合</a:t>
            </a:r>
            <a:r>
              <a:rPr lang="en-US" altLang="zh-CN" sz="2000" dirty="0">
                <a:solidFill>
                  <a:srgbClr val="002B41"/>
                </a:solidFill>
                <a:latin typeface="微软雅黑" panose="020B0503020204020204" charset="-122"/>
                <a:ea typeface="微软雅黑" panose="020B0503020204020204" charset="-122"/>
              </a:rPr>
              <a:t>H(M)=h</a:t>
            </a:r>
            <a:r>
              <a:rPr lang="zh-CN" altLang="en-US" sz="2000" dirty="0">
                <a:solidFill>
                  <a:srgbClr val="002B41"/>
                </a:solidFill>
                <a:latin typeface="微软雅黑" panose="020B0503020204020204" charset="-122"/>
                <a:ea typeface="微软雅黑" panose="020B0503020204020204" charset="-122"/>
              </a:rPr>
              <a:t>的</a:t>
            </a:r>
            <a:r>
              <a:rPr lang="en-US" altLang="zh-CN" sz="2000" dirty="0">
                <a:solidFill>
                  <a:srgbClr val="002B41"/>
                </a:solidFill>
                <a:latin typeface="微软雅黑" panose="020B0503020204020204" charset="-122"/>
                <a:ea typeface="微软雅黑" panose="020B0503020204020204" charset="-122"/>
              </a:rPr>
              <a:t>M</a:t>
            </a:r>
            <a:r>
              <a:rPr lang="zh-CN" altLang="en-US" sz="2000" dirty="0">
                <a:solidFill>
                  <a:srgbClr val="002B41"/>
                </a:solidFill>
                <a:latin typeface="微软雅黑" panose="020B0503020204020204" charset="-122"/>
                <a:ea typeface="微软雅黑" panose="020B0503020204020204" charset="-122"/>
              </a:rPr>
              <a:t>，在计算上是不可行的。</a:t>
            </a:r>
          </a:p>
        </p:txBody>
      </p:sp>
      <p:sp>
        <p:nvSpPr>
          <p:cNvPr id="14" name="TextBox 76"/>
          <p:cNvSpPr txBox="1"/>
          <p:nvPr/>
        </p:nvSpPr>
        <p:spPr>
          <a:xfrm>
            <a:off x="7942998" y="1838527"/>
            <a:ext cx="1733670" cy="461665"/>
          </a:xfrm>
          <a:prstGeom prst="rect">
            <a:avLst/>
          </a:prstGeom>
          <a:noFill/>
          <a:effectLst/>
        </p:spPr>
        <p:txBody>
          <a:bodyPr wrap="square" rtlCol="0">
            <a:spAutoFit/>
          </a:bodyPr>
          <a:lstStyle/>
          <a:p>
            <a:pPr algn="just"/>
            <a:r>
              <a:rPr lang="zh-CN" altLang="en-US" sz="2400" b="1" dirty="0">
                <a:solidFill>
                  <a:schemeClr val="accent1">
                    <a:lumMod val="75000"/>
                  </a:schemeClr>
                </a:solidFill>
                <a:latin typeface="微软雅黑" panose="020B0503020204020204" charset="-122"/>
                <a:ea typeface="微软雅黑" panose="020B0503020204020204" charset="-122"/>
              </a:rPr>
              <a:t>输出</a:t>
            </a:r>
          </a:p>
        </p:txBody>
      </p:sp>
      <p:sp>
        <p:nvSpPr>
          <p:cNvPr id="15" name="文本框 14"/>
          <p:cNvSpPr txBox="1"/>
          <p:nvPr/>
        </p:nvSpPr>
        <p:spPr>
          <a:xfrm>
            <a:off x="7942998" y="2238637"/>
            <a:ext cx="3084393" cy="453457"/>
          </a:xfrm>
          <a:prstGeom prst="rect">
            <a:avLst/>
          </a:prstGeom>
          <a:noFill/>
          <a:effectLst/>
        </p:spPr>
        <p:txBody>
          <a:bodyPr wrap="square" rtlCol="0">
            <a:spAutoFit/>
          </a:bodyPr>
          <a:lstStyle/>
          <a:p>
            <a:pPr algn="just">
              <a:lnSpc>
                <a:spcPct val="130000"/>
              </a:lnSpc>
            </a:pPr>
            <a:r>
              <a:rPr lang="zh-CN" altLang="en-US" sz="2000" dirty="0">
                <a:solidFill>
                  <a:srgbClr val="002B41"/>
                </a:solidFill>
                <a:latin typeface="微软雅黑" panose="020B0503020204020204" charset="-122"/>
                <a:ea typeface="微软雅黑" panose="020B0503020204020204" charset="-122"/>
              </a:rPr>
              <a:t>哈希值是固定长度</a:t>
            </a:r>
            <a:endParaRPr lang="en-US" altLang="zh-CN" sz="2000" dirty="0">
              <a:solidFill>
                <a:srgbClr val="002B41"/>
              </a:solidFill>
              <a:latin typeface="微软雅黑" panose="020B0503020204020204" charset="-122"/>
              <a:ea typeface="微软雅黑" panose="020B0503020204020204" charset="-122"/>
            </a:endParaRPr>
          </a:p>
        </p:txBody>
      </p:sp>
      <p:sp>
        <p:nvSpPr>
          <p:cNvPr id="16" name="TextBox 76"/>
          <p:cNvSpPr txBox="1"/>
          <p:nvPr/>
        </p:nvSpPr>
        <p:spPr>
          <a:xfrm>
            <a:off x="2648849" y="4290827"/>
            <a:ext cx="1526332" cy="461665"/>
          </a:xfrm>
          <a:prstGeom prst="rect">
            <a:avLst/>
          </a:prstGeom>
          <a:noFill/>
          <a:effectLst/>
        </p:spPr>
        <p:txBody>
          <a:bodyPr wrap="square" rtlCol="0">
            <a:spAutoFit/>
          </a:bodyPr>
          <a:lstStyle/>
          <a:p>
            <a:r>
              <a:rPr lang="zh-CN" altLang="en-US" sz="2400" b="1" dirty="0">
                <a:solidFill>
                  <a:schemeClr val="accent1">
                    <a:lumMod val="75000"/>
                  </a:schemeClr>
                </a:solidFill>
                <a:latin typeface="微软雅黑" panose="020B0503020204020204" charset="-122"/>
                <a:ea typeface="微软雅黑" panose="020B0503020204020204" charset="-122"/>
              </a:rPr>
              <a:t>容易计算</a:t>
            </a:r>
          </a:p>
        </p:txBody>
      </p:sp>
      <p:sp>
        <p:nvSpPr>
          <p:cNvPr id="17" name="文本框 16"/>
          <p:cNvSpPr txBox="1"/>
          <p:nvPr/>
        </p:nvSpPr>
        <p:spPr>
          <a:xfrm>
            <a:off x="1090788" y="4690937"/>
            <a:ext cx="3084393" cy="1253677"/>
          </a:xfrm>
          <a:prstGeom prst="rect">
            <a:avLst/>
          </a:prstGeom>
          <a:noFill/>
          <a:effectLst/>
        </p:spPr>
        <p:txBody>
          <a:bodyPr wrap="square" rtlCol="0">
            <a:spAutoFit/>
          </a:bodyPr>
          <a:lstStyle/>
          <a:p>
            <a:pPr algn="just">
              <a:lnSpc>
                <a:spcPct val="130000"/>
              </a:lnSpc>
            </a:pPr>
            <a:r>
              <a:rPr lang="zh-CN" altLang="en-US" sz="2000" dirty="0">
                <a:solidFill>
                  <a:srgbClr val="002B41"/>
                </a:solidFill>
                <a:latin typeface="微软雅黑" panose="020B0503020204020204" charset="-122"/>
                <a:ea typeface="微软雅黑" panose="020B0503020204020204" charset="-122"/>
              </a:rPr>
              <a:t>对于任意给定的消息，容易计算其哈希值，且计算</a:t>
            </a:r>
            <a:r>
              <a:rPr lang="en-US" altLang="zh-CN" sz="2000" dirty="0">
                <a:solidFill>
                  <a:srgbClr val="002B41"/>
                </a:solidFill>
                <a:latin typeface="微软雅黑" panose="020B0503020204020204" charset="-122"/>
                <a:ea typeface="微软雅黑" panose="020B0503020204020204" charset="-122"/>
              </a:rPr>
              <a:t>hash</a:t>
            </a:r>
            <a:r>
              <a:rPr lang="zh-CN" altLang="en-US" sz="2000" dirty="0">
                <a:solidFill>
                  <a:srgbClr val="002B41"/>
                </a:solidFill>
                <a:latin typeface="微软雅黑" panose="020B0503020204020204" charset="-122"/>
                <a:ea typeface="微软雅黑" panose="020B0503020204020204" charset="-122"/>
              </a:rPr>
              <a:t>值的速度比较快。</a:t>
            </a:r>
            <a:endParaRPr lang="en-US" altLang="zh-CN" sz="2000" dirty="0">
              <a:solidFill>
                <a:srgbClr val="002B41"/>
              </a:solidFill>
              <a:latin typeface="微软雅黑" panose="020B0503020204020204" charset="-122"/>
              <a:ea typeface="微软雅黑" panose="020B0503020204020204" charset="-122"/>
            </a:endParaRPr>
          </a:p>
        </p:txBody>
      </p:sp>
      <p:sp>
        <p:nvSpPr>
          <p:cNvPr id="18" name="TextBox 76"/>
          <p:cNvSpPr txBox="1"/>
          <p:nvPr/>
        </p:nvSpPr>
        <p:spPr>
          <a:xfrm>
            <a:off x="2441511" y="1838527"/>
            <a:ext cx="1733670" cy="461665"/>
          </a:xfrm>
          <a:prstGeom prst="rect">
            <a:avLst/>
          </a:prstGeom>
          <a:noFill/>
          <a:effectLst/>
        </p:spPr>
        <p:txBody>
          <a:bodyPr wrap="square" rtlCol="0">
            <a:spAutoFit/>
          </a:bodyPr>
          <a:lstStyle/>
          <a:p>
            <a:pPr algn="r"/>
            <a:r>
              <a:rPr lang="zh-CN" altLang="en-US" sz="2400" b="1" dirty="0">
                <a:solidFill>
                  <a:schemeClr val="accent1">
                    <a:lumMod val="75000"/>
                  </a:schemeClr>
                </a:solidFill>
                <a:latin typeface="微软雅黑" panose="020B0503020204020204" charset="-122"/>
                <a:ea typeface="微软雅黑" panose="020B0503020204020204" charset="-122"/>
              </a:rPr>
              <a:t>输入</a:t>
            </a:r>
          </a:p>
        </p:txBody>
      </p:sp>
      <p:sp>
        <p:nvSpPr>
          <p:cNvPr id="19" name="文本框 18"/>
          <p:cNvSpPr txBox="1"/>
          <p:nvPr/>
        </p:nvSpPr>
        <p:spPr>
          <a:xfrm>
            <a:off x="1673683" y="2300192"/>
            <a:ext cx="2501498" cy="453457"/>
          </a:xfrm>
          <a:prstGeom prst="rect">
            <a:avLst/>
          </a:prstGeom>
          <a:noFill/>
          <a:effectLst/>
        </p:spPr>
        <p:txBody>
          <a:bodyPr wrap="square" rtlCol="0">
            <a:spAutoFit/>
          </a:bodyPr>
          <a:lstStyle/>
          <a:p>
            <a:pPr algn="just">
              <a:lnSpc>
                <a:spcPct val="130000"/>
              </a:lnSpc>
            </a:pPr>
            <a:r>
              <a:rPr lang="zh-CN" altLang="en-US" sz="2000" dirty="0">
                <a:solidFill>
                  <a:srgbClr val="002B41"/>
                </a:solidFill>
                <a:latin typeface="微软雅黑" panose="020B0503020204020204" charset="-122"/>
                <a:ea typeface="微软雅黑" panose="020B0503020204020204" charset="-122"/>
              </a:rPr>
              <a:t>消息是任意有限长度</a:t>
            </a:r>
            <a:endParaRPr lang="en-US" altLang="zh-CN" sz="2000" dirty="0">
              <a:solidFill>
                <a:srgbClr val="002B41"/>
              </a:solidFill>
              <a:latin typeface="微软雅黑" panose="020B0503020204020204" charset="-122"/>
              <a:ea typeface="微软雅黑" panose="020B0503020204020204" charset="-122"/>
            </a:endParaRPr>
          </a:p>
        </p:txBody>
      </p:sp>
      <p:sp>
        <p:nvSpPr>
          <p:cNvPr id="20" name="文本框 19"/>
          <p:cNvSpPr txBox="1"/>
          <p:nvPr/>
        </p:nvSpPr>
        <p:spPr>
          <a:xfrm>
            <a:off x="4630260" y="1071880"/>
            <a:ext cx="3060497" cy="523220"/>
          </a:xfrm>
          <a:prstGeom prst="rect">
            <a:avLst/>
          </a:prstGeom>
          <a:noFill/>
        </p:spPr>
        <p:txBody>
          <a:bodyPr wrap="square" rtlCol="0">
            <a:spAutoFit/>
          </a:bodyPr>
          <a:lstStyle/>
          <a:p>
            <a:r>
              <a:rPr lang="zh-CN" altLang="en-US" sz="2800" dirty="0">
                <a:solidFill>
                  <a:schemeClr val="accent1">
                    <a:lumMod val="75000"/>
                  </a:schemeClr>
                </a:solidFill>
                <a:latin typeface="微软雅黑" panose="020B0503020204020204" charset="-122"/>
                <a:ea typeface="微软雅黑" panose="020B0503020204020204" charset="-122"/>
              </a:rPr>
              <a:t>哈希函数的特点</a:t>
            </a:r>
          </a:p>
        </p:txBody>
      </p:sp>
      <p:sp>
        <p:nvSpPr>
          <p:cNvPr id="22" name="AutoShape 108"/>
          <p:cNvSpPr/>
          <p:nvPr/>
        </p:nvSpPr>
        <p:spPr bwMode="auto">
          <a:xfrm>
            <a:off x="6947500" y="4429013"/>
            <a:ext cx="184150" cy="184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23" name="AutoShape 109"/>
          <p:cNvSpPr/>
          <p:nvPr/>
        </p:nvSpPr>
        <p:spPr bwMode="auto">
          <a:xfrm>
            <a:off x="6857012" y="4336938"/>
            <a:ext cx="366713"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24" name="AutoShape 128"/>
          <p:cNvSpPr/>
          <p:nvPr/>
        </p:nvSpPr>
        <p:spPr bwMode="auto">
          <a:xfrm>
            <a:off x="5094886" y="4344687"/>
            <a:ext cx="488950"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25" name="AutoShape 129"/>
          <p:cNvSpPr/>
          <p:nvPr/>
        </p:nvSpPr>
        <p:spPr bwMode="auto">
          <a:xfrm>
            <a:off x="5401273" y="4405012"/>
            <a:ext cx="120650" cy="120650"/>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26" name="AutoShape 126"/>
          <p:cNvSpPr/>
          <p:nvPr/>
        </p:nvSpPr>
        <p:spPr bwMode="auto">
          <a:xfrm>
            <a:off x="6634763" y="2610708"/>
            <a:ext cx="487362" cy="488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27" name="AutoShape 127"/>
          <p:cNvSpPr/>
          <p:nvPr/>
        </p:nvSpPr>
        <p:spPr bwMode="auto">
          <a:xfrm>
            <a:off x="6831613" y="2686908"/>
            <a:ext cx="115887"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30" name="AutoShape 112"/>
          <p:cNvSpPr/>
          <p:nvPr/>
        </p:nvSpPr>
        <p:spPr bwMode="auto">
          <a:xfrm>
            <a:off x="4989705" y="2666980"/>
            <a:ext cx="487363" cy="4889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lumMod val="75000"/>
            </a:schemeClr>
          </a:solidFill>
          <a:ln>
            <a:noFill/>
          </a:ln>
          <a:effectLst/>
        </p:spPr>
        <p:txBody>
          <a:bodyPr lIns="50800" tIns="50800" rIns="50800" bIns="50800" anchor="ct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2047460" y="1765439"/>
            <a:ext cx="6748272" cy="3785652"/>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pragma solidity &gt;=0.8.2 &lt;0.9.0;</a:t>
            </a:r>
          </a:p>
          <a:p>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contract </a:t>
            </a:r>
            <a:r>
              <a:rPr lang="en-US" altLang="zh-CN" sz="2400" dirty="0">
                <a:latin typeface="Times New Roman" panose="02020603050405020304" pitchFamily="18" charset="0"/>
                <a:cs typeface="Times New Roman" panose="02020603050405020304" pitchFamily="18" charset="0"/>
              </a:rPr>
              <a:t>Faucet </a:t>
            </a:r>
            <a:r>
              <a:rPr lang="en-US" altLang="zh-CN" sz="2400" dirty="0" smtClean="0">
                <a:latin typeface="Times New Roman" panose="02020603050405020304" pitchFamily="18" charset="0"/>
                <a:cs typeface="Times New Roman" panose="02020603050405020304" pitchFamily="18" charset="0"/>
              </a:rPr>
              <a:t>{</a:t>
            </a:r>
          </a:p>
          <a:p>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function </a:t>
            </a:r>
            <a:r>
              <a:rPr lang="en-US" altLang="zh-CN" sz="2400" dirty="0">
                <a:latin typeface="Times New Roman" panose="02020603050405020304" pitchFamily="18" charset="0"/>
                <a:cs typeface="Times New Roman" panose="02020603050405020304" pitchFamily="18" charset="0"/>
              </a:rPr>
              <a:t>withdraw() public {</a:t>
            </a:r>
          </a:p>
          <a:p>
            <a:r>
              <a:rPr lang="en-US" altLang="zh-CN" sz="2400" dirty="0" smtClean="0">
                <a:latin typeface="Times New Roman" panose="02020603050405020304" pitchFamily="18" charset="0"/>
                <a:cs typeface="Times New Roman" panose="02020603050405020304" pitchFamily="18" charset="0"/>
              </a:rPr>
              <a:t>payable(</a:t>
            </a:r>
            <a:r>
              <a:rPr lang="en-US" altLang="zh-CN" sz="2400" dirty="0" err="1" smtClean="0">
                <a:latin typeface="Times New Roman" panose="02020603050405020304" pitchFamily="18" charset="0"/>
                <a:cs typeface="Times New Roman" panose="02020603050405020304" pitchFamily="18" charset="0"/>
              </a:rPr>
              <a:t>msg.sender</a:t>
            </a:r>
            <a:r>
              <a:rPr lang="en-US" altLang="zh-CN" sz="2400" dirty="0">
                <a:latin typeface="Times New Roman" panose="02020603050405020304" pitchFamily="18" charset="0"/>
                <a:cs typeface="Times New Roman" panose="02020603050405020304" pitchFamily="18" charset="0"/>
              </a:rPr>
              <a:t>).transfer(100000000000000000);</a:t>
            </a:r>
          </a:p>
          <a:p>
            <a:r>
              <a:rPr lang="en-US" altLang="zh-CN" sz="2400" dirty="0" smtClean="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b="1" dirty="0" smtClean="0">
                <a:solidFill>
                  <a:srgbClr val="FF0000"/>
                </a:solidFill>
                <a:latin typeface="Times New Roman" panose="02020603050405020304" pitchFamily="18" charset="0"/>
                <a:cs typeface="Times New Roman" panose="02020603050405020304" pitchFamily="18" charset="0"/>
              </a:rPr>
              <a:t>fallback</a:t>
            </a:r>
            <a:r>
              <a:rPr lang="en-US" altLang="zh-CN" sz="2400" dirty="0">
                <a:latin typeface="Times New Roman" panose="02020603050405020304" pitchFamily="18" charset="0"/>
                <a:cs typeface="Times New Roman" panose="02020603050405020304" pitchFamily="18" charset="0"/>
              </a:rPr>
              <a:t>() external </a:t>
            </a:r>
            <a:r>
              <a:rPr lang="en-US" altLang="zh-CN" sz="2400" b="1" dirty="0">
                <a:solidFill>
                  <a:srgbClr val="FF0000"/>
                </a:solidFill>
                <a:latin typeface="Times New Roman" panose="02020603050405020304" pitchFamily="18" charset="0"/>
                <a:cs typeface="Times New Roman" panose="02020603050405020304" pitchFamily="18" charset="0"/>
              </a:rPr>
              <a:t>payable</a:t>
            </a:r>
            <a:r>
              <a:rPr lang="en-US" altLang="zh-CN" sz="2400" dirty="0">
                <a:latin typeface="Times New Roman" panose="02020603050405020304" pitchFamily="18" charset="0"/>
                <a:cs typeface="Times New Roman" panose="02020603050405020304" pitchFamily="18" charset="0"/>
              </a:rPr>
              <a:t> {}</a:t>
            </a:r>
          </a:p>
          <a:p>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316736" y="1043305"/>
            <a:ext cx="8209721"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回调函数</a:t>
            </a:r>
            <a:endParaRPr lang="zh-CN" altLang="en-US" sz="3200" dirty="0">
              <a:solidFill>
                <a:srgbClr val="5B9BD5">
                  <a:lumMod val="75000"/>
                </a:srgb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9141116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特殊交易：创建</a:t>
            </a:r>
            <a:r>
              <a:rPr lang="zh-CN" altLang="en-US" sz="3200" dirty="0">
                <a:solidFill>
                  <a:srgbClr val="5B9BD5">
                    <a:lumMod val="75000"/>
                  </a:srgbClr>
                </a:solidFill>
                <a:latin typeface="微软雅黑" panose="020B0503020204020204" charset="-122"/>
                <a:ea typeface="微软雅黑" panose="020B0503020204020204" charset="-122"/>
              </a:rPr>
              <a:t>新合约的</a:t>
            </a:r>
            <a:r>
              <a:rPr lang="zh-CN" altLang="en-US" sz="3200" dirty="0" smtClean="0">
                <a:solidFill>
                  <a:srgbClr val="5B9BD5">
                    <a:lumMod val="75000"/>
                  </a:srgbClr>
                </a:solidFill>
                <a:latin typeface="微软雅黑" panose="020B0503020204020204" charset="-122"/>
                <a:ea typeface="微软雅黑" panose="020B0503020204020204" charset="-122"/>
              </a:rPr>
              <a:t>交易</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2014737"/>
            <a:ext cx="9476367" cy="2825389"/>
          </a:xfrm>
          <a:prstGeom prst="rect">
            <a:avLst/>
          </a:prstGeom>
          <a:noFill/>
        </p:spPr>
        <p:txBody>
          <a:bodyPr wrap="square" rtlCol="0">
            <a:spAutoFit/>
          </a:bodyPr>
          <a:lstStyle/>
          <a:p>
            <a:pPr>
              <a:lnSpc>
                <a:spcPct val="150000"/>
              </a:lnSpc>
            </a:pP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创建新合约的交易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目标地址必须为</a:t>
            </a:r>
            <a:r>
              <a:rPr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rPr>
              <a:t>0x0</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的</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特殊</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目的地址</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1.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创建合约交易中可包含</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，即创建合约的同时也给新创建的合约转账。</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2. </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如果非创建合约交易给</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ox0</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发送包含</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rPr>
              <a:t>value</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rPr>
              <a:t>的交易，则其将永远不可使用。</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720507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外部账户</a:t>
            </a:r>
            <a:r>
              <a:rPr lang="en-US" altLang="zh-CN" sz="3200" dirty="0" smtClean="0">
                <a:solidFill>
                  <a:srgbClr val="5B9BD5">
                    <a:lumMod val="75000"/>
                  </a:srgbClr>
                </a:solidFill>
                <a:latin typeface="微软雅黑" panose="020B0503020204020204" charset="-122"/>
                <a:ea typeface="微软雅黑" panose="020B0503020204020204" charset="-122"/>
              </a:rPr>
              <a:t>vs</a:t>
            </a:r>
            <a:r>
              <a:rPr lang="zh-CN" altLang="en-US" sz="3200" dirty="0" smtClean="0">
                <a:solidFill>
                  <a:srgbClr val="5B9BD5">
                    <a:lumMod val="75000"/>
                  </a:srgbClr>
                </a:solidFill>
                <a:latin typeface="微软雅黑" panose="020B0503020204020204" charset="-122"/>
                <a:ea typeface="微软雅黑" panose="020B0503020204020204" charset="-122"/>
              </a:rPr>
              <a:t>合约账户</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792821"/>
            <a:ext cx="9476367" cy="1865126"/>
          </a:xfrm>
          <a:prstGeom prst="rect">
            <a:avLst/>
          </a:prstGeom>
          <a:noFill/>
        </p:spPr>
        <p:txBody>
          <a:bodyPr wrap="square" rtlCol="0">
            <a:spAutoFit/>
          </a:bodyPr>
          <a:lstStyle/>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外部</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用户账号（</a:t>
            </a:r>
            <a:r>
              <a:rPr lang="en-US" altLang="zh-CN"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EOA</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：拥有私钥的账号，可以发起交易，控制以太坊的访问。</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60000"/>
              </a:lnSpc>
            </a:pP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合约账号</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：含有代码，没有私钥，不可以主动生成交易。</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8" name="文本框 7"/>
          <p:cNvSpPr txBox="1"/>
          <p:nvPr/>
        </p:nvSpPr>
        <p:spPr>
          <a:xfrm>
            <a:off x="1002658" y="3983460"/>
            <a:ext cx="9476367" cy="1274195"/>
          </a:xfrm>
          <a:prstGeom prst="rect">
            <a:avLst/>
          </a:prstGeom>
          <a:noFill/>
        </p:spPr>
        <p:txBody>
          <a:bodyPr wrap="square" rtlCol="0">
            <a:spAutoFit/>
          </a:bodyPr>
          <a:lstStyle/>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：由</a:t>
            </a:r>
            <a:r>
              <a:rPr lang="en-US" altLang="zh-CN" sz="2400" dirty="0" smtClean="0">
                <a:solidFill>
                  <a:prstClr val="black"/>
                </a:solidFill>
                <a:latin typeface="微软雅黑" panose="020B0503020204020204" charset="-122"/>
                <a:ea typeface="微软雅黑" panose="020B0503020204020204" charset="-122"/>
                <a:cs typeface="微软雅黑" panose="020B0503020204020204" charset="-122"/>
              </a:rPr>
              <a:t>EOA</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发出，带有签名。</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消息调用</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：由合约发出，也称为</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rPr>
              <a:t>内部交易</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906732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a:solidFill>
                  <a:srgbClr val="5B9BD5">
                    <a:lumMod val="75000"/>
                  </a:srgbClr>
                </a:solidFill>
                <a:latin typeface="微软雅黑" panose="020B0503020204020204" charset="-122"/>
                <a:ea typeface="微软雅黑" panose="020B0503020204020204" charset="-122"/>
              </a:rPr>
              <a:t>交易和消息调用</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4" name="图片 3"/>
          <p:cNvPicPr>
            <a:picLocks noChangeAspect="1"/>
          </p:cNvPicPr>
          <p:nvPr/>
        </p:nvPicPr>
        <p:blipFill>
          <a:blip r:embed="rId4"/>
          <a:stretch>
            <a:fillRect/>
          </a:stretch>
        </p:blipFill>
        <p:spPr>
          <a:xfrm>
            <a:off x="2212848" y="1959981"/>
            <a:ext cx="6435795" cy="4516170"/>
          </a:xfrm>
          <a:prstGeom prst="rect">
            <a:avLst/>
          </a:prstGeom>
        </p:spPr>
      </p:pic>
    </p:spTree>
    <p:extLst>
      <p:ext uri="{BB962C8B-B14F-4D97-AF65-F5344CB8AC3E}">
        <p14:creationId xmlns:p14="http://schemas.microsoft.com/office/powerpoint/2010/main" val="3074600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lvl="0" algn="ctr"/>
            <a:r>
              <a:rPr lang="zh-CN" altLang="en-US" sz="3200" dirty="0">
                <a:solidFill>
                  <a:srgbClr val="5B9BD5">
                    <a:lumMod val="75000"/>
                  </a:srgbClr>
                </a:solidFill>
                <a:latin typeface="微软雅黑" panose="020B0503020204020204" charset="-122"/>
                <a:ea typeface="微软雅黑" panose="020B0503020204020204" charset="-122"/>
              </a:rPr>
              <a:t>交易和消息调用</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5" name="图片 4"/>
          <p:cNvPicPr>
            <a:picLocks noChangeAspect="1"/>
          </p:cNvPicPr>
          <p:nvPr/>
        </p:nvPicPr>
        <p:blipFill>
          <a:blip r:embed="rId4"/>
          <a:stretch>
            <a:fillRect/>
          </a:stretch>
        </p:blipFill>
        <p:spPr>
          <a:xfrm>
            <a:off x="1737360" y="1737360"/>
            <a:ext cx="7997739" cy="4788189"/>
          </a:xfrm>
          <a:prstGeom prst="rect">
            <a:avLst/>
          </a:prstGeom>
        </p:spPr>
      </p:pic>
    </p:spTree>
    <p:extLst>
      <p:ext uri="{BB962C8B-B14F-4D97-AF65-F5344CB8AC3E}">
        <p14:creationId xmlns:p14="http://schemas.microsoft.com/office/powerpoint/2010/main" val="1138678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92024" y="635"/>
            <a:ext cx="12192000" cy="6857365"/>
          </a:xfrm>
          <a:prstGeom prst="rect">
            <a:avLst/>
          </a:prstGeom>
        </p:spPr>
      </p:pic>
      <p:sp>
        <p:nvSpPr>
          <p:cNvPr id="6" name="文本框 5"/>
          <p:cNvSpPr txBox="1"/>
          <p:nvPr/>
        </p:nvSpPr>
        <p:spPr>
          <a:xfrm>
            <a:off x="2651760" y="1043305"/>
            <a:ext cx="624638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消息调用举例</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234440" y="2442504"/>
            <a:ext cx="9107424" cy="433965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err="1" smtClean="0">
                <a:latin typeface="Times New Roman" panose="02020603050405020304" pitchFamily="18" charset="0"/>
                <a:cs typeface="Times New Roman" panose="02020603050405020304" pitchFamily="18" charset="0"/>
              </a:rPr>
              <a:t>address.</a:t>
            </a:r>
            <a:r>
              <a:rPr lang="en-US" altLang="zh-CN" sz="2400" b="1" dirty="0" err="1" smtClean="0">
                <a:solidFill>
                  <a:srgbClr val="FF0000"/>
                </a:solidFill>
                <a:latin typeface="Times New Roman" panose="02020603050405020304" pitchFamily="18" charset="0"/>
                <a:cs typeface="Times New Roman" panose="02020603050405020304" pitchFamily="18" charset="0"/>
              </a:rPr>
              <a:t>transfer</a:t>
            </a:r>
            <a:r>
              <a:rPr lang="en-US" altLang="zh-CN" sz="2400" dirty="0" smtClean="0">
                <a:latin typeface="Times New Roman" panose="02020603050405020304" pitchFamily="18" charset="0"/>
                <a:cs typeface="Times New Roman" panose="02020603050405020304" pitchFamily="18" charset="0"/>
              </a:rPr>
              <a:t>(amount)</a:t>
            </a:r>
            <a:r>
              <a:rPr lang="zh-CN" altLang="en-US" sz="2400" dirty="0" smtClean="0">
                <a:latin typeface="Times New Roman" panose="02020603050405020304" pitchFamily="18" charset="0"/>
                <a:cs typeface="Times New Roman" panose="02020603050405020304" pitchFamily="18" charset="0"/>
              </a:rPr>
              <a:t>：转账一定数量的以太币到指定</a:t>
            </a:r>
            <a:r>
              <a:rPr lang="en-US" altLang="zh-CN" sz="2400" dirty="0" smtClean="0">
                <a:latin typeface="Times New Roman" panose="02020603050405020304" pitchFamily="18" charset="0"/>
                <a:cs typeface="Times New Roman" panose="02020603050405020304" pitchFamily="18" charset="0"/>
              </a:rPr>
              <a:t>address</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遇到</a:t>
            </a:r>
            <a:r>
              <a:rPr lang="zh-CN" altLang="en-US" sz="2400" dirty="0" smtClean="0">
                <a:latin typeface="Times New Roman" panose="02020603050405020304" pitchFamily="18" charset="0"/>
                <a:cs typeface="Times New Roman" panose="02020603050405020304" pitchFamily="18" charset="0"/>
              </a:rPr>
              <a:t>错误</a:t>
            </a:r>
            <a:r>
              <a:rPr lang="en-US" altLang="zh-CN" sz="2400" dirty="0" smtClean="0">
                <a:latin typeface="Times New Roman" panose="02020603050405020304" pitchFamily="18" charset="0"/>
                <a:cs typeface="Times New Roman" panose="02020603050405020304" pitchFamily="18" charset="0"/>
              </a:rPr>
              <a:t>false</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err="1" smtClean="0">
                <a:latin typeface="Times New Roman" panose="02020603050405020304" pitchFamily="18" charset="0"/>
                <a:cs typeface="Times New Roman" panose="02020603050405020304" pitchFamily="18" charset="0"/>
              </a:rPr>
              <a:t>address.</a:t>
            </a:r>
            <a:r>
              <a:rPr lang="en-US" altLang="zh-CN" sz="2400" b="1" dirty="0" err="1" smtClean="0">
                <a:solidFill>
                  <a:srgbClr val="FF0000"/>
                </a:solidFill>
                <a:latin typeface="Times New Roman" panose="02020603050405020304" pitchFamily="18" charset="0"/>
                <a:cs typeface="Times New Roman" panose="02020603050405020304" pitchFamily="18" charset="0"/>
              </a:rPr>
              <a:t>send</a:t>
            </a:r>
            <a:r>
              <a:rPr lang="en-US" altLang="zh-CN" sz="2400" dirty="0" smtClean="0">
                <a:latin typeface="Times New Roman" panose="02020603050405020304" pitchFamily="18" charset="0"/>
                <a:cs typeface="Times New Roman" panose="02020603050405020304" pitchFamily="18" charset="0"/>
              </a:rPr>
              <a:t>(amount)</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转账一定数量的以太币到指定</a:t>
            </a:r>
            <a:r>
              <a:rPr lang="en-US" altLang="zh-CN" sz="2400" dirty="0" smtClean="0">
                <a:latin typeface="Times New Roman" panose="02020603050405020304" pitchFamily="18" charset="0"/>
                <a:cs typeface="Times New Roman" panose="02020603050405020304" pitchFamily="18" charset="0"/>
              </a:rPr>
              <a:t>address</a:t>
            </a:r>
            <a:r>
              <a:rPr lang="zh-CN" altLang="en-US" sz="2400" dirty="0" smtClean="0">
                <a:latin typeface="Times New Roman" panose="02020603050405020304" pitchFamily="18" charset="0"/>
                <a:cs typeface="Times New Roman" panose="02020603050405020304" pitchFamily="18" charset="0"/>
              </a:rPr>
              <a:t>，遇到错误异常。</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err="1" smtClean="0">
                <a:latin typeface="Times New Roman" panose="02020603050405020304" pitchFamily="18" charset="0"/>
                <a:cs typeface="Times New Roman" panose="02020603050405020304" pitchFamily="18" charset="0"/>
              </a:rPr>
              <a:t>address.</a:t>
            </a:r>
            <a:r>
              <a:rPr lang="en-US" altLang="zh-CN" sz="2400" b="1" dirty="0" err="1" smtClean="0">
                <a:solidFill>
                  <a:srgbClr val="FF0000"/>
                </a:solidFill>
                <a:latin typeface="Times New Roman" panose="02020603050405020304" pitchFamily="18" charset="0"/>
                <a:cs typeface="Times New Roman" panose="02020603050405020304" pitchFamily="18" charset="0"/>
              </a:rPr>
              <a:t>call</a:t>
            </a:r>
            <a:r>
              <a:rPr lang="en-US" altLang="zh-CN" sz="2400" dirty="0" smtClean="0">
                <a:latin typeface="Times New Roman" panose="02020603050405020304" pitchFamily="18" charset="0"/>
                <a:cs typeface="Times New Roman" panose="02020603050405020304" pitchFamily="18" charset="0"/>
              </a:rPr>
              <a:t>(payload)</a:t>
            </a:r>
            <a:r>
              <a:rPr lang="zh-CN" altLang="en-US" sz="2400" dirty="0" smtClean="0">
                <a:latin typeface="Times New Roman" panose="02020603050405020304" pitchFamily="18" charset="0"/>
                <a:cs typeface="Times New Roman" panose="02020603050405020304" pitchFamily="18" charset="0"/>
              </a:rPr>
              <a:t>：一种底层的函数调用，遇到</a:t>
            </a:r>
            <a:r>
              <a:rPr lang="zh-CN" altLang="en-US" sz="2400" dirty="0">
                <a:latin typeface="Times New Roman" panose="02020603050405020304" pitchFamily="18" charset="0"/>
                <a:cs typeface="Times New Roman" panose="02020603050405020304" pitchFamily="18" charset="0"/>
              </a:rPr>
              <a:t>错误</a:t>
            </a:r>
            <a:r>
              <a:rPr lang="en-US" altLang="zh-CN" sz="2400" dirty="0">
                <a:latin typeface="Times New Roman" panose="02020603050405020304" pitchFamily="18" charset="0"/>
                <a:cs typeface="Times New Roman" panose="02020603050405020304" pitchFamily="18" charset="0"/>
              </a:rPr>
              <a:t>false</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dirty="0" err="1" smtClean="0">
                <a:latin typeface="Times New Roman" panose="02020603050405020304" pitchFamily="18" charset="0"/>
                <a:cs typeface="Times New Roman" panose="02020603050405020304" pitchFamily="18" charset="0"/>
              </a:rPr>
              <a:t>address.</a:t>
            </a:r>
            <a:r>
              <a:rPr lang="en-US" altLang="zh-CN" sz="2400" b="1" dirty="0" err="1" smtClean="0">
                <a:solidFill>
                  <a:srgbClr val="FF0000"/>
                </a:solidFill>
                <a:latin typeface="Times New Roman" panose="02020603050405020304" pitchFamily="18" charset="0"/>
                <a:cs typeface="Times New Roman" panose="02020603050405020304" pitchFamily="18" charset="0"/>
              </a:rPr>
              <a:t>delegatecall</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一种底层</a:t>
            </a:r>
            <a:r>
              <a:rPr lang="zh-CN" altLang="en-US" sz="2400" dirty="0" smtClean="0">
                <a:latin typeface="Times New Roman" panose="02020603050405020304" pitchFamily="18" charset="0"/>
                <a:cs typeface="Times New Roman" panose="02020603050405020304" pitchFamily="18" charset="0"/>
              </a:rPr>
              <a:t>的函数调用，不改变上下文，遇到</a:t>
            </a:r>
            <a:r>
              <a:rPr lang="zh-CN" altLang="en-US" sz="2400" dirty="0">
                <a:latin typeface="Times New Roman" panose="02020603050405020304" pitchFamily="18" charset="0"/>
                <a:cs typeface="Times New Roman" panose="02020603050405020304" pitchFamily="18" charset="0"/>
              </a:rPr>
              <a:t>错误</a:t>
            </a:r>
            <a:r>
              <a:rPr lang="en-US" altLang="zh-CN" sz="2400" dirty="0">
                <a:latin typeface="Times New Roman" panose="02020603050405020304" pitchFamily="18" charset="0"/>
                <a:cs typeface="Times New Roman" panose="02020603050405020304" pitchFamily="18" charset="0"/>
              </a:rPr>
              <a:t>false</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439474" y="1857027"/>
            <a:ext cx="7038989" cy="461665"/>
          </a:xfrm>
          <a:prstGeom prst="rect">
            <a:avLst/>
          </a:prstGeom>
          <a:noFill/>
        </p:spPr>
        <p:txBody>
          <a:bodyPr wrap="square" rtlCol="0">
            <a:spAutoFit/>
          </a:bodyPr>
          <a:lstStyle/>
          <a:p>
            <a:r>
              <a:rPr lang="en-US" altLang="zh-CN" sz="2400" dirty="0" smtClean="0">
                <a:latin typeface="微软雅黑" panose="020B0503020204020204" charset="-122"/>
                <a:ea typeface="微软雅黑" panose="020B0503020204020204" charset="-122"/>
              </a:rPr>
              <a:t>address</a:t>
            </a:r>
            <a:r>
              <a:rPr lang="zh-CN" altLang="en-US" sz="2400" dirty="0" smtClean="0">
                <a:latin typeface="微软雅黑" panose="020B0503020204020204" charset="-122"/>
                <a:ea typeface="微软雅黑" panose="020B0503020204020204" charset="-122"/>
              </a:rPr>
              <a:t>可以是合约</a:t>
            </a:r>
            <a:r>
              <a:rPr lang="zh-CN" altLang="en-US" sz="2400" dirty="0">
                <a:latin typeface="微软雅黑" panose="020B0503020204020204" charset="-122"/>
                <a:ea typeface="微软雅黑" panose="020B0503020204020204" charset="-122"/>
              </a:rPr>
              <a:t>地址</a:t>
            </a:r>
            <a:r>
              <a:rPr lang="zh-CN" altLang="en-US" sz="2400" dirty="0" smtClean="0">
                <a:latin typeface="微软雅黑" panose="020B0503020204020204" charset="-122"/>
                <a:ea typeface="微软雅黑" panose="020B0503020204020204" charset="-122"/>
              </a:rPr>
              <a:t>或者</a:t>
            </a:r>
            <a:r>
              <a:rPr lang="en-US" altLang="zh-CN" sz="2400" dirty="0" smtClean="0">
                <a:latin typeface="微软雅黑" panose="020B0503020204020204" charset="-122"/>
                <a:ea typeface="微软雅黑" panose="020B0503020204020204" charset="-122"/>
              </a:rPr>
              <a:t>EOA</a:t>
            </a:r>
            <a:r>
              <a:rPr lang="zh-CN" altLang="en-US" sz="2400" dirty="0" smtClean="0">
                <a:latin typeface="微软雅黑" panose="020B0503020204020204" charset="-122"/>
                <a:ea typeface="微软雅黑" panose="020B0503020204020204" charset="-122"/>
              </a:rPr>
              <a:t>地址</a:t>
            </a:r>
            <a:endParaRPr lang="zh-CN" altLang="en-US" sz="24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327762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以太防跨链重放</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655065" y="2014737"/>
            <a:ext cx="8119872"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EIP-155</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标准制定了</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带有</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跨链重放</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攻击保护</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能力</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的交易格式</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，这个标准在</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交易数据中包含</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了一个</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链</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标识符</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chainID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）。这</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确保在一个以太坊区块链（如以太坊主网）上创建的交易在其他</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以太</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坊区块链（如以太坊经典或者</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Ropsten</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测试网）上是不合法的</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交易</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nonce</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可以防止同一网络内交易重放攻击，</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不能防止跨链重放攻击</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6761268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数字签名</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v,r,s</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4" name="图片 3"/>
          <p:cNvPicPr>
            <a:picLocks noChangeAspect="1"/>
          </p:cNvPicPr>
          <p:nvPr/>
        </p:nvPicPr>
        <p:blipFill>
          <a:blip r:embed="rId4"/>
          <a:stretch>
            <a:fillRect/>
          </a:stretch>
        </p:blipFill>
        <p:spPr>
          <a:xfrm>
            <a:off x="1998479" y="1070165"/>
            <a:ext cx="7232904" cy="4718304"/>
          </a:xfrm>
          <a:prstGeom prst="rect">
            <a:avLst/>
          </a:prstGeom>
        </p:spPr>
      </p:pic>
    </p:spTree>
    <p:extLst>
      <p:ext uri="{BB962C8B-B14F-4D97-AF65-F5344CB8AC3E}">
        <p14:creationId xmlns:p14="http://schemas.microsoft.com/office/powerpoint/2010/main" val="1710664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数字签名</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v,r,s</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002658" y="1694697"/>
            <a:ext cx="9476367" cy="4967514"/>
          </a:xfrm>
          <a:prstGeom prst="rect">
            <a:avLst/>
          </a:prstGeom>
          <a:noFill/>
        </p:spPr>
        <p:txBody>
          <a:bodyPr wrap="square" rtlCol="0">
            <a:spAutoFit/>
          </a:bodyPr>
          <a:lstStyle/>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构造交易</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p>
          <a:p>
            <a:pPr marL="457200" indent="-4572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发送者构造交易</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TX=(nonce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gasPrice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gasLimit</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to, value, data, </a:t>
            </a:r>
            <a:r>
              <a:rPr lang="en-US" altLang="zh-CN" b="1"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0, 0</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，其中</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是链</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计算哈希</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342900" indent="-3429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计算交易</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TX</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哈希</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hash = keccak256(RLP(TX</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生成签名</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用私钥进行</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ECDSA</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签名产生（</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recovery_id,r,s</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），其中</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recovery_id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0</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或</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1</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）用于恢复公钥。</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计算</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v</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值</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v=</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recovery_id</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*2 + </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35</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，其中</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是当前链</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EIP 155</a:t>
            </a:r>
            <a:r>
              <a:rPr lang="zh-CN" altLang="en-US"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广播交易</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发送将签名后的交易</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signedTX</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=(nonce,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gasPrice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gasLimit</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to, value, data, </a:t>
            </a:r>
            <a:r>
              <a:rPr lang="en-US" altLang="zh-CN" b="1"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v,r,s</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2574980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2372350" y="902374"/>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验证数字签名</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7" name="文本框 6"/>
          <p:cNvSpPr txBox="1"/>
          <p:nvPr/>
        </p:nvSpPr>
        <p:spPr>
          <a:xfrm>
            <a:off x="917377" y="1511300"/>
            <a:ext cx="9476367" cy="5244513"/>
          </a:xfrm>
          <a:prstGeom prst="rect">
            <a:avLst/>
          </a:prstGeom>
          <a:noFill/>
        </p:spPr>
        <p:txBody>
          <a:bodyPr wrap="square" rtlCol="0">
            <a:spAutoFit/>
          </a:bodyPr>
          <a:lstStyle/>
          <a:p>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解析 </a:t>
            </a:r>
            <a:r>
              <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v </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并验证 </a:t>
            </a:r>
            <a:r>
              <a:rPr lang="en-US" altLang="zh-CN" b="1"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chainId</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从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v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解析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recovery_id</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和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检查</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当前链的</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ID</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，如</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不匹配，直接拒绝交易（</a:t>
            </a: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防跨链重放</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r>
              <a:rPr lang="zh-CN" altLang="en-US" dirty="0" smtClean="0"/>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构造交易：</a:t>
            </a:r>
            <a:endPar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60000"/>
              </a:lnSpc>
              <a:buFont typeface="Arial" panose="020B0604020202020204" pitchFamily="34" charset="0"/>
              <a:buChar char="•"/>
            </a:pP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TX</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=(nonce,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gasPrice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gasLimit</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to, value, data,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chainId</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0, 0</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恢复</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公钥：</a:t>
            </a:r>
            <a:endPar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用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 s,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recovery_id</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和 </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hash(TX)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通过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ECDSA</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恢复</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算法计算</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公钥 </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Q</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（可以</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构造发送者地址</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algn="just">
              <a:lnSpc>
                <a:spcPct val="160000"/>
              </a:lnSpc>
            </a:pP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验证签名：</a:t>
            </a:r>
            <a:endPar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60000"/>
              </a:lnSpc>
              <a:buFont typeface="Arial" panose="020B0604020202020204" pitchFamily="34" charset="0"/>
              <a:buChar char="•"/>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使用公钥</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Q</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验证</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TX</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签名（</a:t>
            </a:r>
            <a:r>
              <a:rPr lang="en-US" altLang="zh-CN" b="1" dirty="0"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r,s</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）的合法性</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p:cNvPicPr>
            <a:picLocks noChangeAspect="1"/>
          </p:cNvPicPr>
          <p:nvPr/>
        </p:nvPicPr>
        <p:blipFill>
          <a:blip r:embed="rId4"/>
          <a:stretch>
            <a:fillRect/>
          </a:stretch>
        </p:blipFill>
        <p:spPr>
          <a:xfrm>
            <a:off x="3675884" y="2263894"/>
            <a:ext cx="3959352" cy="831996"/>
          </a:xfrm>
          <a:prstGeom prst="rect">
            <a:avLst/>
          </a:prstGeom>
        </p:spPr>
      </p:pic>
      <p:pic>
        <p:nvPicPr>
          <p:cNvPr id="5" name="图片 4"/>
          <p:cNvPicPr>
            <a:picLocks noChangeAspect="1"/>
          </p:cNvPicPr>
          <p:nvPr/>
        </p:nvPicPr>
        <p:blipFill>
          <a:blip r:embed="rId5"/>
          <a:stretch>
            <a:fillRect/>
          </a:stretch>
        </p:blipFill>
        <p:spPr>
          <a:xfrm>
            <a:off x="4006211" y="5411892"/>
            <a:ext cx="3629025" cy="457200"/>
          </a:xfrm>
          <a:prstGeom prst="rect">
            <a:avLst/>
          </a:prstGeom>
        </p:spPr>
      </p:pic>
    </p:spTree>
    <p:extLst>
      <p:ext uri="{BB962C8B-B14F-4D97-AF65-F5344CB8AC3E}">
        <p14:creationId xmlns:p14="http://schemas.microsoft.com/office/powerpoint/2010/main" val="886408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Freeform 5"/>
          <p:cNvSpPr/>
          <p:nvPr/>
        </p:nvSpPr>
        <p:spPr bwMode="auto">
          <a:xfrm>
            <a:off x="4376084" y="4231473"/>
            <a:ext cx="2462967" cy="1943318"/>
          </a:xfrm>
          <a:custGeom>
            <a:avLst/>
            <a:gdLst>
              <a:gd name="T0" fmla="*/ 134 w 608"/>
              <a:gd name="T1" fmla="*/ 0 h 480"/>
              <a:gd name="T2" fmla="*/ 136 w 608"/>
              <a:gd name="T3" fmla="*/ 2 h 480"/>
              <a:gd name="T4" fmla="*/ 118 w 608"/>
              <a:gd name="T5" fmla="*/ 78 h 480"/>
              <a:gd name="T6" fmla="*/ 91 w 608"/>
              <a:gd name="T7" fmla="*/ 291 h 480"/>
              <a:gd name="T8" fmla="*/ 317 w 608"/>
              <a:gd name="T9" fmla="*/ 355 h 480"/>
              <a:gd name="T10" fmla="*/ 482 w 608"/>
              <a:gd name="T11" fmla="*/ 187 h 480"/>
              <a:gd name="T12" fmla="*/ 512 w 608"/>
              <a:gd name="T13" fmla="*/ 128 h 480"/>
              <a:gd name="T14" fmla="*/ 473 w 608"/>
              <a:gd name="T15" fmla="*/ 115 h 480"/>
              <a:gd name="T16" fmla="*/ 576 w 608"/>
              <a:gd name="T17" fmla="*/ 20 h 480"/>
              <a:gd name="T18" fmla="*/ 608 w 608"/>
              <a:gd name="T19" fmla="*/ 154 h 480"/>
              <a:gd name="T20" fmla="*/ 603 w 608"/>
              <a:gd name="T21" fmla="*/ 155 h 480"/>
              <a:gd name="T22" fmla="*/ 546 w 608"/>
              <a:gd name="T23" fmla="*/ 183 h 480"/>
              <a:gd name="T24" fmla="*/ 355 w 608"/>
              <a:gd name="T25" fmla="*/ 397 h 480"/>
              <a:gd name="T26" fmla="*/ 7 w 608"/>
              <a:gd name="T27" fmla="*/ 211 h 480"/>
              <a:gd name="T28" fmla="*/ 134 w 608"/>
              <a:gd name="T2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80">
                <a:moveTo>
                  <a:pt x="134" y="0"/>
                </a:moveTo>
                <a:cubicBezTo>
                  <a:pt x="135" y="1"/>
                  <a:pt x="136" y="2"/>
                  <a:pt x="136" y="2"/>
                </a:cubicBezTo>
                <a:cubicBezTo>
                  <a:pt x="148" y="32"/>
                  <a:pt x="147" y="53"/>
                  <a:pt x="118" y="78"/>
                </a:cubicBezTo>
                <a:cubicBezTo>
                  <a:pt x="53" y="133"/>
                  <a:pt x="45" y="224"/>
                  <a:pt x="91" y="291"/>
                </a:cubicBezTo>
                <a:cubicBezTo>
                  <a:pt x="144" y="367"/>
                  <a:pt x="237" y="394"/>
                  <a:pt x="317" y="355"/>
                </a:cubicBezTo>
                <a:cubicBezTo>
                  <a:pt x="392" y="319"/>
                  <a:pt x="443" y="258"/>
                  <a:pt x="482" y="187"/>
                </a:cubicBezTo>
                <a:cubicBezTo>
                  <a:pt x="492" y="168"/>
                  <a:pt x="501" y="149"/>
                  <a:pt x="512" y="128"/>
                </a:cubicBezTo>
                <a:cubicBezTo>
                  <a:pt x="498" y="123"/>
                  <a:pt x="487" y="120"/>
                  <a:pt x="473" y="115"/>
                </a:cubicBezTo>
                <a:cubicBezTo>
                  <a:pt x="507" y="83"/>
                  <a:pt x="540" y="53"/>
                  <a:pt x="576" y="20"/>
                </a:cubicBezTo>
                <a:cubicBezTo>
                  <a:pt x="587" y="68"/>
                  <a:pt x="598" y="111"/>
                  <a:pt x="608" y="154"/>
                </a:cubicBezTo>
                <a:cubicBezTo>
                  <a:pt x="604" y="155"/>
                  <a:pt x="603" y="156"/>
                  <a:pt x="603" y="155"/>
                </a:cubicBezTo>
                <a:cubicBezTo>
                  <a:pt x="563" y="146"/>
                  <a:pt x="564" y="146"/>
                  <a:pt x="546" y="183"/>
                </a:cubicBezTo>
                <a:cubicBezTo>
                  <a:pt x="503" y="273"/>
                  <a:pt x="443" y="348"/>
                  <a:pt x="355" y="397"/>
                </a:cubicBezTo>
                <a:cubicBezTo>
                  <a:pt x="206" y="480"/>
                  <a:pt x="20" y="381"/>
                  <a:pt x="7" y="211"/>
                </a:cubicBezTo>
                <a:cubicBezTo>
                  <a:pt x="0" y="130"/>
                  <a:pt x="63" y="26"/>
                  <a:pt x="134" y="0"/>
                </a:cubicBezTo>
                <a:close/>
              </a:path>
            </a:pathLst>
          </a:custGeom>
          <a:solidFill>
            <a:schemeClr val="accent1">
              <a:lumMod val="40000"/>
              <a:lumOff val="60000"/>
            </a:schemeClr>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9" name="Freeform 6"/>
          <p:cNvSpPr/>
          <p:nvPr/>
        </p:nvSpPr>
        <p:spPr bwMode="auto">
          <a:xfrm>
            <a:off x="5335933" y="3778390"/>
            <a:ext cx="2377075" cy="2164490"/>
          </a:xfrm>
          <a:custGeom>
            <a:avLst/>
            <a:gdLst>
              <a:gd name="T0" fmla="*/ 0 w 587"/>
              <a:gd name="T1" fmla="*/ 91 h 535"/>
              <a:gd name="T2" fmla="*/ 98 w 587"/>
              <a:gd name="T3" fmla="*/ 0 h 535"/>
              <a:gd name="T4" fmla="*/ 104 w 587"/>
              <a:gd name="T5" fmla="*/ 5 h 535"/>
              <a:gd name="T6" fmla="*/ 150 w 587"/>
              <a:gd name="T7" fmla="*/ 36 h 535"/>
              <a:gd name="T8" fmla="*/ 411 w 587"/>
              <a:gd name="T9" fmla="*/ 79 h 535"/>
              <a:gd name="T10" fmla="*/ 478 w 587"/>
              <a:gd name="T11" fmla="*/ 466 h 535"/>
              <a:gd name="T12" fmla="*/ 245 w 587"/>
              <a:gd name="T13" fmla="*/ 506 h 535"/>
              <a:gd name="T14" fmla="*/ 216 w 587"/>
              <a:gd name="T15" fmla="*/ 493 h 535"/>
              <a:gd name="T16" fmla="*/ 203 w 587"/>
              <a:gd name="T17" fmla="*/ 484 h 535"/>
              <a:gd name="T18" fmla="*/ 237 w 587"/>
              <a:gd name="T19" fmla="*/ 451 h 535"/>
              <a:gd name="T20" fmla="*/ 255 w 587"/>
              <a:gd name="T21" fmla="*/ 452 h 535"/>
              <a:gd name="T22" fmla="*/ 349 w 587"/>
              <a:gd name="T23" fmla="*/ 466 h 535"/>
              <a:gd name="T24" fmla="*/ 490 w 587"/>
              <a:gd name="T25" fmla="*/ 248 h 535"/>
              <a:gd name="T26" fmla="*/ 358 w 587"/>
              <a:gd name="T27" fmla="*/ 116 h 535"/>
              <a:gd name="T28" fmla="*/ 137 w 587"/>
              <a:gd name="T29" fmla="*/ 92 h 535"/>
              <a:gd name="T30" fmla="*/ 127 w 587"/>
              <a:gd name="T31" fmla="*/ 95 h 535"/>
              <a:gd name="T32" fmla="*/ 131 w 587"/>
              <a:gd name="T33" fmla="*/ 131 h 535"/>
              <a:gd name="T34" fmla="*/ 0 w 587"/>
              <a:gd name="T35" fmla="*/ 9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7" h="535">
                <a:moveTo>
                  <a:pt x="0" y="91"/>
                </a:moveTo>
                <a:cubicBezTo>
                  <a:pt x="35" y="59"/>
                  <a:pt x="67" y="29"/>
                  <a:pt x="98" y="0"/>
                </a:cubicBezTo>
                <a:cubicBezTo>
                  <a:pt x="101" y="2"/>
                  <a:pt x="103" y="3"/>
                  <a:pt x="104" y="5"/>
                </a:cubicBezTo>
                <a:cubicBezTo>
                  <a:pt x="115" y="38"/>
                  <a:pt x="115" y="39"/>
                  <a:pt x="150" y="36"/>
                </a:cubicBezTo>
                <a:cubicBezTo>
                  <a:pt x="241" y="29"/>
                  <a:pt x="328" y="40"/>
                  <a:pt x="411" y="79"/>
                </a:cubicBezTo>
                <a:cubicBezTo>
                  <a:pt x="584" y="161"/>
                  <a:pt x="587" y="364"/>
                  <a:pt x="478" y="466"/>
                </a:cubicBezTo>
                <a:cubicBezTo>
                  <a:pt x="411" y="529"/>
                  <a:pt x="330" y="535"/>
                  <a:pt x="245" y="506"/>
                </a:cubicBezTo>
                <a:cubicBezTo>
                  <a:pt x="235" y="503"/>
                  <a:pt x="225" y="498"/>
                  <a:pt x="216" y="493"/>
                </a:cubicBezTo>
                <a:cubicBezTo>
                  <a:pt x="211" y="491"/>
                  <a:pt x="208" y="488"/>
                  <a:pt x="203" y="484"/>
                </a:cubicBezTo>
                <a:cubicBezTo>
                  <a:pt x="214" y="472"/>
                  <a:pt x="225" y="460"/>
                  <a:pt x="237" y="451"/>
                </a:cubicBezTo>
                <a:cubicBezTo>
                  <a:pt x="240" y="448"/>
                  <a:pt x="249" y="451"/>
                  <a:pt x="255" y="452"/>
                </a:cubicBezTo>
                <a:cubicBezTo>
                  <a:pt x="286" y="457"/>
                  <a:pt x="318" y="468"/>
                  <a:pt x="349" y="466"/>
                </a:cubicBezTo>
                <a:cubicBezTo>
                  <a:pt x="472" y="455"/>
                  <a:pt x="513" y="330"/>
                  <a:pt x="490" y="248"/>
                </a:cubicBezTo>
                <a:cubicBezTo>
                  <a:pt x="472" y="180"/>
                  <a:pt x="422" y="140"/>
                  <a:pt x="358" y="116"/>
                </a:cubicBezTo>
                <a:cubicBezTo>
                  <a:pt x="286" y="88"/>
                  <a:pt x="213" y="84"/>
                  <a:pt x="137" y="92"/>
                </a:cubicBezTo>
                <a:cubicBezTo>
                  <a:pt x="134" y="93"/>
                  <a:pt x="131" y="94"/>
                  <a:pt x="127" y="95"/>
                </a:cubicBezTo>
                <a:cubicBezTo>
                  <a:pt x="128" y="106"/>
                  <a:pt x="129" y="116"/>
                  <a:pt x="131" y="131"/>
                </a:cubicBezTo>
                <a:cubicBezTo>
                  <a:pt x="87" y="118"/>
                  <a:pt x="46" y="105"/>
                  <a:pt x="0" y="91"/>
                </a:cubicBezTo>
                <a:close/>
              </a:path>
            </a:pathLst>
          </a:custGeom>
          <a:solidFill>
            <a:schemeClr val="accent1">
              <a:lumMod val="40000"/>
              <a:lumOff val="60000"/>
            </a:schemeClr>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0" name="Freeform 7"/>
          <p:cNvSpPr/>
          <p:nvPr/>
        </p:nvSpPr>
        <p:spPr bwMode="auto">
          <a:xfrm>
            <a:off x="4947269" y="2835721"/>
            <a:ext cx="1911108" cy="2570332"/>
          </a:xfrm>
          <a:custGeom>
            <a:avLst/>
            <a:gdLst>
              <a:gd name="T0" fmla="*/ 226 w 472"/>
              <a:gd name="T1" fmla="*/ 635 h 635"/>
              <a:gd name="T2" fmla="*/ 104 w 472"/>
              <a:gd name="T3" fmla="*/ 597 h 635"/>
              <a:gd name="T4" fmla="*/ 108 w 472"/>
              <a:gd name="T5" fmla="*/ 589 h 635"/>
              <a:gd name="T6" fmla="*/ 108 w 472"/>
              <a:gd name="T7" fmla="*/ 533 h 635"/>
              <a:gd name="T8" fmla="*/ 84 w 472"/>
              <a:gd name="T9" fmla="*/ 502 h 635"/>
              <a:gd name="T10" fmla="*/ 20 w 472"/>
              <a:gd name="T11" fmla="*/ 327 h 635"/>
              <a:gd name="T12" fmla="*/ 177 w 472"/>
              <a:gd name="T13" fmla="*/ 41 h 635"/>
              <a:gd name="T14" fmla="*/ 457 w 472"/>
              <a:gd name="T15" fmla="*/ 181 h 635"/>
              <a:gd name="T16" fmla="*/ 467 w 472"/>
              <a:gd name="T17" fmla="*/ 261 h 635"/>
              <a:gd name="T18" fmla="*/ 414 w 472"/>
              <a:gd name="T19" fmla="*/ 223 h 635"/>
              <a:gd name="T20" fmla="*/ 134 w 472"/>
              <a:gd name="T21" fmla="*/ 121 h 635"/>
              <a:gd name="T22" fmla="*/ 69 w 472"/>
              <a:gd name="T23" fmla="*/ 306 h 635"/>
              <a:gd name="T24" fmla="*/ 123 w 472"/>
              <a:gd name="T25" fmla="*/ 459 h 635"/>
              <a:gd name="T26" fmla="*/ 154 w 472"/>
              <a:gd name="T27" fmla="*/ 508 h 635"/>
              <a:gd name="T28" fmla="*/ 183 w 472"/>
              <a:gd name="T29" fmla="*/ 516 h 635"/>
              <a:gd name="T30" fmla="*/ 206 w 472"/>
              <a:gd name="T31" fmla="*/ 528 h 635"/>
              <a:gd name="T32" fmla="*/ 222 w 472"/>
              <a:gd name="T33" fmla="*/ 610 h 635"/>
              <a:gd name="T34" fmla="*/ 226 w 472"/>
              <a:gd name="T35"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635">
                <a:moveTo>
                  <a:pt x="226" y="635"/>
                </a:moveTo>
                <a:cubicBezTo>
                  <a:pt x="183" y="622"/>
                  <a:pt x="144" y="609"/>
                  <a:pt x="104" y="597"/>
                </a:cubicBezTo>
                <a:cubicBezTo>
                  <a:pt x="106" y="593"/>
                  <a:pt x="107" y="590"/>
                  <a:pt x="108" y="589"/>
                </a:cubicBezTo>
                <a:cubicBezTo>
                  <a:pt x="131" y="566"/>
                  <a:pt x="131" y="557"/>
                  <a:pt x="108" y="533"/>
                </a:cubicBezTo>
                <a:cubicBezTo>
                  <a:pt x="99" y="524"/>
                  <a:pt x="90" y="514"/>
                  <a:pt x="84" y="502"/>
                </a:cubicBezTo>
                <a:cubicBezTo>
                  <a:pt x="57" y="446"/>
                  <a:pt x="29" y="390"/>
                  <a:pt x="20" y="327"/>
                </a:cubicBezTo>
                <a:cubicBezTo>
                  <a:pt x="0" y="194"/>
                  <a:pt x="49" y="86"/>
                  <a:pt x="177" y="41"/>
                </a:cubicBezTo>
                <a:cubicBezTo>
                  <a:pt x="294" y="0"/>
                  <a:pt x="418" y="62"/>
                  <a:pt x="457" y="181"/>
                </a:cubicBezTo>
                <a:cubicBezTo>
                  <a:pt x="465" y="207"/>
                  <a:pt x="472" y="233"/>
                  <a:pt x="467" y="261"/>
                </a:cubicBezTo>
                <a:cubicBezTo>
                  <a:pt x="432" y="263"/>
                  <a:pt x="421" y="253"/>
                  <a:pt x="414" y="223"/>
                </a:cubicBezTo>
                <a:cubicBezTo>
                  <a:pt x="383" y="75"/>
                  <a:pt x="235" y="44"/>
                  <a:pt x="134" y="121"/>
                </a:cubicBezTo>
                <a:cubicBezTo>
                  <a:pt x="73" y="169"/>
                  <a:pt x="62" y="235"/>
                  <a:pt x="69" y="306"/>
                </a:cubicBezTo>
                <a:cubicBezTo>
                  <a:pt x="75" y="361"/>
                  <a:pt x="98" y="411"/>
                  <a:pt x="123" y="459"/>
                </a:cubicBezTo>
                <a:cubicBezTo>
                  <a:pt x="131" y="477"/>
                  <a:pt x="143" y="493"/>
                  <a:pt x="154" y="508"/>
                </a:cubicBezTo>
                <a:cubicBezTo>
                  <a:pt x="161" y="518"/>
                  <a:pt x="170" y="523"/>
                  <a:pt x="183" y="516"/>
                </a:cubicBezTo>
                <a:cubicBezTo>
                  <a:pt x="200" y="506"/>
                  <a:pt x="203" y="509"/>
                  <a:pt x="206" y="528"/>
                </a:cubicBezTo>
                <a:cubicBezTo>
                  <a:pt x="211" y="555"/>
                  <a:pt x="217" y="582"/>
                  <a:pt x="222" y="610"/>
                </a:cubicBezTo>
                <a:cubicBezTo>
                  <a:pt x="223" y="617"/>
                  <a:pt x="224" y="624"/>
                  <a:pt x="226" y="635"/>
                </a:cubicBezTo>
                <a:close/>
              </a:path>
            </a:pathLst>
          </a:custGeom>
          <a:solidFill>
            <a:schemeClr val="accent1">
              <a:lumMod val="40000"/>
              <a:lumOff val="60000"/>
            </a:schemeClr>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Calibri" panose="020F0502020204030204" pitchFamily="34" charset="0"/>
              <a:ea typeface="宋体" panose="02010600030101010101" pitchFamily="2" charset="-122"/>
            </a:endParaRPr>
          </a:p>
        </p:txBody>
      </p:sp>
      <p:sp>
        <p:nvSpPr>
          <p:cNvPr id="11" name="TextBox 76"/>
          <p:cNvSpPr txBox="1"/>
          <p:nvPr/>
        </p:nvSpPr>
        <p:spPr>
          <a:xfrm>
            <a:off x="8731064" y="4255390"/>
            <a:ext cx="1811649" cy="461665"/>
          </a:xfrm>
          <a:prstGeom prst="rect">
            <a:avLst/>
          </a:prstGeom>
          <a:noFill/>
        </p:spPr>
        <p:txBody>
          <a:bodyPr wrap="square" rtlCol="0">
            <a:spAutoFit/>
          </a:bodyPr>
          <a:lstStyle/>
          <a:p>
            <a:pPr algn="ctr"/>
            <a:r>
              <a:rPr lang="zh-CN" altLang="en-US" sz="2400" b="1" dirty="0">
                <a:solidFill>
                  <a:schemeClr val="accent1">
                    <a:lumMod val="75000"/>
                  </a:schemeClr>
                </a:solidFill>
                <a:latin typeface="微软雅黑" panose="020B0503020204020204" charset="-122"/>
                <a:ea typeface="微软雅黑" panose="020B0503020204020204" charset="-122"/>
              </a:rPr>
              <a:t>抗弱碰撞性</a:t>
            </a:r>
            <a:endParaRPr lang="zh-CN" altLang="en-US" sz="2400" dirty="0">
              <a:solidFill>
                <a:srgbClr val="002B41"/>
              </a:solidFill>
              <a:latin typeface="微软雅黑" panose="020B0503020204020204" charset="-122"/>
              <a:ea typeface="微软雅黑" panose="020B0503020204020204" charset="-122"/>
            </a:endParaRPr>
          </a:p>
        </p:txBody>
      </p:sp>
      <p:sp>
        <p:nvSpPr>
          <p:cNvPr id="12" name="TextBox 76"/>
          <p:cNvSpPr txBox="1"/>
          <p:nvPr/>
        </p:nvSpPr>
        <p:spPr>
          <a:xfrm>
            <a:off x="1813578" y="4238924"/>
            <a:ext cx="1775534" cy="461665"/>
          </a:xfrm>
          <a:prstGeom prst="rect">
            <a:avLst/>
          </a:prstGeom>
          <a:noFill/>
        </p:spPr>
        <p:txBody>
          <a:bodyPr wrap="square" rtlCol="0">
            <a:spAutoFit/>
          </a:bodyPr>
          <a:lstStyle/>
          <a:p>
            <a:pPr algn="ctr"/>
            <a:r>
              <a:rPr lang="zh-CN" altLang="en-US" sz="2400" b="1" dirty="0">
                <a:solidFill>
                  <a:schemeClr val="accent1">
                    <a:lumMod val="75000"/>
                  </a:schemeClr>
                </a:solidFill>
                <a:latin typeface="微软雅黑" panose="020B0503020204020204" charset="-122"/>
                <a:ea typeface="微软雅黑" panose="020B0503020204020204" charset="-122"/>
              </a:rPr>
              <a:t>抗强碰撞性</a:t>
            </a:r>
          </a:p>
        </p:txBody>
      </p:sp>
      <p:sp>
        <p:nvSpPr>
          <p:cNvPr id="13" name="TextBox 76"/>
          <p:cNvSpPr txBox="1"/>
          <p:nvPr/>
        </p:nvSpPr>
        <p:spPr>
          <a:xfrm>
            <a:off x="5165972" y="1397496"/>
            <a:ext cx="1636992" cy="461665"/>
          </a:xfrm>
          <a:prstGeom prst="rect">
            <a:avLst/>
          </a:prstGeom>
          <a:noFill/>
        </p:spPr>
        <p:txBody>
          <a:bodyPr wrap="square" rtlCol="0">
            <a:spAutoFit/>
          </a:bodyPr>
          <a:lstStyle/>
          <a:p>
            <a:pPr algn="ctr"/>
            <a:r>
              <a:rPr lang="zh-CN" altLang="en-US" sz="2400" b="1" dirty="0">
                <a:solidFill>
                  <a:schemeClr val="accent1">
                    <a:lumMod val="75000"/>
                  </a:schemeClr>
                </a:solidFill>
                <a:latin typeface="微软雅黑" panose="020B0503020204020204" charset="-122"/>
                <a:ea typeface="微软雅黑" panose="020B0503020204020204" charset="-122"/>
              </a:rPr>
              <a:t>雪崩效应</a:t>
            </a:r>
          </a:p>
        </p:txBody>
      </p:sp>
      <p:sp>
        <p:nvSpPr>
          <p:cNvPr id="14" name="文本框 13"/>
          <p:cNvSpPr txBox="1"/>
          <p:nvPr/>
        </p:nvSpPr>
        <p:spPr>
          <a:xfrm>
            <a:off x="4380177" y="669925"/>
            <a:ext cx="3045292" cy="523220"/>
          </a:xfrm>
          <a:prstGeom prst="rect">
            <a:avLst/>
          </a:prstGeom>
          <a:noFill/>
        </p:spPr>
        <p:txBody>
          <a:bodyPr wrap="square" rtlCol="0">
            <a:spAutoFit/>
          </a:bodyPr>
          <a:lstStyle/>
          <a:p>
            <a:r>
              <a:rPr lang="zh-CN" altLang="en-US" sz="2800" dirty="0">
                <a:solidFill>
                  <a:schemeClr val="accent1">
                    <a:lumMod val="75000"/>
                  </a:schemeClr>
                </a:solidFill>
                <a:latin typeface="微软雅黑" panose="020B0503020204020204" charset="-122"/>
                <a:ea typeface="微软雅黑" panose="020B0503020204020204" charset="-122"/>
              </a:rPr>
              <a:t>哈希函数的安全性</a:t>
            </a:r>
          </a:p>
        </p:txBody>
      </p:sp>
      <p:sp>
        <p:nvSpPr>
          <p:cNvPr id="15" name="圆角矩形 4"/>
          <p:cNvSpPr/>
          <p:nvPr/>
        </p:nvSpPr>
        <p:spPr>
          <a:xfrm>
            <a:off x="7713008" y="4776183"/>
            <a:ext cx="4010906" cy="1271200"/>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6" name="文本框 15"/>
          <p:cNvSpPr txBox="1"/>
          <p:nvPr/>
        </p:nvSpPr>
        <p:spPr>
          <a:xfrm>
            <a:off x="7818226" y="4776183"/>
            <a:ext cx="3905688" cy="1253677"/>
          </a:xfrm>
          <a:prstGeom prst="rect">
            <a:avLst/>
          </a:prstGeom>
          <a:noFill/>
        </p:spPr>
        <p:txBody>
          <a:bodyPr wrap="square" rtlCol="0">
            <a:spAutoFit/>
          </a:bodyPr>
          <a:lstStyle/>
          <a:p>
            <a:pPr algn="just">
              <a:lnSpc>
                <a:spcPct val="130000"/>
              </a:lnSpc>
            </a:pPr>
            <a:r>
              <a:rPr lang="zh-CN" altLang="en-US" sz="2000" dirty="0">
                <a:latin typeface="微软雅黑" panose="020B0503020204020204" charset="-122"/>
                <a:ea typeface="微软雅黑" panose="020B0503020204020204" charset="-122"/>
              </a:rPr>
              <a:t>对于给定的消息</a:t>
            </a:r>
            <a:r>
              <a:rPr lang="en-US" altLang="zh-CN" sz="2000" dirty="0">
                <a:latin typeface="微软雅黑" panose="020B0503020204020204" charset="-122"/>
                <a:ea typeface="微软雅黑" panose="020B0503020204020204" charset="-122"/>
              </a:rPr>
              <a:t>M1</a:t>
            </a:r>
            <a:r>
              <a:rPr lang="zh-CN" altLang="en-US" sz="2000" dirty="0">
                <a:latin typeface="微软雅黑" panose="020B0503020204020204" charset="-122"/>
                <a:ea typeface="微软雅黑" panose="020B0503020204020204" charset="-122"/>
              </a:rPr>
              <a:t>，要发现另一个消息</a:t>
            </a:r>
            <a:r>
              <a:rPr lang="en-US" altLang="zh-CN" sz="2000" dirty="0">
                <a:latin typeface="微软雅黑" panose="020B0503020204020204" charset="-122"/>
                <a:ea typeface="微软雅黑" panose="020B0503020204020204" charset="-122"/>
              </a:rPr>
              <a:t>M2</a:t>
            </a:r>
            <a:r>
              <a:rPr lang="zh-CN" altLang="en-US" sz="2000" dirty="0">
                <a:latin typeface="微软雅黑" panose="020B0503020204020204" charset="-122"/>
                <a:ea typeface="微软雅黑" panose="020B0503020204020204" charset="-122"/>
              </a:rPr>
              <a:t>，满足</a:t>
            </a:r>
            <a:r>
              <a:rPr lang="en-US" altLang="zh-CN" sz="2000" dirty="0">
                <a:latin typeface="微软雅黑" panose="020B0503020204020204" charset="-122"/>
                <a:ea typeface="微软雅黑" panose="020B0503020204020204" charset="-122"/>
              </a:rPr>
              <a:t>H(M1)=H(M2)</a:t>
            </a:r>
            <a:r>
              <a:rPr lang="zh-CN" altLang="en-US" sz="2000" dirty="0">
                <a:latin typeface="微软雅黑" panose="020B0503020204020204" charset="-122"/>
                <a:ea typeface="微软雅黑" panose="020B0503020204020204" charset="-122"/>
              </a:rPr>
              <a:t>在计算上是不可行的。</a:t>
            </a:r>
            <a:endParaRPr lang="en-US" altLang="zh-CN" sz="2000" dirty="0">
              <a:latin typeface="微软雅黑" panose="020B0503020204020204" charset="-122"/>
              <a:ea typeface="微软雅黑" panose="020B0503020204020204" charset="-122"/>
            </a:endParaRPr>
          </a:p>
        </p:txBody>
      </p:sp>
      <p:sp>
        <p:nvSpPr>
          <p:cNvPr id="17" name="圆角矩形 4"/>
          <p:cNvSpPr/>
          <p:nvPr/>
        </p:nvSpPr>
        <p:spPr>
          <a:xfrm>
            <a:off x="3804552" y="1908148"/>
            <a:ext cx="4294414" cy="993192"/>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8" name="文本框 17"/>
          <p:cNvSpPr txBox="1"/>
          <p:nvPr/>
        </p:nvSpPr>
        <p:spPr>
          <a:xfrm>
            <a:off x="3944412" y="1931631"/>
            <a:ext cx="4010906" cy="853567"/>
          </a:xfrm>
          <a:prstGeom prst="rect">
            <a:avLst/>
          </a:prstGeom>
          <a:noFill/>
        </p:spPr>
        <p:txBody>
          <a:bodyPr wrap="square" rtlCol="0">
            <a:spAutoFit/>
          </a:bodyPr>
          <a:lstStyle/>
          <a:p>
            <a:pPr algn="just">
              <a:lnSpc>
                <a:spcPct val="130000"/>
              </a:lnSpc>
            </a:pPr>
            <a:r>
              <a:rPr lang="zh-CN" altLang="en-US" sz="2000" dirty="0">
                <a:latin typeface="微软雅黑" panose="020B0503020204020204" charset="-122"/>
                <a:ea typeface="微软雅黑" panose="020B0503020204020204" charset="-122"/>
              </a:rPr>
              <a:t>对原始输入数据做出的一点改动，哈希函数的输出就会有很大的变化。</a:t>
            </a:r>
            <a:endParaRPr lang="en-US" altLang="zh-CN" sz="2000" dirty="0">
              <a:solidFill>
                <a:srgbClr val="002B41"/>
              </a:solidFill>
              <a:latin typeface="微软雅黑" panose="020B0503020204020204" charset="-122"/>
              <a:ea typeface="微软雅黑" panose="020B0503020204020204" charset="-122"/>
            </a:endParaRPr>
          </a:p>
        </p:txBody>
      </p:sp>
      <p:sp>
        <p:nvSpPr>
          <p:cNvPr id="19" name="圆角矩形 4"/>
          <p:cNvSpPr/>
          <p:nvPr/>
        </p:nvSpPr>
        <p:spPr>
          <a:xfrm>
            <a:off x="604898" y="4775950"/>
            <a:ext cx="3719202" cy="1253676"/>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20" name="文本框 19"/>
          <p:cNvSpPr txBox="1"/>
          <p:nvPr/>
        </p:nvSpPr>
        <p:spPr>
          <a:xfrm>
            <a:off x="639091" y="4793707"/>
            <a:ext cx="3651725" cy="1291590"/>
          </a:xfrm>
          <a:prstGeom prst="rect">
            <a:avLst/>
          </a:prstGeom>
          <a:noFill/>
        </p:spPr>
        <p:txBody>
          <a:bodyPr wrap="square" rtlCol="0">
            <a:spAutoFit/>
          </a:bodyPr>
          <a:lstStyle/>
          <a:p>
            <a:pPr algn="just">
              <a:lnSpc>
                <a:spcPct val="130000"/>
              </a:lnSpc>
            </a:pPr>
            <a:r>
              <a:rPr lang="zh-CN" altLang="en-US" sz="2000" dirty="0">
                <a:latin typeface="微软雅黑" panose="020B0503020204020204" charset="-122"/>
                <a:ea typeface="微软雅黑" panose="020B0503020204020204" charset="-122"/>
              </a:rPr>
              <a:t>找任意一对不同的消息</a:t>
            </a:r>
            <a:r>
              <a:rPr lang="en-US" altLang="zh-CN" sz="2000" dirty="0">
                <a:latin typeface="微软雅黑" panose="020B0503020204020204" charset="-122"/>
                <a:ea typeface="微软雅黑" panose="020B0503020204020204" charset="-122"/>
              </a:rPr>
              <a:t>M1</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M2</a:t>
            </a:r>
            <a:r>
              <a:rPr lang="zh-CN" altLang="en-US" sz="2000" dirty="0">
                <a:latin typeface="微软雅黑" panose="020B0503020204020204" charset="-122"/>
                <a:ea typeface="微软雅黑" panose="020B0503020204020204" charset="-122"/>
              </a:rPr>
              <a:t>，使 </a:t>
            </a:r>
            <a:r>
              <a:rPr lang="en-US" altLang="zh-CN" sz="2000" dirty="0">
                <a:latin typeface="微软雅黑" panose="020B0503020204020204" charset="-122"/>
                <a:ea typeface="微软雅黑" panose="020B0503020204020204" charset="-122"/>
              </a:rPr>
              <a:t>H(M1)=H(M2)</a:t>
            </a:r>
            <a:r>
              <a:rPr lang="zh-CN" altLang="en-US" sz="2000" dirty="0">
                <a:latin typeface="微软雅黑" panose="020B0503020204020204" charset="-122"/>
                <a:ea typeface="微软雅黑" panose="020B0503020204020204" charset="-122"/>
              </a:rPr>
              <a:t>在计算上是不可行的。</a:t>
            </a:r>
            <a:endParaRPr lang="en-US" altLang="zh-CN" sz="2000" dirty="0">
              <a:solidFill>
                <a:srgbClr val="002B41"/>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以太坊交易的发送者地址</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002658" y="2014737"/>
            <a:ext cx="9476367" cy="2585323"/>
          </a:xfrm>
          <a:prstGeom prst="rect">
            <a:avLst/>
          </a:prstGeom>
          <a:noFill/>
        </p:spPr>
        <p:txBody>
          <a:bodyPr wrap="square" rtlCol="0">
            <a:spAutoFit/>
          </a:bodyPr>
          <a:lstStyle/>
          <a:p>
            <a:pPr>
              <a:lnSpc>
                <a:spcPct val="150000"/>
              </a:lnSpc>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以太坊</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交易包括接收者地址，但并不</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包含发送者地址字段。</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构造公钥</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验证者可以通过交易</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signedTX</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=(nonce,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gasPrice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gasLimit</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 to, value, data, </a:t>
            </a:r>
            <a:r>
              <a:rPr lang="en-US" altLang="zh-CN" b="1" dirty="0" err="1">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v,r,s</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的（</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v,r,s</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）构造出发送者公</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钥</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Q</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计算地址：</a:t>
            </a:r>
            <a:endPar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再通过公钥的哈希后</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20</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字节，计算出</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发送者</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地址</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address = </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keccak256(Q)[-20:]</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3145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21" name="文本框 20"/>
          <p:cNvSpPr txBox="1"/>
          <p:nvPr/>
        </p:nvSpPr>
        <p:spPr>
          <a:xfrm>
            <a:off x="1197179" y="1887451"/>
            <a:ext cx="4534149" cy="2456057"/>
          </a:xfrm>
          <a:prstGeom prst="rect">
            <a:avLst/>
          </a:prstGeom>
          <a:noFill/>
        </p:spPr>
        <p:txBody>
          <a:bodyPr wrap="square" rtlCol="0">
            <a:spAutoFit/>
          </a:bodyPr>
          <a:lstStyle/>
          <a:p>
            <a:pPr algn="just">
              <a:lnSpc>
                <a:spcPct val="160000"/>
              </a:lnSpc>
            </a:pPr>
            <a:r>
              <a:rPr lang="zh-CN" altLang="en-US" sz="2400" b="1" dirty="0">
                <a:solidFill>
                  <a:prstClr val="black"/>
                </a:solidFill>
                <a:latin typeface="微软雅黑" panose="020B0503020204020204" charset="-122"/>
                <a:ea typeface="微软雅黑" panose="020B0503020204020204" charset="-122"/>
                <a:cs typeface="微软雅黑" panose="020B0503020204020204" charset="-122"/>
              </a:rPr>
              <a:t>离线签名</a:t>
            </a:r>
            <a:r>
              <a:rPr lang="en-US" altLang="zh-CN" sz="2400"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就是在不联网的情况进行</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签名，随后</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将签名后</a:t>
            </a: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rPr>
              <a:t>的数据</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放在网络上进行广播</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60000"/>
              </a:lnSpc>
            </a:pPr>
            <a:r>
              <a:rPr lang="zh-CN" altLang="en-US" sz="2400" dirty="0" smtClean="0">
                <a:solidFill>
                  <a:prstClr val="black"/>
                </a:solidFill>
                <a:latin typeface="微软雅黑" panose="020B0503020204020204" charset="-122"/>
                <a:ea typeface="微软雅黑" panose="020B0503020204020204" charset="-122"/>
                <a:cs typeface="微软雅黑" panose="020B0503020204020204" charset="-122"/>
                <a:sym typeface="+mn-ea"/>
              </a:rPr>
              <a:t>特点：交易的签名和广播分离。</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4306824" y="1021470"/>
            <a:ext cx="3529584"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离线签名：冷钱包</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18" name="文本框 17"/>
          <p:cNvSpPr txBox="1"/>
          <p:nvPr/>
        </p:nvSpPr>
        <p:spPr>
          <a:xfrm>
            <a:off x="1270331" y="4866656"/>
            <a:ext cx="10575719" cy="1274195"/>
          </a:xfrm>
          <a:prstGeom prst="rect">
            <a:avLst/>
          </a:prstGeom>
          <a:noFill/>
        </p:spPr>
        <p:txBody>
          <a:bodyPr wrap="square" rtlCol="0">
            <a:spAutoFit/>
          </a:bodyPr>
          <a:lstStyle/>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优点：安全性高</a:t>
            </a:r>
            <a:endPar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缺点：操作不方便</a:t>
            </a:r>
            <a:endParaRPr lang="zh-CN" altLang="en-US" sz="24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6" name="图片 5"/>
          <p:cNvPicPr>
            <a:picLocks noChangeAspect="1"/>
          </p:cNvPicPr>
          <p:nvPr/>
        </p:nvPicPr>
        <p:blipFill>
          <a:blip r:embed="rId4"/>
          <a:stretch>
            <a:fillRect/>
          </a:stretch>
        </p:blipFill>
        <p:spPr>
          <a:xfrm>
            <a:off x="5731328" y="2004261"/>
            <a:ext cx="5430128" cy="2464379"/>
          </a:xfrm>
          <a:prstGeom prst="rect">
            <a:avLst/>
          </a:prstGeom>
        </p:spPr>
      </p:pic>
    </p:spTree>
    <p:extLst>
      <p:ext uri="{BB962C8B-B14F-4D97-AF65-F5344CB8AC3E}">
        <p14:creationId xmlns:p14="http://schemas.microsoft.com/office/powerpoint/2010/main" val="38067913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交易的广播</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984370" y="1821408"/>
            <a:ext cx="9476367" cy="175432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以太</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坊网络使用“泛洪”路由协议。每个以太坊客户端，在</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_Peer-to-Peer</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P2P</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）中作为</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_node</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，（理想情况下）构成</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_mesh_</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网络。没有网络节点是“特殊的”，它们都作为平等的对等体</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我们</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将使用术语“节点”来指代连接并参与</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P2P</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网络的以太坊客户端</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5" name="图片 4"/>
          <p:cNvPicPr>
            <a:picLocks noChangeAspect="1"/>
          </p:cNvPicPr>
          <p:nvPr/>
        </p:nvPicPr>
        <p:blipFill>
          <a:blip r:embed="rId4"/>
          <a:stretch>
            <a:fillRect/>
          </a:stretch>
        </p:blipFill>
        <p:spPr>
          <a:xfrm>
            <a:off x="2376892" y="3575734"/>
            <a:ext cx="5929741" cy="3071954"/>
          </a:xfrm>
          <a:prstGeom prst="rect">
            <a:avLst/>
          </a:prstGeom>
        </p:spPr>
      </p:pic>
    </p:spTree>
    <p:extLst>
      <p:ext uri="{BB962C8B-B14F-4D97-AF65-F5344CB8AC3E}">
        <p14:creationId xmlns:p14="http://schemas.microsoft.com/office/powerpoint/2010/main" val="42022778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交易的广播</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186187" y="1838166"/>
            <a:ext cx="9095232" cy="466281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交易传播开始于创建（或从离线接收）签名交易的以太坊节点。</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交易通过验证</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后</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，然后被传送到直接连接</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到始发节点的所有其他以太坊节点。平均而言，每个以太坊节点保持与至少</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13</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个其他节点的连接，</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称为邻居。</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每个</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邻居节点在收到交易后立即验证交易。</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如果验证通过，</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他们会保存一份副本并将其传播给所有的邻居（</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除了消息来源）</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。结果，交易从始发节点向外涟漪式地遍历网络，直到网络中的所有节点都拥有交易的副本</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几秒钟内，以太坊交易就会传播到全球所有以太坊节点。从每个节点的角度来看，不可能辨别交易的起源</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。为了</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能够跟踪交易的起源或干扰传播，攻击者必须</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控制</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相当大的</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百分比的节点。</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6209050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记录交易到区块链</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文本框 20"/>
          <p:cNvSpPr txBox="1"/>
          <p:nvPr/>
        </p:nvSpPr>
        <p:spPr>
          <a:xfrm>
            <a:off x="1002658" y="2014737"/>
            <a:ext cx="9476367" cy="978729"/>
          </a:xfrm>
          <a:prstGeom prst="rect">
            <a:avLst/>
          </a:prstGeom>
          <a:noFill/>
        </p:spPr>
        <p:txBody>
          <a:bodyPr wrap="square" rtlCol="0">
            <a:spAutoFit/>
          </a:bodyPr>
          <a:lstStyle/>
          <a:p>
            <a:pPr marL="285750" indent="-285750" algn="just">
              <a:lnSpc>
                <a:spcPct val="16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以太</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坊</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中有一些矿工节点，这些</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节点是具有高性能图形处理单元（</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GPU</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）的</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计算机，它们会把交易</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添加</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到区块，并使用“</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工作量证明</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”算法完成挖矿并达成全网共识。</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002658" y="3180517"/>
            <a:ext cx="9095232"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合法验证的交易最终会被包含在区块中，并且记录在以太坊区块链上。 一旦计入区块链后，结点还将</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修改</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账户余额</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在转账交易情况</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下）或通过</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调用合约</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改变</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其内部</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状态</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6586959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比特币交易流程</a:t>
            </a:r>
          </a:p>
        </p:txBody>
      </p:sp>
      <p:sp>
        <p:nvSpPr>
          <p:cNvPr id="3" name="Rectangle 2"/>
          <p:cNvSpPr>
            <a:spLocks noChangeArrowheads="1"/>
          </p:cNvSpPr>
          <p:nvPr/>
        </p:nvSpPr>
        <p:spPr bwMode="auto">
          <a:xfrm>
            <a:off x="2376056" y="306768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pic>
        <p:nvPicPr>
          <p:cNvPr id="143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384" y="1358102"/>
            <a:ext cx="8366374" cy="476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203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1"/>
          <p:cNvPicPr>
            <a:picLocks noChangeAspect="1"/>
          </p:cNvPicPr>
          <p:nvPr/>
        </p:nvPicPr>
        <p:blipFill>
          <a:blip r:embed="rId2"/>
          <a:stretch>
            <a:fillRect/>
          </a:stretch>
        </p:blipFill>
        <p:spPr>
          <a:xfrm>
            <a:off x="0" y="0"/>
            <a:ext cx="12192000" cy="6857365"/>
          </a:xfrm>
          <a:prstGeom prst="rect">
            <a:avLst/>
          </a:prstGeom>
        </p:spPr>
      </p:pic>
      <p:grpSp>
        <p:nvGrpSpPr>
          <p:cNvPr id="89" name="组合 88"/>
          <p:cNvGrpSpPr/>
          <p:nvPr/>
        </p:nvGrpSpPr>
        <p:grpSpPr>
          <a:xfrm>
            <a:off x="3188879" y="2581638"/>
            <a:ext cx="6118225" cy="2132965"/>
            <a:chOff x="4879" y="4100"/>
            <a:chExt cx="9635" cy="3359"/>
          </a:xfrm>
        </p:grpSpPr>
        <p:sp>
          <p:nvSpPr>
            <p:cNvPr id="86" name="文本框 85"/>
            <p:cNvSpPr txBox="1"/>
            <p:nvPr/>
          </p:nvSpPr>
          <p:spPr>
            <a:xfrm>
              <a:off x="7479" y="4987"/>
              <a:ext cx="7035" cy="2472"/>
            </a:xfrm>
            <a:prstGeom prst="rect">
              <a:avLst/>
            </a:prstGeom>
            <a:noFill/>
          </p:spPr>
          <p:txBody>
            <a:bodyPr wrap="square" rtlCol="0">
              <a:spAutoFit/>
            </a:bodyPr>
            <a:lstStyle/>
            <a:p>
              <a:r>
                <a:rPr lang="zh-CN" altLang="en-US" sz="4800" dirty="0">
                  <a:solidFill>
                    <a:schemeClr val="tx1"/>
                  </a:solidFill>
                  <a:latin typeface="微软雅黑" panose="020B0503020204020204" charset="-122"/>
                  <a:ea typeface="微软雅黑" panose="020B0503020204020204" charset="-122"/>
                  <a:cs typeface="微软雅黑" panose="020B0503020204020204" charset="-122"/>
                </a:rPr>
                <a:t>区块与交易验证</a:t>
              </a:r>
            </a:p>
            <a:p>
              <a:endParaRPr lang="zh-CN" altLang="en-US" sz="4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7" name="文本框 86"/>
            <p:cNvSpPr txBox="1"/>
            <p:nvPr/>
          </p:nvSpPr>
          <p:spPr>
            <a:xfrm>
              <a:off x="4879" y="4100"/>
              <a:ext cx="2960" cy="2569"/>
            </a:xfrm>
            <a:prstGeom prst="rect">
              <a:avLst/>
            </a:prstGeom>
            <a:noFill/>
          </p:spPr>
          <p:txBody>
            <a:bodyPr wrap="square" rtlCol="0">
              <a:spAutoFit/>
            </a:bodyPr>
            <a:lstStyle/>
            <a:p>
              <a:r>
                <a:rPr lang="en-US" altLang="zh-CN" sz="10000" b="1" dirty="0" smtClean="0">
                  <a:solidFill>
                    <a:schemeClr val="tx1"/>
                  </a:solidFill>
                  <a:latin typeface="微软雅黑" panose="020B0503020204020204" charset="-122"/>
                  <a:ea typeface="微软雅黑" panose="020B0503020204020204" charset="-122"/>
                  <a:cs typeface="微软雅黑" panose="020B0503020204020204" charset="-122"/>
                </a:rPr>
                <a:t>03</a:t>
              </a:r>
              <a:endParaRPr lang="en-US" altLang="zh-CN" sz="10000" b="1" dirty="0">
                <a:solidFill>
                  <a:schemeClr val="tx1"/>
                </a:solidFill>
                <a:latin typeface="微软雅黑" panose="020B0503020204020204" charset="-122"/>
                <a:ea typeface="微软雅黑" panose="020B0503020204020204" charset="-122"/>
                <a:cs typeface="微软雅黑" panose="020B0503020204020204" charset="-122"/>
              </a:endParaRPr>
            </a:p>
          </p:txBody>
        </p:sp>
      </p:grpSp>
      <p:cxnSp>
        <p:nvCxnSpPr>
          <p:cNvPr id="3" name="直接连接符 2"/>
          <p:cNvCxnSpPr/>
          <p:nvPr/>
        </p:nvCxnSpPr>
        <p:spPr>
          <a:xfrm>
            <a:off x="3404779" y="4196443"/>
            <a:ext cx="57228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图片 1"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181" y="1944124"/>
            <a:ext cx="4860692" cy="3052419"/>
          </a:xfrm>
          <a:prstGeom prst="rect">
            <a:avLst/>
          </a:prstGeom>
        </p:spPr>
      </p:pic>
      <p:sp>
        <p:nvSpPr>
          <p:cNvPr id="72" name="文本框 71"/>
          <p:cNvSpPr txBox="1"/>
          <p:nvPr/>
        </p:nvSpPr>
        <p:spPr>
          <a:xfrm>
            <a:off x="5659029" y="1174962"/>
            <a:ext cx="5929817" cy="4228850"/>
          </a:xfrm>
          <a:prstGeom prst="rect">
            <a:avLst/>
          </a:prstGeom>
          <a:noFill/>
        </p:spPr>
        <p:txBody>
          <a:bodyPr wrap="square" rtlCol="0">
            <a:spAutoFit/>
          </a:bodyPr>
          <a:lstStyle/>
          <a:p>
            <a:pPr algn="just">
              <a:lnSpc>
                <a:spcPct val="160000"/>
              </a:lnSpc>
            </a:pP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区块</a:t>
            </a:r>
            <a:endParaRPr lang="en-US" altLang="zh-CN"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a:latin typeface="微软雅黑" panose="020B0503020204020204" charset="-122"/>
                <a:ea typeface="微软雅黑" panose="020B0503020204020204" charset="-122"/>
                <a:cs typeface="微软雅黑" panose="020B0503020204020204" charset="-122"/>
                <a:sym typeface="+mn-ea"/>
              </a:rPr>
              <a:t>区块是一种记录交易的数据结构。每个区块由</a:t>
            </a:r>
            <a:r>
              <a:rPr lang="zh-CN" altLang="en-US" sz="2000" b="1" dirty="0">
                <a:latin typeface="微软雅黑" panose="020B0503020204020204" charset="-122"/>
                <a:ea typeface="微软雅黑" panose="020B0503020204020204" charset="-122"/>
                <a:cs typeface="微软雅黑" panose="020B0503020204020204" charset="-122"/>
                <a:sym typeface="+mn-ea"/>
              </a:rPr>
              <a:t>区块头</a:t>
            </a:r>
            <a:r>
              <a:rPr lang="zh-CN" altLang="en-US" sz="2000" dirty="0">
                <a:latin typeface="微软雅黑" panose="020B0503020204020204" charset="-122"/>
                <a:ea typeface="微软雅黑" panose="020B0503020204020204" charset="-122"/>
                <a:cs typeface="微软雅黑" panose="020B0503020204020204" charset="-122"/>
                <a:sym typeface="+mn-ea"/>
              </a:rPr>
              <a:t>和</a:t>
            </a:r>
            <a:r>
              <a:rPr lang="zh-CN" altLang="en-US" sz="2000" b="1" dirty="0">
                <a:latin typeface="微软雅黑" panose="020B0503020204020204" charset="-122"/>
                <a:ea typeface="微软雅黑" panose="020B0503020204020204" charset="-122"/>
                <a:cs typeface="微软雅黑" panose="020B0503020204020204" charset="-122"/>
                <a:sym typeface="+mn-ea"/>
              </a:rPr>
              <a:t>区块主体</a:t>
            </a:r>
            <a:r>
              <a:rPr lang="zh-CN" altLang="en-US" sz="2000" dirty="0">
                <a:latin typeface="微软雅黑" panose="020B0503020204020204" charset="-122"/>
                <a:ea typeface="微软雅黑" panose="020B0503020204020204" charset="-122"/>
                <a:cs typeface="微软雅黑" panose="020B0503020204020204" charset="-122"/>
                <a:sym typeface="+mn-ea"/>
              </a:rPr>
              <a:t>组成，区块主体只负责记录前一段时间内的所有交易信息，区块链的大部分功能都由区块头实现。</a:t>
            </a:r>
          </a:p>
          <a:p>
            <a:pPr algn="just">
              <a:lnSpc>
                <a:spcPct val="160000"/>
              </a:lnSpc>
            </a:pPr>
            <a:r>
              <a:rPr lang="zh-CN" altLang="en-US" sz="24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区</a:t>
            </a: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块链</a:t>
            </a:r>
            <a:endParaRPr lang="en-US" altLang="zh-CN"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区块链以区块为单位组织数据。全网所有的交易记录</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都以交易</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单的形式存储在全网唯一的区块链中</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4"/>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30224"/>
            <a:ext cx="12192000" cy="6857365"/>
          </a:xfrm>
          <a:prstGeom prst="rect">
            <a:avLst/>
          </a:prstGeom>
        </p:spPr>
      </p:pic>
      <p:sp>
        <p:nvSpPr>
          <p:cNvPr id="72" name="文本框 71"/>
          <p:cNvSpPr txBox="1"/>
          <p:nvPr/>
        </p:nvSpPr>
        <p:spPr>
          <a:xfrm>
            <a:off x="1517650" y="1479238"/>
            <a:ext cx="4352925" cy="2062103"/>
          </a:xfrm>
          <a:prstGeom prst="rect">
            <a:avLst/>
          </a:prstGeom>
          <a:noFill/>
        </p:spPr>
        <p:txBody>
          <a:bodyPr wrap="square" rtlCol="0">
            <a:spAutoFit/>
          </a:bodyPr>
          <a:lstStyle/>
          <a:p>
            <a:pPr algn="just">
              <a:lnSpc>
                <a:spcPct val="160000"/>
              </a:lnSpc>
            </a:pPr>
            <a:r>
              <a:rPr lang="zh-CN" altLang="en-US" sz="20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父区块哈希值</a:t>
            </a:r>
            <a:r>
              <a:rPr lang="zh-CN" altLang="en-US" sz="2000" dirty="0" smtClean="0">
                <a:latin typeface="微软雅黑" panose="020B0503020204020204" charset="-122"/>
                <a:ea typeface="微软雅黑" panose="020B0503020204020204" charset="-122"/>
                <a:cs typeface="微软雅黑" panose="020B0503020204020204" charset="-122"/>
                <a:sym typeface="+mn-ea"/>
              </a:rPr>
              <a:t>，引用的区块链中父区块头的哈希值，通过这个值将每个区块连接形成区块链。</a:t>
            </a:r>
            <a:endParaRPr lang="zh-CN" altLang="en-US" sz="2000" dirty="0" smtClean="0">
              <a:latin typeface="微软雅黑" panose="020B0503020204020204" charset="-122"/>
              <a:ea typeface="微软雅黑" panose="020B0503020204020204" charset="-122"/>
              <a:sym typeface="+mn-ea"/>
            </a:endParaRPr>
          </a:p>
          <a:p>
            <a:pPr algn="just">
              <a:lnSpc>
                <a:spcPct val="160000"/>
              </a:lnSpc>
            </a:pPr>
            <a:endParaRPr lang="zh-CN" altLang="en-US" sz="2000" dirty="0">
              <a:latin typeface="微软雅黑" panose="020B0503020204020204" charset="-122"/>
              <a:ea typeface="微软雅黑" panose="020B0503020204020204" charset="-122"/>
              <a:sym typeface="+mn-ea"/>
            </a:endParaRPr>
          </a:p>
        </p:txBody>
      </p:sp>
      <p:sp>
        <p:nvSpPr>
          <p:cNvPr id="3" name="椭圆 2"/>
          <p:cNvSpPr/>
          <p:nvPr/>
        </p:nvSpPr>
        <p:spPr>
          <a:xfrm>
            <a:off x="677636" y="1883592"/>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01</a:t>
            </a:r>
            <a:endParaRPr lang="zh-CN" altLang="en-US" sz="2400" dirty="0">
              <a:latin typeface="微软雅黑" panose="020B0503020204020204" charset="-122"/>
              <a:ea typeface="微软雅黑" panose="020B0503020204020204" charset="-122"/>
            </a:endParaRPr>
          </a:p>
        </p:txBody>
      </p:sp>
      <p:sp>
        <p:nvSpPr>
          <p:cNvPr id="9" name="椭圆 8"/>
          <p:cNvSpPr/>
          <p:nvPr/>
        </p:nvSpPr>
        <p:spPr>
          <a:xfrm>
            <a:off x="6199416" y="1872928"/>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02</a:t>
            </a:r>
            <a:endParaRPr lang="zh-CN" altLang="en-US" sz="2400" dirty="0">
              <a:latin typeface="微软雅黑" panose="020B0503020204020204" charset="-122"/>
              <a:ea typeface="微软雅黑" panose="020B0503020204020204" charset="-122"/>
            </a:endParaRPr>
          </a:p>
        </p:txBody>
      </p:sp>
      <p:sp>
        <p:nvSpPr>
          <p:cNvPr id="10" name="文本框 9"/>
          <p:cNvSpPr txBox="1"/>
          <p:nvPr/>
        </p:nvSpPr>
        <p:spPr>
          <a:xfrm>
            <a:off x="1563461" y="5337539"/>
            <a:ext cx="4461291" cy="584775"/>
          </a:xfrm>
          <a:prstGeom prst="rect">
            <a:avLst/>
          </a:prstGeom>
          <a:noFill/>
        </p:spPr>
        <p:txBody>
          <a:bodyPr wrap="square" rtlCol="0">
            <a:spAutoFit/>
          </a:bodyPr>
          <a:lstStyle/>
          <a:p>
            <a:pPr algn="just">
              <a:lnSpc>
                <a:spcPct val="160000"/>
              </a:lnSpc>
            </a:pPr>
            <a:r>
              <a:rPr lang="zh-CN" altLang="en-US" sz="20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状态树根哈希</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，状态树树的哈希。</a:t>
            </a:r>
            <a:endParaRPr lang="zh-CN" altLang="en-US" sz="2000" dirty="0">
              <a:latin typeface="微软雅黑" panose="020B0503020204020204" charset="-122"/>
              <a:ea typeface="微软雅黑" panose="020B0503020204020204" charset="-122"/>
              <a:sym typeface="+mn-ea"/>
            </a:endParaRPr>
          </a:p>
        </p:txBody>
      </p:sp>
      <p:sp>
        <p:nvSpPr>
          <p:cNvPr id="11" name="椭圆 10"/>
          <p:cNvSpPr/>
          <p:nvPr/>
        </p:nvSpPr>
        <p:spPr>
          <a:xfrm>
            <a:off x="677636" y="3052074"/>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03</a:t>
            </a:r>
            <a:endParaRPr lang="zh-CN" altLang="en-US" sz="2400" dirty="0">
              <a:latin typeface="微软雅黑" panose="020B0503020204020204" charset="-122"/>
              <a:ea typeface="微软雅黑" panose="020B0503020204020204" charset="-122"/>
            </a:endParaRPr>
          </a:p>
        </p:txBody>
      </p:sp>
      <p:sp>
        <p:nvSpPr>
          <p:cNvPr id="12" name="文本框 11"/>
          <p:cNvSpPr txBox="1"/>
          <p:nvPr/>
        </p:nvSpPr>
        <p:spPr>
          <a:xfrm>
            <a:off x="7104290" y="3106977"/>
            <a:ext cx="4351564" cy="583565"/>
          </a:xfrm>
          <a:prstGeom prst="rect">
            <a:avLst/>
          </a:prstGeom>
          <a:noFill/>
        </p:spPr>
        <p:txBody>
          <a:bodyPr wrap="square" rtlCol="0">
            <a:spAutoFit/>
          </a:bodyPr>
          <a:lstStyle/>
          <a:p>
            <a:pPr algn="just">
              <a:lnSpc>
                <a:spcPct val="160000"/>
              </a:lnSpc>
            </a:pP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时间戳</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，记录区块产生的时间。</a:t>
            </a:r>
            <a:endParaRPr lang="zh-CN" altLang="en-US" sz="2000" dirty="0">
              <a:latin typeface="微软雅黑" panose="020B0503020204020204" charset="-122"/>
              <a:ea typeface="微软雅黑" panose="020B0503020204020204" charset="-122"/>
              <a:sym typeface="+mn-ea"/>
            </a:endParaRPr>
          </a:p>
        </p:txBody>
      </p:sp>
      <p:sp>
        <p:nvSpPr>
          <p:cNvPr id="13" name="椭圆 12"/>
          <p:cNvSpPr/>
          <p:nvPr/>
        </p:nvSpPr>
        <p:spPr>
          <a:xfrm>
            <a:off x="6185627" y="3014164"/>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04</a:t>
            </a:r>
            <a:endParaRPr lang="zh-CN" altLang="en-US" sz="2400" dirty="0">
              <a:latin typeface="微软雅黑" panose="020B0503020204020204" charset="-122"/>
              <a:ea typeface="微软雅黑" panose="020B0503020204020204" charset="-122"/>
            </a:endParaRPr>
          </a:p>
        </p:txBody>
      </p:sp>
      <p:sp>
        <p:nvSpPr>
          <p:cNvPr id="14" name="文本框 13"/>
          <p:cNvSpPr txBox="1"/>
          <p:nvPr/>
        </p:nvSpPr>
        <p:spPr>
          <a:xfrm>
            <a:off x="1551442" y="3167125"/>
            <a:ext cx="4351564" cy="583565"/>
          </a:xfrm>
          <a:prstGeom prst="rect">
            <a:avLst/>
          </a:prstGeom>
          <a:noFill/>
        </p:spPr>
        <p:txBody>
          <a:bodyPr wrap="square" rtlCol="0">
            <a:spAutoFit/>
          </a:bodyPr>
          <a:lstStyle/>
          <a:p>
            <a:pPr algn="just">
              <a:lnSpc>
                <a:spcPct val="160000"/>
              </a:lnSpc>
            </a:pP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难度值</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，区块共识</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难度值。</a:t>
            </a:r>
            <a:endParaRPr lang="zh-CN" altLang="en-US" sz="2000" dirty="0">
              <a:latin typeface="微软雅黑" panose="020B0503020204020204" charset="-122"/>
              <a:ea typeface="微软雅黑" panose="020B0503020204020204" charset="-122"/>
              <a:sym typeface="+mn-ea"/>
            </a:endParaRPr>
          </a:p>
        </p:txBody>
      </p:sp>
      <p:sp>
        <p:nvSpPr>
          <p:cNvPr id="15" name="椭圆 14"/>
          <p:cNvSpPr/>
          <p:nvPr/>
        </p:nvSpPr>
        <p:spPr>
          <a:xfrm>
            <a:off x="676138" y="4156165"/>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05</a:t>
            </a:r>
            <a:endParaRPr lang="zh-CN" altLang="en-US" sz="2400" dirty="0">
              <a:latin typeface="微软雅黑" panose="020B0503020204020204" charset="-122"/>
              <a:ea typeface="微软雅黑" panose="020B0503020204020204" charset="-122"/>
            </a:endParaRPr>
          </a:p>
        </p:txBody>
      </p:sp>
      <p:sp>
        <p:nvSpPr>
          <p:cNvPr id="16" name="文本框 15"/>
          <p:cNvSpPr txBox="1"/>
          <p:nvPr/>
        </p:nvSpPr>
        <p:spPr>
          <a:xfrm>
            <a:off x="1543049" y="4206266"/>
            <a:ext cx="4656366" cy="583565"/>
          </a:xfrm>
          <a:prstGeom prst="rect">
            <a:avLst/>
          </a:prstGeom>
          <a:noFill/>
        </p:spPr>
        <p:txBody>
          <a:bodyPr wrap="square" rtlCol="0">
            <a:spAutoFit/>
          </a:bodyPr>
          <a:lstStyle/>
          <a:p>
            <a:pPr algn="just">
              <a:lnSpc>
                <a:spcPct val="160000"/>
              </a:lnSpc>
            </a:pPr>
            <a:r>
              <a:rPr lang="zh-CN" altLang="en-US" sz="20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随机数</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，协助节点达成一致协议或共识。</a:t>
            </a:r>
            <a:endParaRPr lang="zh-CN" altLang="en-US" sz="2000" dirty="0">
              <a:latin typeface="微软雅黑" panose="020B0503020204020204" charset="-122"/>
              <a:ea typeface="微软雅黑" panose="020B0503020204020204" charset="-122"/>
              <a:sym typeface="+mn-ea"/>
            </a:endParaRPr>
          </a:p>
        </p:txBody>
      </p:sp>
      <p:sp>
        <p:nvSpPr>
          <p:cNvPr id="17" name="椭圆 16"/>
          <p:cNvSpPr/>
          <p:nvPr/>
        </p:nvSpPr>
        <p:spPr>
          <a:xfrm>
            <a:off x="6226448" y="4118628"/>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06</a:t>
            </a:r>
            <a:endParaRPr lang="zh-CN" altLang="en-US" sz="2400" dirty="0">
              <a:latin typeface="微软雅黑" panose="020B0503020204020204" charset="-122"/>
              <a:ea typeface="微软雅黑" panose="020B0503020204020204" charset="-122"/>
            </a:endParaRPr>
          </a:p>
        </p:txBody>
      </p:sp>
      <p:sp>
        <p:nvSpPr>
          <p:cNvPr id="18" name="文本框 17"/>
          <p:cNvSpPr txBox="1"/>
          <p:nvPr/>
        </p:nvSpPr>
        <p:spPr>
          <a:xfrm>
            <a:off x="4146694" y="627292"/>
            <a:ext cx="4105443"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区块的数据结构（</a:t>
            </a:r>
            <a:r>
              <a:rPr lang="en-US" altLang="zh-CN" sz="3200" dirty="0">
                <a:solidFill>
                  <a:schemeClr val="accent1">
                    <a:lumMod val="75000"/>
                  </a:schemeClr>
                </a:solidFill>
                <a:latin typeface="微软雅黑" panose="020B0503020204020204" charset="-122"/>
                <a:ea typeface="微软雅黑" panose="020B0503020204020204" charset="-122"/>
              </a:rPr>
              <a:t>1/2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19" name="文本框 18"/>
          <p:cNvSpPr txBox="1"/>
          <p:nvPr/>
        </p:nvSpPr>
        <p:spPr>
          <a:xfrm>
            <a:off x="7104290" y="1369592"/>
            <a:ext cx="4352925" cy="1507592"/>
          </a:xfrm>
          <a:prstGeom prst="rect">
            <a:avLst/>
          </a:prstGeom>
          <a:noFill/>
        </p:spPr>
        <p:txBody>
          <a:bodyPr wrap="square" rtlCol="0">
            <a:spAutoFit/>
          </a:bodyPr>
          <a:lstStyle/>
          <a:p>
            <a:pPr algn="just">
              <a:lnSpc>
                <a:spcPct val="160000"/>
              </a:lnSpc>
            </a:pPr>
            <a:r>
              <a:rPr lang="zh-CN" altLang="en-US" sz="20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叔区块哈希值</a:t>
            </a:r>
            <a:r>
              <a:rPr lang="zh-CN" altLang="en-US" sz="2000" dirty="0" smtClean="0">
                <a:latin typeface="微软雅黑" panose="020B0503020204020204" charset="-122"/>
                <a:ea typeface="微软雅黑" panose="020B0503020204020204" charset="-122"/>
                <a:cs typeface="微软雅黑" panose="020B0503020204020204" charset="-122"/>
                <a:sym typeface="+mn-ea"/>
              </a:rPr>
              <a:t>，区块体中所有叔块头的哈希。</a:t>
            </a:r>
            <a:endParaRPr lang="zh-CN" altLang="en-US" sz="2000" dirty="0" smtClean="0">
              <a:latin typeface="微软雅黑" panose="020B0503020204020204" charset="-122"/>
              <a:ea typeface="微软雅黑" panose="020B0503020204020204" charset="-122"/>
              <a:sym typeface="+mn-ea"/>
            </a:endParaRPr>
          </a:p>
          <a:p>
            <a:pPr algn="just">
              <a:lnSpc>
                <a:spcPct val="160000"/>
              </a:lnSpc>
            </a:pPr>
            <a:endParaRPr lang="zh-CN" altLang="en-US" sz="2000" dirty="0">
              <a:latin typeface="微软雅黑" panose="020B0503020204020204" charset="-122"/>
              <a:ea typeface="微软雅黑" panose="020B0503020204020204" charset="-122"/>
              <a:sym typeface="+mn-ea"/>
            </a:endParaRPr>
          </a:p>
        </p:txBody>
      </p:sp>
      <p:sp>
        <p:nvSpPr>
          <p:cNvPr id="20" name="椭圆 19"/>
          <p:cNvSpPr/>
          <p:nvPr/>
        </p:nvSpPr>
        <p:spPr>
          <a:xfrm>
            <a:off x="726849" y="5259662"/>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rPr>
              <a:t>07</a:t>
            </a:r>
            <a:endParaRPr lang="zh-CN" altLang="en-US" sz="2400" dirty="0">
              <a:latin typeface="微软雅黑" panose="020B0503020204020204" charset="-122"/>
              <a:ea typeface="微软雅黑" panose="020B0503020204020204" charset="-122"/>
            </a:endParaRPr>
          </a:p>
        </p:txBody>
      </p:sp>
      <p:sp>
        <p:nvSpPr>
          <p:cNvPr id="21" name="文本框 20"/>
          <p:cNvSpPr txBox="1"/>
          <p:nvPr/>
        </p:nvSpPr>
        <p:spPr>
          <a:xfrm>
            <a:off x="7051041" y="4216512"/>
            <a:ext cx="4327525" cy="584775"/>
          </a:xfrm>
          <a:prstGeom prst="rect">
            <a:avLst/>
          </a:prstGeom>
          <a:noFill/>
        </p:spPr>
        <p:txBody>
          <a:bodyPr wrap="square" rtlCol="0">
            <a:spAutoFit/>
          </a:bodyPr>
          <a:lstStyle/>
          <a:p>
            <a:pPr algn="just">
              <a:lnSpc>
                <a:spcPct val="160000"/>
              </a:lnSpc>
            </a:pPr>
            <a:r>
              <a:rPr lang="zh-CN" altLang="en-US" sz="20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交易树根哈希</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，交易树根的哈希。</a:t>
            </a:r>
            <a:endParaRPr lang="zh-CN" altLang="en-US" sz="2000" dirty="0">
              <a:latin typeface="微软雅黑" panose="020B0503020204020204" charset="-122"/>
              <a:ea typeface="微软雅黑" panose="020B0503020204020204" charset="-122"/>
              <a:sym typeface="+mn-ea"/>
            </a:endParaRPr>
          </a:p>
        </p:txBody>
      </p:sp>
      <p:sp>
        <p:nvSpPr>
          <p:cNvPr id="22" name="椭圆 21"/>
          <p:cNvSpPr/>
          <p:nvPr/>
        </p:nvSpPr>
        <p:spPr>
          <a:xfrm>
            <a:off x="6226448" y="5223093"/>
            <a:ext cx="824593" cy="813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微软雅黑" panose="020B0503020204020204" charset="-122"/>
                <a:ea typeface="微软雅黑" panose="020B0503020204020204" charset="-122"/>
              </a:rPr>
              <a:t>08</a:t>
            </a:r>
            <a:endParaRPr lang="zh-CN" altLang="en-US" sz="2400" dirty="0">
              <a:latin typeface="微软雅黑" panose="020B0503020204020204" charset="-122"/>
              <a:ea typeface="微软雅黑" panose="020B0503020204020204" charset="-122"/>
            </a:endParaRPr>
          </a:p>
        </p:txBody>
      </p:sp>
      <p:sp>
        <p:nvSpPr>
          <p:cNvPr id="23" name="文本框 22"/>
          <p:cNvSpPr txBox="1"/>
          <p:nvPr/>
        </p:nvSpPr>
        <p:spPr>
          <a:xfrm>
            <a:off x="7063060" y="5259662"/>
            <a:ext cx="4327525" cy="584775"/>
          </a:xfrm>
          <a:prstGeom prst="rect">
            <a:avLst/>
          </a:prstGeom>
          <a:noFill/>
        </p:spPr>
        <p:txBody>
          <a:bodyPr wrap="square" rtlCol="0">
            <a:spAutoFit/>
          </a:bodyPr>
          <a:lstStyle/>
          <a:p>
            <a:pPr algn="just">
              <a:lnSpc>
                <a:spcPct val="160000"/>
              </a:lnSpc>
            </a:pPr>
            <a:r>
              <a:rPr lang="zh-CN" altLang="en-US" sz="20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收据树根哈希</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，收据树根的哈希。</a:t>
            </a:r>
            <a:endParaRPr lang="zh-CN" altLang="en-US" sz="200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8" name="object 5"/>
          <p:cNvSpPr/>
          <p:nvPr/>
        </p:nvSpPr>
        <p:spPr>
          <a:xfrm>
            <a:off x="6044852" y="1414381"/>
            <a:ext cx="2455557" cy="541016"/>
          </a:xfrm>
          <a:custGeom>
            <a:avLst/>
            <a:gdLst/>
            <a:ahLst/>
            <a:cxnLst/>
            <a:rect l="l" t="t" r="r" b="b"/>
            <a:pathLst>
              <a:path w="4049395" h="892175">
                <a:moveTo>
                  <a:pt x="3873746" y="0"/>
                </a:moveTo>
                <a:lnTo>
                  <a:pt x="175810" y="0"/>
                </a:lnTo>
                <a:lnTo>
                  <a:pt x="141945" y="134"/>
                </a:lnTo>
                <a:lnTo>
                  <a:pt x="92730" y="3618"/>
                </a:lnTo>
                <a:lnTo>
                  <a:pt x="51369" y="18917"/>
                </a:lnTo>
                <a:lnTo>
                  <a:pt x="18918" y="51369"/>
                </a:lnTo>
                <a:lnTo>
                  <a:pt x="3617" y="92730"/>
                </a:lnTo>
                <a:lnTo>
                  <a:pt x="132" y="141945"/>
                </a:lnTo>
                <a:lnTo>
                  <a:pt x="0" y="175031"/>
                </a:lnTo>
                <a:lnTo>
                  <a:pt x="3" y="716559"/>
                </a:lnTo>
                <a:lnTo>
                  <a:pt x="1083" y="776590"/>
                </a:lnTo>
                <a:lnTo>
                  <a:pt x="8577" y="819285"/>
                </a:lnTo>
                <a:lnTo>
                  <a:pt x="33377" y="858213"/>
                </a:lnTo>
                <a:lnTo>
                  <a:pt x="72305" y="883013"/>
                </a:lnTo>
                <a:lnTo>
                  <a:pt x="115000" y="890518"/>
                </a:lnTo>
                <a:lnTo>
                  <a:pt x="175031" y="891590"/>
                </a:lnTo>
                <a:lnTo>
                  <a:pt x="3872968" y="891590"/>
                </a:lnTo>
                <a:lnTo>
                  <a:pt x="3933681" y="890518"/>
                </a:lnTo>
                <a:lnTo>
                  <a:pt x="3976472" y="883013"/>
                </a:lnTo>
                <a:lnTo>
                  <a:pt x="4015401" y="858213"/>
                </a:lnTo>
                <a:lnTo>
                  <a:pt x="4040201" y="819285"/>
                </a:lnTo>
                <a:lnTo>
                  <a:pt x="4047710" y="776493"/>
                </a:lnTo>
                <a:lnTo>
                  <a:pt x="4048779" y="716559"/>
                </a:lnTo>
                <a:lnTo>
                  <a:pt x="4048776" y="175031"/>
                </a:lnTo>
                <a:lnTo>
                  <a:pt x="4047696" y="115000"/>
                </a:lnTo>
                <a:lnTo>
                  <a:pt x="4040201" y="72305"/>
                </a:lnTo>
                <a:lnTo>
                  <a:pt x="4015401" y="33377"/>
                </a:lnTo>
                <a:lnTo>
                  <a:pt x="3976472" y="8577"/>
                </a:lnTo>
                <a:lnTo>
                  <a:pt x="3933778" y="1072"/>
                </a:lnTo>
                <a:lnTo>
                  <a:pt x="3873746" y="0"/>
                </a:lnTo>
                <a:close/>
              </a:path>
            </a:pathLst>
          </a:custGeom>
          <a:solidFill>
            <a:srgbClr val="55719E"/>
          </a:solidFill>
        </p:spPr>
        <p:txBody>
          <a:bodyPr wrap="square" lIns="0" tIns="0" rIns="0" bIns="0" rtlCol="0"/>
          <a:lstStyle/>
          <a:p>
            <a:endParaRPr sz="2000" dirty="0">
              <a:solidFill>
                <a:prstClr val="black"/>
              </a:solidFill>
              <a:latin typeface="微软雅黑" panose="020B0503020204020204" charset="-122"/>
              <a:ea typeface="微软雅黑" panose="020B0503020204020204" charset="-122"/>
            </a:endParaRPr>
          </a:p>
        </p:txBody>
      </p:sp>
      <p:sp>
        <p:nvSpPr>
          <p:cNvPr id="69" name="object 6"/>
          <p:cNvSpPr txBox="1"/>
          <p:nvPr/>
        </p:nvSpPr>
        <p:spPr>
          <a:xfrm>
            <a:off x="6931036" y="1533087"/>
            <a:ext cx="871678" cy="318275"/>
          </a:xfrm>
          <a:prstGeom prst="rect">
            <a:avLst/>
          </a:prstGeom>
        </p:spPr>
        <p:txBody>
          <a:bodyPr vert="horz" wrap="square" lIns="0" tIns="10397" rIns="0" bIns="0" rtlCol="0">
            <a:spAutoFit/>
          </a:bodyPr>
          <a:lstStyle/>
          <a:p>
            <a:pPr marL="7620">
              <a:spcBef>
                <a:spcPts val="80"/>
              </a:spcBef>
            </a:pPr>
            <a:r>
              <a:rPr lang="zh-CN" altLang="en-US"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a:t>
            </a:r>
            <a:r>
              <a:rPr lang="en-US" altLang="zh-CN" sz="2000" spc="21" dirty="0">
                <a:solidFill>
                  <a:srgbClr val="FFFFFF"/>
                </a:solidFill>
                <a:latin typeface="微软雅黑" panose="020B0503020204020204" charset="-122"/>
                <a:ea typeface="微软雅黑" panose="020B0503020204020204" charset="-122"/>
                <a:cs typeface="Microsoft JhengHei UI Light" panose="020B0304030504040204" charset="-120"/>
              </a:rPr>
              <a:t>N</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1" name="object 8"/>
          <p:cNvSpPr/>
          <p:nvPr/>
        </p:nvSpPr>
        <p:spPr>
          <a:xfrm>
            <a:off x="6044852" y="2371372"/>
            <a:ext cx="2455557" cy="3483385"/>
          </a:xfrm>
          <a:custGeom>
            <a:avLst/>
            <a:gdLst/>
            <a:ahLst/>
            <a:cxnLst/>
            <a:rect l="l" t="t" r="r" b="b"/>
            <a:pathLst>
              <a:path w="4049395" h="6236970">
                <a:moveTo>
                  <a:pt x="3873746" y="0"/>
                </a:moveTo>
                <a:lnTo>
                  <a:pt x="175810" y="0"/>
                </a:lnTo>
                <a:lnTo>
                  <a:pt x="141945" y="134"/>
                </a:lnTo>
                <a:lnTo>
                  <a:pt x="92730" y="3618"/>
                </a:lnTo>
                <a:lnTo>
                  <a:pt x="51369" y="18917"/>
                </a:lnTo>
                <a:lnTo>
                  <a:pt x="18918" y="51368"/>
                </a:lnTo>
                <a:lnTo>
                  <a:pt x="3617" y="92730"/>
                </a:lnTo>
                <a:lnTo>
                  <a:pt x="132" y="141945"/>
                </a:lnTo>
                <a:lnTo>
                  <a:pt x="0" y="175031"/>
                </a:lnTo>
                <a:lnTo>
                  <a:pt x="3" y="6061542"/>
                </a:lnTo>
                <a:lnTo>
                  <a:pt x="1083" y="6121573"/>
                </a:lnTo>
                <a:lnTo>
                  <a:pt x="8577" y="6164268"/>
                </a:lnTo>
                <a:lnTo>
                  <a:pt x="33377" y="6203196"/>
                </a:lnTo>
                <a:lnTo>
                  <a:pt x="72305" y="6227996"/>
                </a:lnTo>
                <a:lnTo>
                  <a:pt x="115000" y="6235501"/>
                </a:lnTo>
                <a:lnTo>
                  <a:pt x="175031" y="6236573"/>
                </a:lnTo>
                <a:lnTo>
                  <a:pt x="3872968" y="6236573"/>
                </a:lnTo>
                <a:lnTo>
                  <a:pt x="3933681" y="6235501"/>
                </a:lnTo>
                <a:lnTo>
                  <a:pt x="3976472" y="6227996"/>
                </a:lnTo>
                <a:lnTo>
                  <a:pt x="4015401" y="6203196"/>
                </a:lnTo>
                <a:lnTo>
                  <a:pt x="4040201" y="6164268"/>
                </a:lnTo>
                <a:lnTo>
                  <a:pt x="4047710" y="6121476"/>
                </a:lnTo>
                <a:lnTo>
                  <a:pt x="4048779" y="6061542"/>
                </a:lnTo>
                <a:lnTo>
                  <a:pt x="4048776" y="175031"/>
                </a:lnTo>
                <a:lnTo>
                  <a:pt x="4047696" y="115000"/>
                </a:lnTo>
                <a:lnTo>
                  <a:pt x="4040201" y="72305"/>
                </a:lnTo>
                <a:lnTo>
                  <a:pt x="4015401" y="33377"/>
                </a:lnTo>
                <a:lnTo>
                  <a:pt x="3976472" y="8576"/>
                </a:lnTo>
                <a:lnTo>
                  <a:pt x="3933778" y="1072"/>
                </a:lnTo>
                <a:lnTo>
                  <a:pt x="3873746" y="0"/>
                </a:lnTo>
                <a:close/>
              </a:path>
            </a:pathLst>
          </a:custGeom>
          <a:solidFill>
            <a:srgbClr val="E4F2FF"/>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2" name="object 9"/>
          <p:cNvSpPr/>
          <p:nvPr/>
        </p:nvSpPr>
        <p:spPr>
          <a:xfrm>
            <a:off x="6044852" y="2358956"/>
            <a:ext cx="2455557" cy="251062"/>
          </a:xfrm>
          <a:custGeom>
            <a:avLst/>
            <a:gdLst/>
            <a:ahLst/>
            <a:cxnLst/>
            <a:rect l="l" t="t" r="r" b="b"/>
            <a:pathLst>
              <a:path w="4049395" h="414020">
                <a:moveTo>
                  <a:pt x="3818581" y="0"/>
                </a:moveTo>
                <a:lnTo>
                  <a:pt x="231221" y="0"/>
                </a:lnTo>
                <a:lnTo>
                  <a:pt x="186682" y="134"/>
                </a:lnTo>
                <a:lnTo>
                  <a:pt x="136137" y="2094"/>
                </a:lnTo>
                <a:lnTo>
                  <a:pt x="95095" y="8576"/>
                </a:lnTo>
                <a:lnTo>
                  <a:pt x="55196" y="25668"/>
                </a:lnTo>
                <a:lnTo>
                  <a:pt x="24879" y="51368"/>
                </a:lnTo>
                <a:lnTo>
                  <a:pt x="4756" y="92729"/>
                </a:lnTo>
                <a:lnTo>
                  <a:pt x="173" y="141944"/>
                </a:lnTo>
                <a:lnTo>
                  <a:pt x="0" y="413176"/>
                </a:lnTo>
                <a:lnTo>
                  <a:pt x="4048779" y="413954"/>
                </a:lnTo>
                <a:lnTo>
                  <a:pt x="4048752" y="157319"/>
                </a:lnTo>
                <a:lnTo>
                  <a:pt x="4047357" y="114999"/>
                </a:lnTo>
                <a:lnTo>
                  <a:pt x="4037498" y="72305"/>
                </a:lnTo>
                <a:lnTo>
                  <a:pt x="4004881" y="33376"/>
                </a:lnTo>
                <a:lnTo>
                  <a:pt x="3967887" y="13195"/>
                </a:lnTo>
                <a:lnTo>
                  <a:pt x="3926838" y="3618"/>
                </a:lnTo>
                <a:lnTo>
                  <a:pt x="3880946" y="452"/>
                </a:lnTo>
                <a:lnTo>
                  <a:pt x="3818581"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0"/>
          <p:cNvSpPr txBox="1"/>
          <p:nvPr/>
        </p:nvSpPr>
        <p:spPr>
          <a:xfrm>
            <a:off x="6621812" y="2817778"/>
            <a:ext cx="1301635" cy="316719"/>
          </a:xfrm>
          <a:prstGeom prst="rect">
            <a:avLst/>
          </a:prstGeom>
        </p:spPr>
        <p:txBody>
          <a:bodyPr vert="horz" wrap="square" lIns="0" tIns="8856" rIns="0" bIns="0" rtlCol="0">
            <a:spAutoFit/>
          </a:bodyPr>
          <a:lstStyle/>
          <a:p>
            <a:pPr marL="7620">
              <a:spcBef>
                <a:spcPts val="70"/>
              </a:spcBef>
            </a:pPr>
            <a:r>
              <a:rPr lang="zh-CN" altLang="en-US" sz="2000" spc="9" dirty="0" smtClean="0">
                <a:solidFill>
                  <a:srgbClr val="55719E"/>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Arial" panose="020B0604020202020204"/>
            </a:endParaRPr>
          </a:p>
        </p:txBody>
      </p:sp>
      <p:sp>
        <p:nvSpPr>
          <p:cNvPr id="75" name="object 12"/>
          <p:cNvSpPr/>
          <p:nvPr/>
        </p:nvSpPr>
        <p:spPr>
          <a:xfrm>
            <a:off x="7266090" y="1978416"/>
            <a:ext cx="0" cy="283022"/>
          </a:xfrm>
          <a:custGeom>
            <a:avLst/>
            <a:gdLst/>
            <a:ahLst/>
            <a:cxnLst/>
            <a:rect l="l" t="t" r="r" b="b"/>
            <a:pathLst>
              <a:path h="466725">
                <a:moveTo>
                  <a:pt x="0" y="0"/>
                </a:moveTo>
                <a:lnTo>
                  <a:pt x="0" y="466477"/>
                </a:lnTo>
              </a:path>
            </a:pathLst>
          </a:custGeom>
          <a:ln w="31412">
            <a:solidFill>
              <a:srgbClr val="44586B"/>
            </a:solidFill>
          </a:ln>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6" name="object 13"/>
          <p:cNvSpPr/>
          <p:nvPr/>
        </p:nvSpPr>
        <p:spPr>
          <a:xfrm>
            <a:off x="7224183" y="2251764"/>
            <a:ext cx="83944" cy="83944"/>
          </a:xfrm>
          <a:custGeom>
            <a:avLst/>
            <a:gdLst/>
            <a:ahLst/>
            <a:cxnLst/>
            <a:rect l="l" t="t" r="r" b="b"/>
            <a:pathLst>
              <a:path w="138429" h="138429">
                <a:moveTo>
                  <a:pt x="138215" y="0"/>
                </a:moveTo>
                <a:lnTo>
                  <a:pt x="0" y="0"/>
                </a:lnTo>
                <a:lnTo>
                  <a:pt x="69107" y="138215"/>
                </a:lnTo>
                <a:lnTo>
                  <a:pt x="138215" y="0"/>
                </a:lnTo>
                <a:close/>
              </a:path>
            </a:pathLst>
          </a:custGeom>
          <a:solidFill>
            <a:srgbClr val="44586B"/>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9" name="object 16"/>
          <p:cNvSpPr txBox="1"/>
          <p:nvPr/>
        </p:nvSpPr>
        <p:spPr>
          <a:xfrm>
            <a:off x="6603503" y="3363839"/>
            <a:ext cx="1382455" cy="316719"/>
          </a:xfrm>
          <a:prstGeom prst="rect">
            <a:avLst/>
          </a:prstGeom>
        </p:spPr>
        <p:txBody>
          <a:bodyPr vert="horz" wrap="square" lIns="0" tIns="8856" rIns="0" bIns="0" rtlCol="0">
            <a:spAutoFit/>
          </a:bodyPr>
          <a:lstStyle/>
          <a:p>
            <a:pPr marL="7620">
              <a:spcBef>
                <a:spcPts val="70"/>
              </a:spcBef>
            </a:pPr>
            <a:r>
              <a:rPr lang="zh-CN" altLang="en-US" sz="2000" spc="9" dirty="0" smtClean="0">
                <a:solidFill>
                  <a:srgbClr val="55719E"/>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Arial" panose="020B0604020202020204"/>
            </a:endParaRPr>
          </a:p>
        </p:txBody>
      </p:sp>
      <p:sp>
        <p:nvSpPr>
          <p:cNvPr id="80" name="object 17"/>
          <p:cNvSpPr txBox="1"/>
          <p:nvPr/>
        </p:nvSpPr>
        <p:spPr>
          <a:xfrm>
            <a:off x="6580037" y="3928950"/>
            <a:ext cx="1561237" cy="316719"/>
          </a:xfrm>
          <a:prstGeom prst="rect">
            <a:avLst/>
          </a:prstGeom>
        </p:spPr>
        <p:txBody>
          <a:bodyPr vert="horz" wrap="square" lIns="0" tIns="8856" rIns="0" bIns="0" rtlCol="0">
            <a:spAutoFit/>
          </a:bodyPr>
          <a:lstStyle/>
          <a:p>
            <a:pPr marL="7620">
              <a:spcBef>
                <a:spcPts val="70"/>
              </a:spcBef>
            </a:pPr>
            <a:r>
              <a:rPr lang="zh-CN" altLang="en-US" sz="2000" spc="9" dirty="0" smtClean="0">
                <a:solidFill>
                  <a:srgbClr val="55719E"/>
                </a:solidFill>
                <a:latin typeface="微软雅黑" panose="020B0503020204020204" charset="-122"/>
                <a:ea typeface="微软雅黑" panose="020B0503020204020204" charset="-122"/>
                <a:cs typeface="Microsoft JhengHei UI Light" panose="020B0304030504040204" charset="-120"/>
              </a:rPr>
              <a:t>挖矿者地址</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81" name="object 18"/>
          <p:cNvSpPr txBox="1"/>
          <p:nvPr/>
        </p:nvSpPr>
        <p:spPr>
          <a:xfrm>
            <a:off x="6636459" y="4484410"/>
            <a:ext cx="1382455"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矿区随机数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82" name="object 19"/>
          <p:cNvSpPr txBox="1"/>
          <p:nvPr/>
        </p:nvSpPr>
        <p:spPr>
          <a:xfrm>
            <a:off x="6710284" y="4996016"/>
            <a:ext cx="1027797"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86" name="object 23"/>
          <p:cNvSpPr/>
          <p:nvPr/>
        </p:nvSpPr>
        <p:spPr>
          <a:xfrm>
            <a:off x="9053554" y="2371372"/>
            <a:ext cx="2455557" cy="3483385"/>
          </a:xfrm>
          <a:custGeom>
            <a:avLst/>
            <a:gdLst/>
            <a:ahLst/>
            <a:cxnLst/>
            <a:rect l="l" t="t" r="r" b="b"/>
            <a:pathLst>
              <a:path w="4049394" h="6236970">
                <a:moveTo>
                  <a:pt x="3873745" y="0"/>
                </a:moveTo>
                <a:lnTo>
                  <a:pt x="175806" y="0"/>
                </a:lnTo>
                <a:lnTo>
                  <a:pt x="141940" y="134"/>
                </a:lnTo>
                <a:lnTo>
                  <a:pt x="92726" y="3618"/>
                </a:lnTo>
                <a:lnTo>
                  <a:pt x="51362" y="18917"/>
                </a:lnTo>
                <a:lnTo>
                  <a:pt x="18912" y="51368"/>
                </a:lnTo>
                <a:lnTo>
                  <a:pt x="3616" y="92730"/>
                </a:lnTo>
                <a:lnTo>
                  <a:pt x="132" y="141945"/>
                </a:lnTo>
                <a:lnTo>
                  <a:pt x="0" y="175031"/>
                </a:lnTo>
                <a:lnTo>
                  <a:pt x="3" y="6061542"/>
                </a:lnTo>
                <a:lnTo>
                  <a:pt x="1083" y="6121573"/>
                </a:lnTo>
                <a:lnTo>
                  <a:pt x="8575" y="6164268"/>
                </a:lnTo>
                <a:lnTo>
                  <a:pt x="33370" y="6203196"/>
                </a:lnTo>
                <a:lnTo>
                  <a:pt x="72301" y="6227996"/>
                </a:lnTo>
                <a:lnTo>
                  <a:pt x="114996" y="6235501"/>
                </a:lnTo>
                <a:lnTo>
                  <a:pt x="175031" y="6236573"/>
                </a:lnTo>
                <a:lnTo>
                  <a:pt x="3872960" y="6236573"/>
                </a:lnTo>
                <a:lnTo>
                  <a:pt x="3933677" y="6235501"/>
                </a:lnTo>
                <a:lnTo>
                  <a:pt x="3976465" y="6227996"/>
                </a:lnTo>
                <a:lnTo>
                  <a:pt x="4015397" y="6203196"/>
                </a:lnTo>
                <a:lnTo>
                  <a:pt x="4040201" y="6164268"/>
                </a:lnTo>
                <a:lnTo>
                  <a:pt x="4047708" y="6121476"/>
                </a:lnTo>
                <a:lnTo>
                  <a:pt x="4048777" y="6061542"/>
                </a:lnTo>
                <a:lnTo>
                  <a:pt x="4048774" y="175031"/>
                </a:lnTo>
                <a:lnTo>
                  <a:pt x="4047694" y="115000"/>
                </a:lnTo>
                <a:lnTo>
                  <a:pt x="4040201" y="72305"/>
                </a:lnTo>
                <a:lnTo>
                  <a:pt x="4015397" y="33377"/>
                </a:lnTo>
                <a:lnTo>
                  <a:pt x="3976465" y="8576"/>
                </a:lnTo>
                <a:lnTo>
                  <a:pt x="3933775" y="1072"/>
                </a:lnTo>
                <a:lnTo>
                  <a:pt x="3873745" y="0"/>
                </a:lnTo>
                <a:close/>
              </a:path>
            </a:pathLst>
          </a:custGeom>
          <a:solidFill>
            <a:srgbClr val="E4F2FF"/>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87" name="object 24"/>
          <p:cNvSpPr/>
          <p:nvPr/>
        </p:nvSpPr>
        <p:spPr>
          <a:xfrm>
            <a:off x="9053554" y="2371372"/>
            <a:ext cx="2455557" cy="251062"/>
          </a:xfrm>
          <a:custGeom>
            <a:avLst/>
            <a:gdLst/>
            <a:ahLst/>
            <a:cxnLst/>
            <a:rect l="l" t="t" r="r" b="b"/>
            <a:pathLst>
              <a:path w="4049394" h="414020">
                <a:moveTo>
                  <a:pt x="3818574" y="0"/>
                </a:moveTo>
                <a:lnTo>
                  <a:pt x="231218" y="0"/>
                </a:lnTo>
                <a:lnTo>
                  <a:pt x="186678" y="134"/>
                </a:lnTo>
                <a:lnTo>
                  <a:pt x="136131" y="2094"/>
                </a:lnTo>
                <a:lnTo>
                  <a:pt x="95086" y="8576"/>
                </a:lnTo>
                <a:lnTo>
                  <a:pt x="55192" y="25668"/>
                </a:lnTo>
                <a:lnTo>
                  <a:pt x="24876" y="51368"/>
                </a:lnTo>
                <a:lnTo>
                  <a:pt x="4751" y="92729"/>
                </a:lnTo>
                <a:lnTo>
                  <a:pt x="172" y="141944"/>
                </a:lnTo>
                <a:lnTo>
                  <a:pt x="0" y="413176"/>
                </a:lnTo>
                <a:lnTo>
                  <a:pt x="4048777" y="413954"/>
                </a:lnTo>
                <a:lnTo>
                  <a:pt x="4048750" y="157319"/>
                </a:lnTo>
                <a:lnTo>
                  <a:pt x="4047352" y="114999"/>
                </a:lnTo>
                <a:lnTo>
                  <a:pt x="4037489" y="72305"/>
                </a:lnTo>
                <a:lnTo>
                  <a:pt x="4004872" y="33376"/>
                </a:lnTo>
                <a:lnTo>
                  <a:pt x="3967884" y="13195"/>
                </a:lnTo>
                <a:lnTo>
                  <a:pt x="3926832" y="3618"/>
                </a:lnTo>
                <a:lnTo>
                  <a:pt x="3880938" y="452"/>
                </a:lnTo>
                <a:lnTo>
                  <a:pt x="3818574"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88" name="object 25"/>
          <p:cNvSpPr txBox="1"/>
          <p:nvPr/>
        </p:nvSpPr>
        <p:spPr>
          <a:xfrm>
            <a:off x="9931228" y="2830194"/>
            <a:ext cx="807002"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唯一</a:t>
            </a:r>
            <a:r>
              <a:rPr sz="2000" dirty="0">
                <a:solidFill>
                  <a:srgbClr val="55719E"/>
                </a:solidFill>
                <a:latin typeface="微软雅黑" panose="020B0503020204020204" charset="-122"/>
                <a:ea typeface="微软雅黑" panose="020B0503020204020204" charset="-122"/>
                <a:cs typeface="Arial" panose="020B0604020202020204"/>
              </a:rPr>
              <a:t>ID</a:t>
            </a:r>
            <a:endParaRPr sz="2000" dirty="0">
              <a:solidFill>
                <a:prstClr val="black"/>
              </a:solidFill>
              <a:latin typeface="微软雅黑" panose="020B0503020204020204" charset="-122"/>
              <a:ea typeface="微软雅黑" panose="020B0503020204020204" charset="-122"/>
              <a:cs typeface="Arial" panose="020B0604020202020204"/>
            </a:endParaRPr>
          </a:p>
        </p:txBody>
      </p:sp>
      <p:sp>
        <p:nvSpPr>
          <p:cNvPr id="90" name="object 27"/>
          <p:cNvSpPr/>
          <p:nvPr/>
        </p:nvSpPr>
        <p:spPr>
          <a:xfrm>
            <a:off x="10281164" y="1990834"/>
            <a:ext cx="0" cy="283796"/>
          </a:xfrm>
          <a:custGeom>
            <a:avLst/>
            <a:gdLst/>
            <a:ahLst/>
            <a:cxnLst/>
            <a:rect l="l" t="t" r="r" b="b"/>
            <a:pathLst>
              <a:path h="466725">
                <a:moveTo>
                  <a:pt x="0" y="0"/>
                </a:moveTo>
                <a:lnTo>
                  <a:pt x="0" y="466477"/>
                </a:lnTo>
              </a:path>
            </a:pathLst>
          </a:custGeom>
          <a:ln w="31412">
            <a:solidFill>
              <a:srgbClr val="44586B"/>
            </a:solidFill>
          </a:ln>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91" name="object 28"/>
          <p:cNvSpPr/>
          <p:nvPr/>
        </p:nvSpPr>
        <p:spPr>
          <a:xfrm>
            <a:off x="10239149" y="2264929"/>
            <a:ext cx="84162" cy="84174"/>
          </a:xfrm>
          <a:custGeom>
            <a:avLst/>
            <a:gdLst/>
            <a:ahLst/>
            <a:cxnLst/>
            <a:rect l="l" t="t" r="r" b="b"/>
            <a:pathLst>
              <a:path w="138430" h="138429">
                <a:moveTo>
                  <a:pt x="138215" y="0"/>
                </a:moveTo>
                <a:lnTo>
                  <a:pt x="0" y="0"/>
                </a:lnTo>
                <a:lnTo>
                  <a:pt x="69107" y="138215"/>
                </a:lnTo>
                <a:lnTo>
                  <a:pt x="138215" y="0"/>
                </a:lnTo>
                <a:close/>
              </a:path>
            </a:pathLst>
          </a:custGeom>
          <a:solidFill>
            <a:srgbClr val="44586B"/>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94" name="object 31"/>
          <p:cNvSpPr txBox="1"/>
          <p:nvPr/>
        </p:nvSpPr>
        <p:spPr>
          <a:xfrm>
            <a:off x="9702644" y="3382605"/>
            <a:ext cx="1387002"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上一区块</a:t>
            </a:r>
            <a:r>
              <a:rPr sz="2000" dirty="0">
                <a:solidFill>
                  <a:srgbClr val="55719E"/>
                </a:solidFill>
                <a:latin typeface="微软雅黑" panose="020B0503020204020204" charset="-122"/>
                <a:ea typeface="微软雅黑" panose="020B0503020204020204" charset="-122"/>
                <a:cs typeface="Arial" panose="020B0604020202020204"/>
              </a:rPr>
              <a:t>ID</a:t>
            </a:r>
            <a:endParaRPr sz="2000" dirty="0">
              <a:solidFill>
                <a:prstClr val="black"/>
              </a:solidFill>
              <a:latin typeface="微软雅黑" panose="020B0503020204020204" charset="-122"/>
              <a:ea typeface="微软雅黑" panose="020B0503020204020204" charset="-122"/>
              <a:cs typeface="Arial" panose="020B0604020202020204"/>
            </a:endParaRPr>
          </a:p>
        </p:txBody>
      </p:sp>
      <p:sp>
        <p:nvSpPr>
          <p:cNvPr id="95" name="object 32"/>
          <p:cNvSpPr txBox="1"/>
          <p:nvPr/>
        </p:nvSpPr>
        <p:spPr>
          <a:xfrm>
            <a:off x="9588352" y="3941366"/>
            <a:ext cx="1549350"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本区块哈希值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96" name="object 33"/>
          <p:cNvSpPr txBox="1"/>
          <p:nvPr/>
        </p:nvSpPr>
        <p:spPr>
          <a:xfrm>
            <a:off x="9702644" y="4493777"/>
            <a:ext cx="1387002"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矿区随机数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97" name="object 34"/>
          <p:cNvSpPr txBox="1"/>
          <p:nvPr/>
        </p:nvSpPr>
        <p:spPr>
          <a:xfrm>
            <a:off x="9931228" y="5052538"/>
            <a:ext cx="929931" cy="316719"/>
          </a:xfrm>
          <a:prstGeom prst="rect">
            <a:avLst/>
          </a:prstGeom>
        </p:spPr>
        <p:txBody>
          <a:bodyPr vert="horz" wrap="square" lIns="0" tIns="8856" rIns="0" bIns="0" rtlCol="0">
            <a:spAutoFit/>
          </a:bodyPr>
          <a:lstStyle/>
          <a:p>
            <a:pPr marL="7620">
              <a:spcBef>
                <a:spcPts val="70"/>
              </a:spcBef>
            </a:pPr>
            <a:r>
              <a:rPr sz="2000" spc="9" dirty="0">
                <a:solidFill>
                  <a:srgbClr val="55719E"/>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99" name="文本框 98"/>
          <p:cNvSpPr txBox="1"/>
          <p:nvPr/>
        </p:nvSpPr>
        <p:spPr>
          <a:xfrm>
            <a:off x="5091763" y="613578"/>
            <a:ext cx="2345049"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区块的连接</a:t>
            </a:r>
          </a:p>
        </p:txBody>
      </p:sp>
      <p:sp>
        <p:nvSpPr>
          <p:cNvPr id="100" name="文本框 99"/>
          <p:cNvSpPr txBox="1"/>
          <p:nvPr/>
        </p:nvSpPr>
        <p:spPr>
          <a:xfrm>
            <a:off x="830580" y="1781175"/>
            <a:ext cx="4618355" cy="4030980"/>
          </a:xfrm>
          <a:prstGeom prst="rect">
            <a:avLst/>
          </a:prstGeom>
          <a:noFill/>
        </p:spPr>
        <p:txBody>
          <a:bodyPr wrap="square" rtlCol="0">
            <a:spAutoFit/>
          </a:bodyPr>
          <a:lstStyle/>
          <a:p>
            <a:pPr algn="just">
              <a:lnSpc>
                <a:spcPct val="160000"/>
              </a:lnSpc>
            </a:pP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       区块链是一个链状结构，第一个区块被称为</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创世区块</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，每一个区块都是在前一个区块数据的基础上生成的，该机制保证了区块链数据的唯一性。</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       以比特币为例，矿工在生成新区块时，需要根据前一个区块的</a:t>
            </a:r>
            <a:r>
              <a:rPr lang="zh-CN" altLang="en-US" sz="20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哈希值、新交易区块和随机数</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sym typeface="+mn-ea"/>
              </a:rPr>
              <a:t>，来计算新的哈希值和随机数。</a:t>
            </a:r>
            <a:endParaRPr lang="zh-CN" altLang="en-US" sz="2000" dirty="0">
              <a:solidFill>
                <a:prstClr val="black"/>
              </a:solidFill>
              <a:latin typeface="微软雅黑" panose="020B0503020204020204" charset="-122"/>
              <a:ea typeface="微软雅黑" panose="020B0503020204020204" charset="-122"/>
              <a:sym typeface="+mn-ea"/>
            </a:endParaRPr>
          </a:p>
        </p:txBody>
      </p:sp>
      <p:sp>
        <p:nvSpPr>
          <p:cNvPr id="101" name="object 5"/>
          <p:cNvSpPr/>
          <p:nvPr/>
        </p:nvSpPr>
        <p:spPr>
          <a:xfrm>
            <a:off x="9039567" y="1409260"/>
            <a:ext cx="2455557" cy="541016"/>
          </a:xfrm>
          <a:custGeom>
            <a:avLst/>
            <a:gdLst/>
            <a:ahLst/>
            <a:cxnLst/>
            <a:rect l="l" t="t" r="r" b="b"/>
            <a:pathLst>
              <a:path w="4049395" h="892175">
                <a:moveTo>
                  <a:pt x="3873746" y="0"/>
                </a:moveTo>
                <a:lnTo>
                  <a:pt x="175810" y="0"/>
                </a:lnTo>
                <a:lnTo>
                  <a:pt x="141945" y="134"/>
                </a:lnTo>
                <a:lnTo>
                  <a:pt x="92730" y="3618"/>
                </a:lnTo>
                <a:lnTo>
                  <a:pt x="51369" y="18917"/>
                </a:lnTo>
                <a:lnTo>
                  <a:pt x="18918" y="51369"/>
                </a:lnTo>
                <a:lnTo>
                  <a:pt x="3617" y="92730"/>
                </a:lnTo>
                <a:lnTo>
                  <a:pt x="132" y="141945"/>
                </a:lnTo>
                <a:lnTo>
                  <a:pt x="0" y="175031"/>
                </a:lnTo>
                <a:lnTo>
                  <a:pt x="3" y="716559"/>
                </a:lnTo>
                <a:lnTo>
                  <a:pt x="1083" y="776590"/>
                </a:lnTo>
                <a:lnTo>
                  <a:pt x="8577" y="819285"/>
                </a:lnTo>
                <a:lnTo>
                  <a:pt x="33377" y="858213"/>
                </a:lnTo>
                <a:lnTo>
                  <a:pt x="72305" y="883013"/>
                </a:lnTo>
                <a:lnTo>
                  <a:pt x="115000" y="890518"/>
                </a:lnTo>
                <a:lnTo>
                  <a:pt x="175031" y="891590"/>
                </a:lnTo>
                <a:lnTo>
                  <a:pt x="3872968" y="891590"/>
                </a:lnTo>
                <a:lnTo>
                  <a:pt x="3933681" y="890518"/>
                </a:lnTo>
                <a:lnTo>
                  <a:pt x="3976472" y="883013"/>
                </a:lnTo>
                <a:lnTo>
                  <a:pt x="4015401" y="858213"/>
                </a:lnTo>
                <a:lnTo>
                  <a:pt x="4040201" y="819285"/>
                </a:lnTo>
                <a:lnTo>
                  <a:pt x="4047710" y="776493"/>
                </a:lnTo>
                <a:lnTo>
                  <a:pt x="4048779" y="716559"/>
                </a:lnTo>
                <a:lnTo>
                  <a:pt x="4048776" y="175031"/>
                </a:lnTo>
                <a:lnTo>
                  <a:pt x="4047696" y="115000"/>
                </a:lnTo>
                <a:lnTo>
                  <a:pt x="4040201" y="72305"/>
                </a:lnTo>
                <a:lnTo>
                  <a:pt x="4015401" y="33377"/>
                </a:lnTo>
                <a:lnTo>
                  <a:pt x="3976472" y="8577"/>
                </a:lnTo>
                <a:lnTo>
                  <a:pt x="3933778" y="1072"/>
                </a:lnTo>
                <a:lnTo>
                  <a:pt x="3873746" y="0"/>
                </a:lnTo>
                <a:close/>
              </a:path>
            </a:pathLst>
          </a:custGeom>
          <a:solidFill>
            <a:srgbClr val="55719E"/>
          </a:solidFill>
        </p:spPr>
        <p:txBody>
          <a:bodyPr wrap="square" lIns="0" tIns="0" rIns="0" bIns="0" rtlCol="0"/>
          <a:lstStyle/>
          <a:p>
            <a:endParaRPr sz="2000" dirty="0">
              <a:solidFill>
                <a:prstClr val="black"/>
              </a:solidFill>
              <a:latin typeface="微软雅黑" panose="020B0503020204020204" charset="-122"/>
              <a:ea typeface="微软雅黑" panose="020B0503020204020204" charset="-122"/>
            </a:endParaRPr>
          </a:p>
        </p:txBody>
      </p:sp>
      <p:sp>
        <p:nvSpPr>
          <p:cNvPr id="84" name="object 21"/>
          <p:cNvSpPr txBox="1"/>
          <p:nvPr/>
        </p:nvSpPr>
        <p:spPr>
          <a:xfrm>
            <a:off x="9782727" y="1535911"/>
            <a:ext cx="1104004" cy="318275"/>
          </a:xfrm>
          <a:prstGeom prst="rect">
            <a:avLst/>
          </a:prstGeom>
        </p:spPr>
        <p:txBody>
          <a:bodyPr vert="horz" wrap="square" lIns="0" tIns="10397" rIns="0" bIns="0" rtlCol="0">
            <a:spAutoFit/>
          </a:bodyPr>
          <a:lstStyle/>
          <a:p>
            <a:pPr marL="7620">
              <a:spcBef>
                <a:spcPts val="80"/>
              </a:spcBef>
            </a:pPr>
            <a:r>
              <a:rPr lang="zh-CN" altLang="en-US"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a:t>
            </a:r>
            <a:r>
              <a:rPr lang="en-US" altLang="zh-CN" sz="2000" spc="21" dirty="0">
                <a:solidFill>
                  <a:srgbClr val="FFFFFF"/>
                </a:solidFill>
                <a:latin typeface="微软雅黑" panose="020B0503020204020204" charset="-122"/>
                <a:ea typeface="微软雅黑" panose="020B0503020204020204" charset="-122"/>
                <a:cs typeface="Microsoft JhengHei UI Light" panose="020B0304030504040204" charset="-120"/>
              </a:rPr>
              <a:t>N+1</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cxnSp>
        <p:nvCxnSpPr>
          <p:cNvPr id="104" name="直接箭头连接符 103"/>
          <p:cNvCxnSpPr/>
          <p:nvPr/>
        </p:nvCxnSpPr>
        <p:spPr>
          <a:xfrm flipH="1">
            <a:off x="5500880" y="2886283"/>
            <a:ext cx="553142" cy="3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H="1">
            <a:off x="8475980" y="2951288"/>
            <a:ext cx="556431" cy="33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extLst>
      <p:ext uri="{BB962C8B-B14F-4D97-AF65-F5344CB8AC3E}">
        <p14:creationId xmlns:p14="http://schemas.microsoft.com/office/powerpoint/2010/main" val="3438476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283464" y="100584"/>
            <a:ext cx="12192000" cy="6857365"/>
          </a:xfrm>
          <a:prstGeom prst="rect">
            <a:avLst/>
          </a:prstGeom>
        </p:spPr>
      </p:pic>
      <p:sp>
        <p:nvSpPr>
          <p:cNvPr id="6" name="文本框 5"/>
          <p:cNvSpPr txBox="1"/>
          <p:nvPr/>
        </p:nvSpPr>
        <p:spPr>
          <a:xfrm>
            <a:off x="2944367" y="1006565"/>
            <a:ext cx="4987431"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以太坊</a:t>
            </a:r>
            <a:r>
              <a:rPr lang="en-US" altLang="zh-CN" sz="3200" dirty="0">
                <a:solidFill>
                  <a:srgbClr val="5B9BD5">
                    <a:lumMod val="75000"/>
                  </a:srgbClr>
                </a:solidFill>
                <a:latin typeface="微软雅黑" panose="020B0503020204020204" charset="-122"/>
                <a:ea typeface="微软雅黑" panose="020B0503020204020204" charset="-122"/>
              </a:rPr>
              <a:t>Keccak-256</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51645" y="1818387"/>
            <a:ext cx="8384963" cy="3440942"/>
          </a:xfrm>
          <a:prstGeom prst="rect">
            <a:avLst/>
          </a:prstGeom>
          <a:noFill/>
        </p:spPr>
        <p:txBody>
          <a:bodyPr wrap="square" rtlCol="0">
            <a:spAutoFit/>
          </a:bodyPr>
          <a:lstStyle/>
          <a:p>
            <a:pPr marL="342900" indent="-342900" algn="just">
              <a:lnSpc>
                <a:spcPct val="16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MD</a:t>
            </a:r>
            <a:r>
              <a:rPr lang="zh-CN" altLang="en-US" sz="2400" dirty="0">
                <a:latin typeface="Times New Roman" panose="02020603050405020304" pitchFamily="18" charset="0"/>
                <a:cs typeface="Times New Roman" panose="02020603050405020304" pitchFamily="18" charset="0"/>
              </a:rPr>
              <a:t>家族</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包括</a:t>
            </a:r>
            <a:r>
              <a:rPr lang="en-US" altLang="zh-CN" sz="2400" dirty="0">
                <a:latin typeface="Times New Roman" panose="02020603050405020304" pitchFamily="18" charset="0"/>
                <a:cs typeface="Times New Roman" panose="02020603050405020304" pitchFamily="18" charset="0"/>
              </a:rPr>
              <a:t>MD2/MD4/MD5) </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SHA1 </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SHA2</a:t>
            </a:r>
            <a:r>
              <a:rPr lang="zh-CN" altLang="en-US" sz="2400" dirty="0">
                <a:latin typeface="Times New Roman" panose="02020603050405020304" pitchFamily="18" charset="0"/>
                <a:cs typeface="Times New Roman" panose="02020603050405020304" pitchFamily="18" charset="0"/>
              </a:rPr>
              <a:t>家族</a:t>
            </a:r>
            <a:r>
              <a:rPr lang="en-US" altLang="zh-CN" sz="2400" dirty="0">
                <a:latin typeface="Times New Roman" panose="02020603050405020304" pitchFamily="18" charset="0"/>
                <a:cs typeface="Times New Roman" panose="02020603050405020304" pitchFamily="18" charset="0"/>
              </a:rPr>
              <a:t>(SHA224, </a:t>
            </a:r>
            <a:r>
              <a:rPr lang="en-US" altLang="zh-CN" sz="2400" dirty="0" smtClean="0">
                <a:latin typeface="Times New Roman" panose="02020603050405020304" pitchFamily="18" charset="0"/>
                <a:cs typeface="Times New Roman" panose="02020603050405020304" pitchFamily="18" charset="0"/>
              </a:rPr>
              <a:t>SHA256, SHA384</a:t>
            </a:r>
            <a:r>
              <a:rPr lang="en-US" altLang="zh-CN" sz="2400" dirty="0">
                <a:latin typeface="Times New Roman" panose="02020603050405020304" pitchFamily="18" charset="0"/>
                <a:cs typeface="Times New Roman" panose="02020603050405020304" pitchFamily="18" charset="0"/>
              </a:rPr>
              <a:t>, SHA512)</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SHA3</a:t>
            </a:r>
            <a:r>
              <a:rPr lang="zh-CN" altLang="en-US" sz="2400" dirty="0">
                <a:latin typeface="Times New Roman" panose="02020603050405020304" pitchFamily="18" charset="0"/>
                <a:cs typeface="Times New Roman" panose="02020603050405020304" pitchFamily="18" charset="0"/>
              </a:rPr>
              <a:t>家族</a:t>
            </a:r>
            <a:r>
              <a:rPr lang="en-US" altLang="zh-CN" sz="2400" dirty="0">
                <a:latin typeface="Times New Roman" panose="02020603050405020304" pitchFamily="18" charset="0"/>
                <a:cs typeface="Times New Roman" panose="02020603050405020304" pitchFamily="18" charset="0"/>
              </a:rPr>
              <a:t>(SHA3-224, </a:t>
            </a:r>
            <a:r>
              <a:rPr lang="en-US" altLang="zh-CN" sz="2400" b="1" dirty="0" smtClean="0">
                <a:solidFill>
                  <a:srgbClr val="FF0000"/>
                </a:solidFill>
                <a:latin typeface="Times New Roman" panose="02020603050405020304" pitchFamily="18" charset="0"/>
                <a:cs typeface="Times New Roman" panose="02020603050405020304" pitchFamily="18" charset="0"/>
              </a:rPr>
              <a:t>SHA3-256</a:t>
            </a:r>
            <a:r>
              <a:rPr lang="en-US" altLang="zh-CN" sz="2400" dirty="0">
                <a:latin typeface="Times New Roman" panose="02020603050405020304" pitchFamily="18" charset="0"/>
                <a:cs typeface="Times New Roman" panose="02020603050405020304" pitchFamily="18" charset="0"/>
              </a:rPr>
              <a:t>, SHA3-384, </a:t>
            </a:r>
            <a:r>
              <a:rPr lang="en-US" altLang="zh-CN" sz="2400" dirty="0" smtClean="0">
                <a:latin typeface="Times New Roman" panose="02020603050405020304" pitchFamily="18" charset="0"/>
                <a:cs typeface="Times New Roman" panose="02020603050405020304" pitchFamily="18" charset="0"/>
              </a:rPr>
              <a:t>SHA3-512)</a:t>
            </a:r>
          </a:p>
          <a:p>
            <a:pPr algn="just">
              <a:lnSpc>
                <a:spcPct val="160000"/>
              </a:lnSpc>
            </a:pPr>
            <a:r>
              <a:rPr lang="en-US" altLang="zh-CN" sz="2000" dirty="0" smtClean="0">
                <a:solidFill>
                  <a:srgbClr val="002B41"/>
                </a:solidFill>
                <a:latin typeface="Times New Roman" panose="02020603050405020304" pitchFamily="18" charset="0"/>
                <a:ea typeface="微软雅黑" panose="020B0503020204020204" charset="-122"/>
                <a:cs typeface="Times New Roman" panose="02020603050405020304" pitchFamily="18" charset="0"/>
              </a:rPr>
              <a:t>Keccak-256 </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是</a:t>
            </a:r>
            <a:r>
              <a:rPr lang="en-US" altLang="zh-CN"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2017</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年美国</a:t>
            </a:r>
            <a:r>
              <a:rPr lang="en-US" altLang="zh-CN"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NIST</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举行的</a:t>
            </a:r>
            <a:r>
              <a:rPr lang="en-US" altLang="zh-CN" sz="2000" dirty="0" smtClean="0">
                <a:solidFill>
                  <a:srgbClr val="002B41"/>
                </a:solidFill>
                <a:latin typeface="Times New Roman" panose="02020603050405020304" pitchFamily="18" charset="0"/>
                <a:ea typeface="微软雅黑" panose="020B0503020204020204" charset="-122"/>
                <a:cs typeface="Times New Roman" panose="02020603050405020304" pitchFamily="18" charset="0"/>
              </a:rPr>
              <a:t>SHA-3</a:t>
            </a:r>
            <a:r>
              <a:rPr lang="zh-CN" altLang="en-US" sz="2000" dirty="0" smtClean="0">
                <a:solidFill>
                  <a:srgbClr val="002B41"/>
                </a:solidFill>
                <a:latin typeface="Times New Roman" panose="02020603050405020304" pitchFamily="18" charset="0"/>
                <a:ea typeface="微软雅黑" panose="020B0503020204020204" charset="-122"/>
                <a:cs typeface="Times New Roman" panose="02020603050405020304" pitchFamily="18" charset="0"/>
              </a:rPr>
              <a:t>竞赛</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的获胜者，后来成为</a:t>
            </a:r>
            <a:r>
              <a:rPr lang="en-US" altLang="zh-CN" sz="2000" dirty="0" smtClean="0">
                <a:solidFill>
                  <a:srgbClr val="002B41"/>
                </a:solidFill>
                <a:latin typeface="Times New Roman" panose="02020603050405020304" pitchFamily="18" charset="0"/>
                <a:ea typeface="微软雅黑" panose="020B0503020204020204" charset="-122"/>
                <a:cs typeface="Times New Roman" panose="02020603050405020304" pitchFamily="18" charset="0"/>
              </a:rPr>
              <a:t>FIPS-202</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标准的</a:t>
            </a:r>
            <a:r>
              <a:rPr lang="en-US" altLang="zh-CN" sz="2000"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SHA3-256</a:t>
            </a:r>
            <a:r>
              <a:rPr lang="zh-CN" altLang="en-US" sz="2000" dirty="0">
                <a:solidFill>
                  <a:srgbClr val="002B41"/>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solidFill>
                <a:srgbClr val="002B4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1051644" y="5486376"/>
            <a:ext cx="7872899" cy="738664"/>
          </a:xfrm>
          <a:prstGeom prst="rect">
            <a:avLst/>
          </a:prstGeom>
        </p:spPr>
        <p:txBody>
          <a:bodyPr wrap="square">
            <a:spAutoFit/>
          </a:bodyPr>
          <a:lstStyle/>
          <a:p>
            <a:endParaRPr lang="en-US" altLang="zh-CN" sz="1000" dirty="0" smtClean="0">
              <a:latin typeface="MinionPro-Regular"/>
            </a:endParaRPr>
          </a:p>
          <a:p>
            <a:r>
              <a:rPr lang="en-US" altLang="zh-CN" sz="1600" dirty="0" smtClean="0">
                <a:latin typeface="Times New Roman" panose="02020603050405020304" pitchFamily="18" charset="0"/>
                <a:cs typeface="Times New Roman" panose="02020603050405020304" pitchFamily="18" charset="0"/>
              </a:rPr>
              <a:t>NIST:</a:t>
            </a:r>
            <a:r>
              <a:rPr lang="zh-CN" altLang="en-US" sz="1600" dirty="0">
                <a:latin typeface="Times New Roman" panose="02020603050405020304" pitchFamily="18" charset="0"/>
                <a:cs typeface="Times New Roman" panose="02020603050405020304" pitchFamily="18" charset="0"/>
              </a:rPr>
              <a:t>美国国家标准与技术</a:t>
            </a:r>
            <a:r>
              <a:rPr lang="zh-CN" altLang="en-US" sz="1600" dirty="0" smtClean="0">
                <a:latin typeface="Times New Roman" panose="02020603050405020304" pitchFamily="18" charset="0"/>
                <a:cs typeface="Times New Roman" panose="02020603050405020304" pitchFamily="18" charset="0"/>
              </a:rPr>
              <a:t>研究院</a:t>
            </a:r>
            <a:r>
              <a:rPr lang="zh-CN" altLang="en-US" sz="1600" dirty="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National </a:t>
            </a:r>
            <a:r>
              <a:rPr lang="en-US" altLang="zh-CN" sz="1600" dirty="0">
                <a:latin typeface="Times New Roman" panose="02020603050405020304" pitchFamily="18" charset="0"/>
                <a:cs typeface="Times New Roman" panose="02020603050405020304" pitchFamily="18" charset="0"/>
              </a:rPr>
              <a:t>Institute of Science and </a:t>
            </a:r>
            <a:r>
              <a:rPr lang="en-US" altLang="zh-CN" sz="1600" dirty="0" smtClean="0">
                <a:latin typeface="Times New Roman" panose="02020603050405020304" pitchFamily="18" charset="0"/>
                <a:cs typeface="Times New Roman" panose="02020603050405020304" pitchFamily="18" charset="0"/>
              </a:rPr>
              <a:t>Technology</a:t>
            </a:r>
            <a:r>
              <a:rPr lang="zh-CN" altLang="en-US" sz="1600" dirty="0" smtClean="0">
                <a:latin typeface="Times New Roman" panose="02020603050405020304" pitchFamily="18" charset="0"/>
                <a:cs typeface="Times New Roman" panose="02020603050405020304" pitchFamily="18" charset="0"/>
              </a:rPr>
              <a:t>）</a:t>
            </a:r>
            <a:endParaRPr lang="en-US" altLang="zh-CN" sz="1600" dirty="0" smtClean="0">
              <a:latin typeface="Times New Roman" panose="02020603050405020304" pitchFamily="18" charset="0"/>
              <a:cs typeface="Times New Roman" panose="02020603050405020304" pitchFamily="18" charset="0"/>
            </a:endParaRPr>
          </a:p>
          <a:p>
            <a:r>
              <a:rPr lang="en-US" altLang="zh-CN" sz="1600" dirty="0" smtClean="0">
                <a:latin typeface="Times New Roman" panose="02020603050405020304" pitchFamily="18" charset="0"/>
                <a:cs typeface="Times New Roman" panose="02020603050405020304" pitchFamily="18" charset="0"/>
              </a:rPr>
              <a:t>FIPS</a:t>
            </a:r>
            <a:r>
              <a:rPr lang="zh-CN" altLang="en-US" sz="1600" dirty="0" smtClean="0">
                <a:latin typeface="Times New Roman" panose="02020603050405020304" pitchFamily="18" charset="0"/>
                <a:cs typeface="Times New Roman" panose="02020603050405020304" pitchFamily="18" charset="0"/>
              </a:rPr>
              <a:t>是</a:t>
            </a:r>
            <a:r>
              <a:rPr lang="zh-CN" altLang="en-US" sz="1600" dirty="0">
                <a:latin typeface="Times New Roman" panose="02020603050405020304" pitchFamily="18" charset="0"/>
                <a:cs typeface="Times New Roman" panose="02020603050405020304" pitchFamily="18" charset="0"/>
              </a:rPr>
              <a:t>美国联邦信息处理</a:t>
            </a:r>
            <a:r>
              <a:rPr lang="zh-CN" altLang="en-US" sz="1600" dirty="0" smtClean="0">
                <a:latin typeface="Times New Roman" panose="02020603050405020304" pitchFamily="18" charset="0"/>
                <a:cs typeface="Times New Roman" panose="02020603050405020304" pitchFamily="18" charset="0"/>
              </a:rPr>
              <a:t>标准（</a:t>
            </a:r>
            <a:r>
              <a:rPr lang="en-US" altLang="zh-CN" sz="1600" dirty="0" smtClean="0">
                <a:latin typeface="Times New Roman" panose="02020603050405020304" pitchFamily="18" charset="0"/>
                <a:cs typeface="Times New Roman" panose="02020603050405020304" pitchFamily="18" charset="0"/>
              </a:rPr>
              <a:t>Federal Information Processing </a:t>
            </a:r>
            <a:r>
              <a:rPr lang="en-US" altLang="zh-CN" sz="1600" dirty="0">
                <a:latin typeface="Times New Roman" panose="02020603050405020304" pitchFamily="18" charset="0"/>
                <a:cs typeface="Times New Roman" panose="02020603050405020304" pitchFamily="18" charset="0"/>
              </a:rPr>
              <a:t>Standard </a:t>
            </a:r>
            <a:r>
              <a:rPr lang="zh-CN" altLang="en-US" sz="16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085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181" y="1944124"/>
            <a:ext cx="4860692" cy="3052419"/>
          </a:xfrm>
          <a:prstGeom prst="rect">
            <a:avLst/>
          </a:prstGeom>
        </p:spPr>
      </p:pic>
      <p:sp>
        <p:nvSpPr>
          <p:cNvPr id="72" name="文本框 71"/>
          <p:cNvSpPr txBox="1"/>
          <p:nvPr/>
        </p:nvSpPr>
        <p:spPr>
          <a:xfrm>
            <a:off x="5659029" y="1174962"/>
            <a:ext cx="5929817" cy="4228850"/>
          </a:xfrm>
          <a:prstGeom prst="rect">
            <a:avLst/>
          </a:prstGeom>
          <a:noFill/>
        </p:spPr>
        <p:txBody>
          <a:bodyPr wrap="square" rtlCol="0">
            <a:spAutoFit/>
          </a:bodyPr>
          <a:lstStyle/>
          <a:p>
            <a:pPr algn="just">
              <a:lnSpc>
                <a:spcPct val="160000"/>
              </a:lnSpc>
            </a:pP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区块</a:t>
            </a:r>
            <a:endParaRPr lang="en-US" altLang="zh-CN"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a:latin typeface="微软雅黑" panose="020B0503020204020204" charset="-122"/>
                <a:ea typeface="微软雅黑" panose="020B0503020204020204" charset="-122"/>
                <a:cs typeface="微软雅黑" panose="020B0503020204020204" charset="-122"/>
                <a:sym typeface="+mn-ea"/>
              </a:rPr>
              <a:t>区块是一种记录交易的数据结构。每个区块由</a:t>
            </a:r>
            <a:r>
              <a:rPr lang="zh-CN" altLang="en-US" sz="2000" b="1" dirty="0">
                <a:latin typeface="微软雅黑" panose="020B0503020204020204" charset="-122"/>
                <a:ea typeface="微软雅黑" panose="020B0503020204020204" charset="-122"/>
                <a:cs typeface="微软雅黑" panose="020B0503020204020204" charset="-122"/>
                <a:sym typeface="+mn-ea"/>
              </a:rPr>
              <a:t>区块头</a:t>
            </a:r>
            <a:r>
              <a:rPr lang="zh-CN" altLang="en-US" sz="2000" dirty="0">
                <a:latin typeface="微软雅黑" panose="020B0503020204020204" charset="-122"/>
                <a:ea typeface="微软雅黑" panose="020B0503020204020204" charset="-122"/>
                <a:cs typeface="微软雅黑" panose="020B0503020204020204" charset="-122"/>
                <a:sym typeface="+mn-ea"/>
              </a:rPr>
              <a:t>和</a:t>
            </a:r>
            <a:r>
              <a:rPr lang="zh-CN" altLang="en-US" sz="2000" b="1" dirty="0">
                <a:latin typeface="微软雅黑" panose="020B0503020204020204" charset="-122"/>
                <a:ea typeface="微软雅黑" panose="020B0503020204020204" charset="-122"/>
                <a:cs typeface="微软雅黑" panose="020B0503020204020204" charset="-122"/>
                <a:sym typeface="+mn-ea"/>
              </a:rPr>
              <a:t>区块主体</a:t>
            </a:r>
            <a:r>
              <a:rPr lang="zh-CN" altLang="en-US" sz="2000" dirty="0">
                <a:latin typeface="微软雅黑" panose="020B0503020204020204" charset="-122"/>
                <a:ea typeface="微软雅黑" panose="020B0503020204020204" charset="-122"/>
                <a:cs typeface="微软雅黑" panose="020B0503020204020204" charset="-122"/>
                <a:sym typeface="+mn-ea"/>
              </a:rPr>
              <a:t>组成，区块主体只负责记录前一段时间内的所有交易信息，区块链的大部分功能都由区块头实现。</a:t>
            </a:r>
          </a:p>
          <a:p>
            <a:pPr algn="just">
              <a:lnSpc>
                <a:spcPct val="160000"/>
              </a:lnSpc>
            </a:pPr>
            <a:r>
              <a:rPr lang="zh-CN" altLang="en-US" sz="2400" b="1"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区</a:t>
            </a:r>
            <a:r>
              <a:rPr lang="zh-CN" altLang="en-US"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块链</a:t>
            </a:r>
            <a:endParaRPr lang="en-US" altLang="zh-CN" sz="2400" b="1"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区块链以区块为单位组织数据。全网所有的交易记录</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都以交易</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单的形式存储在全网唯一的区块链中</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4"/>
          <a:stretch>
            <a:fillRect/>
          </a:stretch>
        </p:blipFill>
        <p:spPr>
          <a:xfrm>
            <a:off x="455295" y="467995"/>
            <a:ext cx="2588260" cy="575310"/>
          </a:xfrm>
          <a:prstGeom prst="rect">
            <a:avLst/>
          </a:prstGeom>
        </p:spPr>
      </p:pic>
    </p:spTree>
    <p:extLst>
      <p:ext uri="{BB962C8B-B14F-4D97-AF65-F5344CB8AC3E}">
        <p14:creationId xmlns:p14="http://schemas.microsoft.com/office/powerpoint/2010/main" val="1640060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181" y="1944124"/>
            <a:ext cx="4860692" cy="3052419"/>
          </a:xfrm>
          <a:prstGeom prst="rect">
            <a:avLst/>
          </a:prstGeom>
        </p:spPr>
      </p:pic>
      <p:sp>
        <p:nvSpPr>
          <p:cNvPr id="72" name="文本框 71"/>
          <p:cNvSpPr txBox="1"/>
          <p:nvPr/>
        </p:nvSpPr>
        <p:spPr>
          <a:xfrm>
            <a:off x="5659029" y="1174962"/>
            <a:ext cx="5929817" cy="4130361"/>
          </a:xfrm>
          <a:prstGeom prst="rect">
            <a:avLst/>
          </a:prstGeom>
          <a:noFill/>
        </p:spPr>
        <p:txBody>
          <a:bodyPr wrap="square" rtlCol="0">
            <a:spAutoFit/>
          </a:bodyPr>
          <a:lstStyle/>
          <a:p>
            <a:pPr algn="just">
              <a:lnSpc>
                <a:spcPct val="160000"/>
              </a:lnSpc>
            </a:pPr>
            <a:r>
              <a:rPr lang="zh-CN" altLang="en-US" sz="24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哈希指针</a:t>
            </a:r>
            <a:endParaRPr lang="en-US" altLang="zh-CN" sz="2400" b="1" dirty="0" smtClean="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区块中只有哈希指针，没有常规指针</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。那么如何查找到前一个区块的内容</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endParaRPr>
          </a:p>
          <a:p>
            <a:pPr algn="just">
              <a:lnSpc>
                <a:spcPct val="160000"/>
              </a:lnSpc>
            </a:pP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
            </a:r>
            <a:b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b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全</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节点将</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区块存储于一个</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rPr>
              <a:t>key-value</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数据库中，</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rPr>
              <a:t>key</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为哈希，</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rPr>
              <a:t>value</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为区块内容。常用的</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rPr>
              <a:t>key-value</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数据库为</a:t>
            </a:r>
            <a:r>
              <a:rPr lang="en-US" altLang="zh-CN" sz="2000" dirty="0" err="1">
                <a:solidFill>
                  <a:prstClr val="black"/>
                </a:solidFill>
                <a:latin typeface="微软雅黑" panose="020B0503020204020204" charset="-122"/>
                <a:ea typeface="微软雅黑" panose="020B0503020204020204" charset="-122"/>
                <a:cs typeface="微软雅黑" panose="020B0503020204020204" charset="-122"/>
              </a:rPr>
              <a:t>levelDB</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，只要掌握到最后一个区块的哈希值即可依据哈希值一直往前找到区块链所有内容</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4"/>
          <a:stretch>
            <a:fillRect/>
          </a:stretch>
        </p:blipFill>
        <p:spPr>
          <a:xfrm>
            <a:off x="455295" y="467995"/>
            <a:ext cx="2588260" cy="575310"/>
          </a:xfrm>
          <a:prstGeom prst="rect">
            <a:avLst/>
          </a:prstGeom>
        </p:spPr>
      </p:pic>
    </p:spTree>
    <p:extLst>
      <p:ext uri="{BB962C8B-B14F-4D97-AF65-F5344CB8AC3E}">
        <p14:creationId xmlns:p14="http://schemas.microsoft.com/office/powerpoint/2010/main" val="3838420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区块的数据结构（</a:t>
            </a:r>
            <a:r>
              <a:rPr lang="en-US" altLang="zh-CN" sz="3200" dirty="0">
                <a:solidFill>
                  <a:schemeClr val="accent1">
                    <a:lumMod val="75000"/>
                  </a:schemeClr>
                </a:solidFill>
                <a:latin typeface="微软雅黑" panose="020B0503020204020204" charset="-122"/>
                <a:ea typeface="微软雅黑" panose="020B0503020204020204" charset="-122"/>
              </a:rPr>
              <a:t>2/2</a:t>
            </a:r>
            <a:r>
              <a:rPr lang="zh-CN" altLang="en-US" sz="3200" dirty="0">
                <a:solidFill>
                  <a:schemeClr val="accent1">
                    <a:lumMod val="75000"/>
                  </a:schemeClr>
                </a:solidFill>
                <a:latin typeface="微软雅黑" panose="020B0503020204020204" charset="-122"/>
                <a:ea typeface="微软雅黑" panose="020B0503020204020204" charset="-122"/>
              </a:rPr>
              <a:t>）</a:t>
            </a:r>
          </a:p>
        </p:txBody>
      </p:sp>
      <p:grpSp>
        <p:nvGrpSpPr>
          <p:cNvPr id="147" name="object 2"/>
          <p:cNvGrpSpPr/>
          <p:nvPr/>
        </p:nvGrpSpPr>
        <p:grpSpPr>
          <a:xfrm>
            <a:off x="2642592" y="1554542"/>
            <a:ext cx="7233438" cy="4882619"/>
            <a:chOff x="4087854" y="2808387"/>
            <a:chExt cx="11928475" cy="8051800"/>
          </a:xfrm>
        </p:grpSpPr>
        <p:sp>
          <p:nvSpPr>
            <p:cNvPr id="148" name="object 3"/>
            <p:cNvSpPr/>
            <p:nvPr/>
          </p:nvSpPr>
          <p:spPr>
            <a:xfrm>
              <a:off x="4087854" y="2808387"/>
              <a:ext cx="11928475" cy="8051800"/>
            </a:xfrm>
            <a:custGeom>
              <a:avLst/>
              <a:gdLst/>
              <a:ahLst/>
              <a:cxnLst/>
              <a:rect l="l" t="t" r="r" b="b"/>
              <a:pathLst>
                <a:path w="11928475" h="8051800">
                  <a:moveTo>
                    <a:pt x="11753359" y="0"/>
                  </a:moveTo>
                  <a:lnTo>
                    <a:pt x="175809" y="0"/>
                  </a:lnTo>
                  <a:lnTo>
                    <a:pt x="141944" y="134"/>
                  </a:lnTo>
                  <a:lnTo>
                    <a:pt x="92730" y="3618"/>
                  </a:lnTo>
                  <a:lnTo>
                    <a:pt x="51368" y="18917"/>
                  </a:lnTo>
                  <a:lnTo>
                    <a:pt x="18917" y="51369"/>
                  </a:lnTo>
                  <a:lnTo>
                    <a:pt x="3616" y="92730"/>
                  </a:lnTo>
                  <a:lnTo>
                    <a:pt x="132" y="141945"/>
                  </a:lnTo>
                  <a:lnTo>
                    <a:pt x="0" y="175031"/>
                  </a:lnTo>
                  <a:lnTo>
                    <a:pt x="3" y="7876277"/>
                  </a:lnTo>
                  <a:lnTo>
                    <a:pt x="1083" y="7936309"/>
                  </a:lnTo>
                  <a:lnTo>
                    <a:pt x="8576" y="7979003"/>
                  </a:lnTo>
                  <a:lnTo>
                    <a:pt x="33377" y="8017931"/>
                  </a:lnTo>
                  <a:lnTo>
                    <a:pt x="72305" y="8042732"/>
                  </a:lnTo>
                  <a:lnTo>
                    <a:pt x="115000" y="8050237"/>
                  </a:lnTo>
                  <a:lnTo>
                    <a:pt x="175031" y="8051309"/>
                  </a:lnTo>
                  <a:lnTo>
                    <a:pt x="11752584" y="8051309"/>
                  </a:lnTo>
                  <a:lnTo>
                    <a:pt x="11813293" y="8050237"/>
                  </a:lnTo>
                  <a:lnTo>
                    <a:pt x="11856089" y="8042732"/>
                  </a:lnTo>
                  <a:lnTo>
                    <a:pt x="11895012" y="8017931"/>
                  </a:lnTo>
                  <a:lnTo>
                    <a:pt x="11919815" y="7979003"/>
                  </a:lnTo>
                  <a:lnTo>
                    <a:pt x="11927322" y="7936211"/>
                  </a:lnTo>
                  <a:lnTo>
                    <a:pt x="11928390" y="7876277"/>
                  </a:lnTo>
                  <a:lnTo>
                    <a:pt x="11928387" y="175031"/>
                  </a:lnTo>
                  <a:lnTo>
                    <a:pt x="11927307" y="115000"/>
                  </a:lnTo>
                  <a:lnTo>
                    <a:pt x="11919815" y="72305"/>
                  </a:lnTo>
                  <a:lnTo>
                    <a:pt x="11895012" y="33377"/>
                  </a:lnTo>
                  <a:lnTo>
                    <a:pt x="11856089" y="8577"/>
                  </a:lnTo>
                  <a:lnTo>
                    <a:pt x="11813390" y="1072"/>
                  </a:lnTo>
                  <a:lnTo>
                    <a:pt x="11753359" y="0"/>
                  </a:lnTo>
                  <a:close/>
                </a:path>
              </a:pathLst>
            </a:custGeom>
            <a:solidFill>
              <a:srgbClr val="E4F2FF"/>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49" name="object 4"/>
            <p:cNvSpPr/>
            <p:nvPr/>
          </p:nvSpPr>
          <p:spPr>
            <a:xfrm>
              <a:off x="4087854" y="2808387"/>
              <a:ext cx="11923394" cy="751006"/>
            </a:xfrm>
            <a:custGeom>
              <a:avLst/>
              <a:gdLst/>
              <a:ahLst/>
              <a:cxnLst/>
              <a:rect l="l" t="t" r="r" b="b"/>
              <a:pathLst>
                <a:path w="11923395" h="623570">
                  <a:moveTo>
                    <a:pt x="11692691" y="0"/>
                  </a:moveTo>
                  <a:lnTo>
                    <a:pt x="231221" y="0"/>
                  </a:lnTo>
                  <a:lnTo>
                    <a:pt x="186682" y="134"/>
                  </a:lnTo>
                  <a:lnTo>
                    <a:pt x="136137" y="2094"/>
                  </a:lnTo>
                  <a:lnTo>
                    <a:pt x="95094" y="8577"/>
                  </a:lnTo>
                  <a:lnTo>
                    <a:pt x="55196" y="25668"/>
                  </a:lnTo>
                  <a:lnTo>
                    <a:pt x="24879" y="51368"/>
                  </a:lnTo>
                  <a:lnTo>
                    <a:pt x="4756" y="92730"/>
                  </a:lnTo>
                  <a:lnTo>
                    <a:pt x="172" y="141944"/>
                  </a:lnTo>
                  <a:lnTo>
                    <a:pt x="0" y="622594"/>
                  </a:lnTo>
                  <a:lnTo>
                    <a:pt x="11922883" y="623373"/>
                  </a:lnTo>
                  <a:lnTo>
                    <a:pt x="11922856" y="157320"/>
                  </a:lnTo>
                  <a:lnTo>
                    <a:pt x="11921468" y="115000"/>
                  </a:lnTo>
                  <a:lnTo>
                    <a:pt x="11911605" y="72305"/>
                  </a:lnTo>
                  <a:lnTo>
                    <a:pt x="11878989" y="33376"/>
                  </a:lnTo>
                  <a:lnTo>
                    <a:pt x="11841990" y="13195"/>
                  </a:lnTo>
                  <a:lnTo>
                    <a:pt x="11800946" y="3618"/>
                  </a:lnTo>
                  <a:lnTo>
                    <a:pt x="11755053" y="452"/>
                  </a:lnTo>
                  <a:lnTo>
                    <a:pt x="11692691"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50" name="object 5"/>
            <p:cNvSpPr/>
            <p:nvPr/>
          </p:nvSpPr>
          <p:spPr>
            <a:xfrm>
              <a:off x="4911285" y="6262818"/>
              <a:ext cx="9266554" cy="0"/>
            </a:xfrm>
            <a:custGeom>
              <a:avLst/>
              <a:gdLst/>
              <a:ahLst/>
              <a:cxnLst/>
              <a:rect l="l" t="t" r="r" b="b"/>
              <a:pathLst>
                <a:path w="9266555">
                  <a:moveTo>
                    <a:pt x="0" y="0"/>
                  </a:moveTo>
                  <a:lnTo>
                    <a:pt x="9266066" y="0"/>
                  </a:lnTo>
                </a:path>
              </a:pathLst>
            </a:custGeom>
            <a:ln w="20941">
              <a:solidFill>
                <a:srgbClr val="000000"/>
              </a:solidFill>
              <a:prstDash val="dash"/>
            </a:ln>
          </p:spPr>
          <p:txBody>
            <a:bodyPr wrap="square" lIns="0" tIns="0" rIns="0" bIns="0" rtlCol="0"/>
            <a:lstStyle/>
            <a:p>
              <a:endParaRPr sz="2000">
                <a:latin typeface="微软雅黑" panose="020B0503020204020204" charset="-122"/>
                <a:ea typeface="微软雅黑" panose="020B0503020204020204" charset="-122"/>
              </a:endParaRPr>
            </a:p>
          </p:txBody>
        </p:sp>
      </p:grpSp>
      <p:grpSp>
        <p:nvGrpSpPr>
          <p:cNvPr id="152" name="object 9"/>
          <p:cNvGrpSpPr/>
          <p:nvPr/>
        </p:nvGrpSpPr>
        <p:grpSpPr>
          <a:xfrm>
            <a:off x="1280600" y="1527181"/>
            <a:ext cx="1093583" cy="1054691"/>
            <a:chOff x="1841828" y="2763266"/>
            <a:chExt cx="1803400" cy="1739264"/>
          </a:xfrm>
        </p:grpSpPr>
        <p:sp>
          <p:nvSpPr>
            <p:cNvPr id="153" name="object 10"/>
            <p:cNvSpPr/>
            <p:nvPr/>
          </p:nvSpPr>
          <p:spPr>
            <a:xfrm>
              <a:off x="1906224" y="2827662"/>
              <a:ext cx="1674495" cy="1674495"/>
            </a:xfrm>
            <a:custGeom>
              <a:avLst/>
              <a:gdLst/>
              <a:ahLst/>
              <a:cxnLst/>
              <a:rect l="l" t="t" r="r" b="b"/>
              <a:pathLst>
                <a:path w="1674495" h="1674495">
                  <a:moveTo>
                    <a:pt x="1588340" y="0"/>
                  </a:moveTo>
                  <a:lnTo>
                    <a:pt x="85954" y="0"/>
                  </a:lnTo>
                  <a:lnTo>
                    <a:pt x="52513" y="6761"/>
                  </a:lnTo>
                  <a:lnTo>
                    <a:pt x="25189" y="25194"/>
                  </a:lnTo>
                  <a:lnTo>
                    <a:pt x="6760" y="52518"/>
                  </a:lnTo>
                  <a:lnTo>
                    <a:pt x="0" y="85954"/>
                  </a:lnTo>
                  <a:lnTo>
                    <a:pt x="0" y="1588340"/>
                  </a:lnTo>
                  <a:lnTo>
                    <a:pt x="6764" y="1621784"/>
                  </a:lnTo>
                  <a:lnTo>
                    <a:pt x="25197" y="1649107"/>
                  </a:lnTo>
                  <a:lnTo>
                    <a:pt x="52523" y="1667535"/>
                  </a:lnTo>
                  <a:lnTo>
                    <a:pt x="85954" y="1674294"/>
                  </a:lnTo>
                  <a:lnTo>
                    <a:pt x="1588340" y="1674294"/>
                  </a:lnTo>
                  <a:lnTo>
                    <a:pt x="1621780" y="1667532"/>
                  </a:lnTo>
                  <a:lnTo>
                    <a:pt x="1649105" y="1649100"/>
                  </a:lnTo>
                  <a:lnTo>
                    <a:pt x="1667534" y="1621776"/>
                  </a:lnTo>
                  <a:lnTo>
                    <a:pt x="1674294" y="1588340"/>
                  </a:lnTo>
                  <a:lnTo>
                    <a:pt x="1674294" y="85954"/>
                  </a:lnTo>
                  <a:lnTo>
                    <a:pt x="1667529" y="52509"/>
                  </a:lnTo>
                  <a:lnTo>
                    <a:pt x="1649096" y="25186"/>
                  </a:lnTo>
                  <a:lnTo>
                    <a:pt x="1621771" y="6758"/>
                  </a:lnTo>
                  <a:lnTo>
                    <a:pt x="1588340" y="0"/>
                  </a:lnTo>
                  <a:close/>
                </a:path>
              </a:pathLst>
            </a:custGeom>
            <a:solidFill>
              <a:srgbClr val="E4F3FF"/>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54" name="object 11"/>
            <p:cNvSpPr/>
            <p:nvPr/>
          </p:nvSpPr>
          <p:spPr>
            <a:xfrm>
              <a:off x="1884759" y="2806197"/>
              <a:ext cx="1717675" cy="1637664"/>
            </a:xfrm>
            <a:custGeom>
              <a:avLst/>
              <a:gdLst/>
              <a:ahLst/>
              <a:cxnLst/>
              <a:rect l="l" t="t" r="r" b="b"/>
              <a:pathLst>
                <a:path w="1717675" h="1637664">
                  <a:moveTo>
                    <a:pt x="0" y="107419"/>
                  </a:moveTo>
                  <a:lnTo>
                    <a:pt x="3522" y="89996"/>
                  </a:lnTo>
                </a:path>
                <a:path w="1717675" h="1637664">
                  <a:moveTo>
                    <a:pt x="8452" y="65607"/>
                  </a:moveTo>
                  <a:lnTo>
                    <a:pt x="31492" y="31462"/>
                  </a:lnTo>
                  <a:lnTo>
                    <a:pt x="65624" y="8452"/>
                  </a:lnTo>
                </a:path>
                <a:path w="1717675" h="1637664">
                  <a:moveTo>
                    <a:pt x="104972" y="494"/>
                  </a:moveTo>
                  <a:lnTo>
                    <a:pt x="107420" y="0"/>
                  </a:lnTo>
                  <a:lnTo>
                    <a:pt x="1609804" y="0"/>
                  </a:lnTo>
                  <a:lnTo>
                    <a:pt x="1651617" y="8452"/>
                  </a:lnTo>
                  <a:lnTo>
                    <a:pt x="1685762" y="31492"/>
                  </a:lnTo>
                  <a:lnTo>
                    <a:pt x="1708783" y="65640"/>
                  </a:lnTo>
                  <a:lnTo>
                    <a:pt x="1717225" y="107420"/>
                  </a:lnTo>
                  <a:lnTo>
                    <a:pt x="1717225" y="1609805"/>
                  </a:lnTo>
                  <a:lnTo>
                    <a:pt x="1711645" y="1637404"/>
                  </a:lnTo>
                </a:path>
              </a:pathLst>
            </a:custGeom>
            <a:ln w="85861">
              <a:solidFill>
                <a:srgbClr val="5B719A"/>
              </a:solidFill>
            </a:ln>
          </p:spPr>
          <p:txBody>
            <a:bodyPr wrap="square" lIns="0" tIns="0" rIns="0" bIns="0" rtlCol="0"/>
            <a:lstStyle/>
            <a:p>
              <a:endParaRPr sz="2000">
                <a:latin typeface="微软雅黑" panose="020B0503020204020204" charset="-122"/>
                <a:ea typeface="微软雅黑" panose="020B0503020204020204" charset="-122"/>
              </a:endParaRPr>
            </a:p>
          </p:txBody>
        </p:sp>
      </p:grpSp>
      <p:sp>
        <p:nvSpPr>
          <p:cNvPr id="155" name="object 12"/>
          <p:cNvSpPr txBox="1"/>
          <p:nvPr/>
        </p:nvSpPr>
        <p:spPr>
          <a:xfrm>
            <a:off x="1467389" y="1692669"/>
            <a:ext cx="782104" cy="703988"/>
          </a:xfrm>
          <a:prstGeom prst="rect">
            <a:avLst/>
          </a:prstGeom>
        </p:spPr>
        <p:txBody>
          <a:bodyPr vert="horz" wrap="square" lIns="0" tIns="7316" rIns="0" bIns="0" rtlCol="0">
            <a:spAutoFit/>
          </a:bodyPr>
          <a:lstStyle/>
          <a:p>
            <a:pPr marL="102870" marR="3175" indent="-95250">
              <a:lnSpc>
                <a:spcPct val="118000"/>
              </a:lnSpc>
              <a:spcBef>
                <a:spcPts val="60"/>
              </a:spcBef>
            </a:pPr>
            <a:r>
              <a:rPr sz="2000" spc="12" dirty="0">
                <a:solidFill>
                  <a:srgbClr val="55719E"/>
                </a:solidFill>
                <a:latin typeface="微软雅黑" panose="020B0503020204020204" charset="-122"/>
                <a:ea typeface="微软雅黑" panose="020B0503020204020204" charset="-122"/>
                <a:cs typeface="宋体" panose="02010600030101010101" pitchFamily="2" charset="-122"/>
              </a:rPr>
              <a:t>前一个 区块</a:t>
            </a:r>
            <a:endParaRPr sz="2000" dirty="0">
              <a:latin typeface="微软雅黑" panose="020B0503020204020204" charset="-122"/>
              <a:ea typeface="微软雅黑" panose="020B0503020204020204" charset="-122"/>
              <a:cs typeface="宋体" panose="02010600030101010101" pitchFamily="2" charset="-122"/>
            </a:endParaRPr>
          </a:p>
        </p:txBody>
      </p:sp>
      <p:grpSp>
        <p:nvGrpSpPr>
          <p:cNvPr id="156" name="object 13"/>
          <p:cNvGrpSpPr/>
          <p:nvPr/>
        </p:nvGrpSpPr>
        <p:grpSpPr>
          <a:xfrm>
            <a:off x="10247123" y="1527181"/>
            <a:ext cx="1054691" cy="1069324"/>
            <a:chOff x="16628288" y="2763266"/>
            <a:chExt cx="1739264" cy="1763395"/>
          </a:xfrm>
        </p:grpSpPr>
        <p:sp>
          <p:nvSpPr>
            <p:cNvPr id="157" name="object 14"/>
            <p:cNvSpPr/>
            <p:nvPr/>
          </p:nvSpPr>
          <p:spPr>
            <a:xfrm>
              <a:off x="16628288" y="2827662"/>
              <a:ext cx="1674495" cy="1674495"/>
            </a:xfrm>
            <a:custGeom>
              <a:avLst/>
              <a:gdLst/>
              <a:ahLst/>
              <a:cxnLst/>
              <a:rect l="l" t="t" r="r" b="b"/>
              <a:pathLst>
                <a:path w="1674494" h="1674495">
                  <a:moveTo>
                    <a:pt x="1588339" y="0"/>
                  </a:moveTo>
                  <a:lnTo>
                    <a:pt x="85955" y="0"/>
                  </a:lnTo>
                  <a:lnTo>
                    <a:pt x="52514" y="6761"/>
                  </a:lnTo>
                  <a:lnTo>
                    <a:pt x="25189" y="25194"/>
                  </a:lnTo>
                  <a:lnTo>
                    <a:pt x="6760" y="52518"/>
                  </a:lnTo>
                  <a:lnTo>
                    <a:pt x="0" y="85954"/>
                  </a:lnTo>
                  <a:lnTo>
                    <a:pt x="0" y="1588340"/>
                  </a:lnTo>
                  <a:lnTo>
                    <a:pt x="6764" y="1621784"/>
                  </a:lnTo>
                  <a:lnTo>
                    <a:pt x="25197" y="1649107"/>
                  </a:lnTo>
                  <a:lnTo>
                    <a:pt x="52523" y="1667535"/>
                  </a:lnTo>
                  <a:lnTo>
                    <a:pt x="85955" y="1674294"/>
                  </a:lnTo>
                  <a:lnTo>
                    <a:pt x="1588339" y="1674294"/>
                  </a:lnTo>
                  <a:lnTo>
                    <a:pt x="1621780" y="1667532"/>
                  </a:lnTo>
                  <a:lnTo>
                    <a:pt x="1649105" y="1649100"/>
                  </a:lnTo>
                  <a:lnTo>
                    <a:pt x="1667534" y="1621776"/>
                  </a:lnTo>
                  <a:lnTo>
                    <a:pt x="1674294" y="1588340"/>
                  </a:lnTo>
                  <a:lnTo>
                    <a:pt x="1674294" y="85954"/>
                  </a:lnTo>
                  <a:lnTo>
                    <a:pt x="1667530" y="52509"/>
                  </a:lnTo>
                  <a:lnTo>
                    <a:pt x="1649097" y="25186"/>
                  </a:lnTo>
                  <a:lnTo>
                    <a:pt x="1621771" y="6758"/>
                  </a:lnTo>
                  <a:lnTo>
                    <a:pt x="1588339" y="0"/>
                  </a:lnTo>
                  <a:close/>
                </a:path>
              </a:pathLst>
            </a:custGeom>
            <a:solidFill>
              <a:srgbClr val="E4F3FF"/>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58" name="object 15"/>
            <p:cNvSpPr/>
            <p:nvPr/>
          </p:nvSpPr>
          <p:spPr>
            <a:xfrm>
              <a:off x="16714243" y="2806197"/>
              <a:ext cx="1610360" cy="1677670"/>
            </a:xfrm>
            <a:custGeom>
              <a:avLst/>
              <a:gdLst/>
              <a:ahLst/>
              <a:cxnLst/>
              <a:rect l="l" t="t" r="r" b="b"/>
              <a:pathLst>
                <a:path w="1610359" h="1677670">
                  <a:moveTo>
                    <a:pt x="0" y="0"/>
                  </a:moveTo>
                  <a:lnTo>
                    <a:pt x="1502384" y="0"/>
                  </a:lnTo>
                  <a:lnTo>
                    <a:pt x="1544197" y="8452"/>
                  </a:lnTo>
                  <a:lnTo>
                    <a:pt x="1578342" y="31492"/>
                  </a:lnTo>
                  <a:lnTo>
                    <a:pt x="1601363" y="65640"/>
                  </a:lnTo>
                  <a:lnTo>
                    <a:pt x="1609804" y="107420"/>
                  </a:lnTo>
                  <a:lnTo>
                    <a:pt x="1609804" y="1609805"/>
                  </a:lnTo>
                  <a:lnTo>
                    <a:pt x="1601352" y="1651617"/>
                  </a:lnTo>
                  <a:lnTo>
                    <a:pt x="1584087" y="1677204"/>
                  </a:lnTo>
                </a:path>
              </a:pathLst>
            </a:custGeom>
            <a:ln w="85861">
              <a:solidFill>
                <a:srgbClr val="5B719A"/>
              </a:solidFill>
            </a:ln>
          </p:spPr>
          <p:txBody>
            <a:bodyPr wrap="square" lIns="0" tIns="0" rIns="0" bIns="0" rtlCol="0"/>
            <a:lstStyle/>
            <a:p>
              <a:endParaRPr sz="2000">
                <a:latin typeface="微软雅黑" panose="020B0503020204020204" charset="-122"/>
                <a:ea typeface="微软雅黑" panose="020B0503020204020204" charset="-122"/>
              </a:endParaRPr>
            </a:p>
          </p:txBody>
        </p:sp>
      </p:grpSp>
      <p:sp>
        <p:nvSpPr>
          <p:cNvPr id="159" name="object 16"/>
          <p:cNvSpPr txBox="1"/>
          <p:nvPr/>
        </p:nvSpPr>
        <p:spPr>
          <a:xfrm>
            <a:off x="10410765" y="1721944"/>
            <a:ext cx="865005" cy="703988"/>
          </a:xfrm>
          <a:prstGeom prst="rect">
            <a:avLst/>
          </a:prstGeom>
        </p:spPr>
        <p:txBody>
          <a:bodyPr vert="horz" wrap="square" lIns="0" tIns="7316" rIns="0" bIns="0" rtlCol="0">
            <a:spAutoFit/>
          </a:bodyPr>
          <a:lstStyle/>
          <a:p>
            <a:pPr marL="102870" marR="3175" indent="-95250">
              <a:lnSpc>
                <a:spcPct val="118000"/>
              </a:lnSpc>
              <a:spcBef>
                <a:spcPts val="60"/>
              </a:spcBef>
            </a:pPr>
            <a:r>
              <a:rPr sz="2000" spc="12" dirty="0">
                <a:solidFill>
                  <a:srgbClr val="55719E"/>
                </a:solidFill>
                <a:latin typeface="微软雅黑" panose="020B0503020204020204" charset="-122"/>
                <a:ea typeface="微软雅黑" panose="020B0503020204020204" charset="-122"/>
                <a:cs typeface="宋体" panose="02010600030101010101" pitchFamily="2" charset="-122"/>
              </a:rPr>
              <a:t>后一个 区块</a:t>
            </a:r>
            <a:endParaRPr sz="2000" dirty="0">
              <a:latin typeface="微软雅黑" panose="020B0503020204020204" charset="-122"/>
              <a:ea typeface="微软雅黑" panose="020B0503020204020204" charset="-122"/>
              <a:cs typeface="宋体" panose="02010600030101010101" pitchFamily="2" charset="-122"/>
            </a:endParaRP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latin typeface="微软雅黑" panose="020B0503020204020204" charset="-122"/>
              <a:ea typeface="微软雅黑" panose="020B0503020204020204" charset="-122"/>
              <a:cs typeface="Arial" panose="020B0604020202020204"/>
            </a:endParaRPr>
          </a:p>
        </p:txBody>
      </p:sp>
      <p:sp>
        <p:nvSpPr>
          <p:cNvPr id="185" name="object 42"/>
          <p:cNvSpPr/>
          <p:nvPr/>
        </p:nvSpPr>
        <p:spPr>
          <a:xfrm>
            <a:off x="8525867" y="4798261"/>
            <a:ext cx="1131320" cy="357340"/>
          </a:xfrm>
          <a:custGeom>
            <a:avLst/>
            <a:gdLst/>
            <a:ahLst/>
            <a:cxnLst/>
            <a:rect l="l" t="t" r="r" b="b"/>
            <a:pathLst>
              <a:path w="1865630" h="589279">
                <a:moveTo>
                  <a:pt x="1690513" y="0"/>
                </a:moveTo>
                <a:lnTo>
                  <a:pt x="175806" y="0"/>
                </a:lnTo>
                <a:lnTo>
                  <a:pt x="141944" y="134"/>
                </a:lnTo>
                <a:lnTo>
                  <a:pt x="92728" y="3618"/>
                </a:lnTo>
                <a:lnTo>
                  <a:pt x="51368" y="18918"/>
                </a:lnTo>
                <a:lnTo>
                  <a:pt x="18918" y="51369"/>
                </a:lnTo>
                <a:lnTo>
                  <a:pt x="3616" y="92730"/>
                </a:lnTo>
                <a:lnTo>
                  <a:pt x="132" y="141945"/>
                </a:lnTo>
                <a:lnTo>
                  <a:pt x="0" y="175032"/>
                </a:lnTo>
                <a:lnTo>
                  <a:pt x="3" y="413955"/>
                </a:lnTo>
                <a:lnTo>
                  <a:pt x="1083" y="473987"/>
                </a:lnTo>
                <a:lnTo>
                  <a:pt x="8575" y="516681"/>
                </a:lnTo>
                <a:lnTo>
                  <a:pt x="33378" y="555610"/>
                </a:lnTo>
                <a:lnTo>
                  <a:pt x="72301" y="580410"/>
                </a:lnTo>
                <a:lnTo>
                  <a:pt x="115000" y="587915"/>
                </a:lnTo>
                <a:lnTo>
                  <a:pt x="175031" y="588987"/>
                </a:lnTo>
                <a:lnTo>
                  <a:pt x="1689739" y="588987"/>
                </a:lnTo>
                <a:lnTo>
                  <a:pt x="1750451" y="587915"/>
                </a:lnTo>
                <a:lnTo>
                  <a:pt x="1793243" y="580410"/>
                </a:lnTo>
                <a:lnTo>
                  <a:pt x="1832170" y="555610"/>
                </a:lnTo>
                <a:lnTo>
                  <a:pt x="1856969" y="516681"/>
                </a:lnTo>
                <a:lnTo>
                  <a:pt x="1864476" y="473889"/>
                </a:lnTo>
                <a:lnTo>
                  <a:pt x="1865545" y="413955"/>
                </a:lnTo>
                <a:lnTo>
                  <a:pt x="1865542" y="175032"/>
                </a:lnTo>
                <a:lnTo>
                  <a:pt x="1864462" y="115000"/>
                </a:lnTo>
                <a:lnTo>
                  <a:pt x="1856969" y="72306"/>
                </a:lnTo>
                <a:lnTo>
                  <a:pt x="1832170" y="33377"/>
                </a:lnTo>
                <a:lnTo>
                  <a:pt x="1793243" y="8577"/>
                </a:lnTo>
                <a:lnTo>
                  <a:pt x="1750548" y="1072"/>
                </a:lnTo>
                <a:lnTo>
                  <a:pt x="1690513"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86" name="object 43"/>
          <p:cNvSpPr txBox="1"/>
          <p:nvPr/>
        </p:nvSpPr>
        <p:spPr>
          <a:xfrm>
            <a:off x="8715210" y="4840932"/>
            <a:ext cx="83419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hash7-8</a:t>
            </a:r>
            <a:endParaRPr sz="1600" dirty="0">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latin typeface="微软雅黑" panose="020B0503020204020204" charset="-122"/>
              <a:ea typeface="微软雅黑" panose="020B0503020204020204" charset="-122"/>
              <a:cs typeface="Arial" panose="020B0604020202020204"/>
            </a:endParaRPr>
          </a:p>
        </p:txBody>
      </p:sp>
      <p:sp>
        <p:nvSpPr>
          <p:cNvPr id="189" name="object 46"/>
          <p:cNvSpPr/>
          <p:nvPr/>
        </p:nvSpPr>
        <p:spPr>
          <a:xfrm>
            <a:off x="8727592" y="5317531"/>
            <a:ext cx="928391" cy="357340"/>
          </a:xfrm>
          <a:custGeom>
            <a:avLst/>
            <a:gdLst/>
            <a:ahLst/>
            <a:cxnLst/>
            <a:rect l="l" t="t" r="r" b="b"/>
            <a:pathLst>
              <a:path w="1530984" h="589279">
                <a:moveTo>
                  <a:pt x="1355445"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354670" y="588987"/>
                </a:lnTo>
                <a:lnTo>
                  <a:pt x="1415383" y="587915"/>
                </a:lnTo>
                <a:lnTo>
                  <a:pt x="1458175" y="580410"/>
                </a:lnTo>
                <a:lnTo>
                  <a:pt x="1497098" y="555610"/>
                </a:lnTo>
                <a:lnTo>
                  <a:pt x="1521901" y="516681"/>
                </a:lnTo>
                <a:lnTo>
                  <a:pt x="1529408" y="473889"/>
                </a:lnTo>
                <a:lnTo>
                  <a:pt x="1530476" y="413955"/>
                </a:lnTo>
                <a:lnTo>
                  <a:pt x="1530473" y="175032"/>
                </a:lnTo>
                <a:lnTo>
                  <a:pt x="1529393" y="115000"/>
                </a:lnTo>
                <a:lnTo>
                  <a:pt x="1521901" y="72305"/>
                </a:lnTo>
                <a:lnTo>
                  <a:pt x="1497098" y="33377"/>
                </a:lnTo>
                <a:lnTo>
                  <a:pt x="1458175" y="8577"/>
                </a:lnTo>
                <a:lnTo>
                  <a:pt x="1415480" y="1072"/>
                </a:lnTo>
                <a:lnTo>
                  <a:pt x="1355445"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90" name="object 47"/>
          <p:cNvSpPr txBox="1"/>
          <p:nvPr/>
        </p:nvSpPr>
        <p:spPr>
          <a:xfrm>
            <a:off x="9096185" y="5361595"/>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latin typeface="微软雅黑" panose="020B0503020204020204" charset="-122"/>
              <a:ea typeface="微软雅黑" panose="020B0503020204020204" charset="-122"/>
              <a:cs typeface="Arial" panose="020B0604020202020204"/>
            </a:endParaRPr>
          </a:p>
        </p:txBody>
      </p:sp>
      <p:sp>
        <p:nvSpPr>
          <p:cNvPr id="205" name="object 62"/>
          <p:cNvSpPr/>
          <p:nvPr/>
        </p:nvSpPr>
        <p:spPr>
          <a:xfrm>
            <a:off x="8525867" y="5836801"/>
            <a:ext cx="1131320" cy="357340"/>
          </a:xfrm>
          <a:custGeom>
            <a:avLst/>
            <a:gdLst/>
            <a:ahLst/>
            <a:cxnLst/>
            <a:rect l="l" t="t" r="r" b="b"/>
            <a:pathLst>
              <a:path w="1865630" h="589279">
                <a:moveTo>
                  <a:pt x="1690513" y="0"/>
                </a:moveTo>
                <a:lnTo>
                  <a:pt x="175806" y="0"/>
                </a:lnTo>
                <a:lnTo>
                  <a:pt x="141944" y="134"/>
                </a:lnTo>
                <a:lnTo>
                  <a:pt x="115097" y="1072"/>
                </a:lnTo>
                <a:lnTo>
                  <a:pt x="72301" y="8577"/>
                </a:lnTo>
                <a:lnTo>
                  <a:pt x="33378" y="33377"/>
                </a:lnTo>
                <a:lnTo>
                  <a:pt x="8575" y="72305"/>
                </a:lnTo>
                <a:lnTo>
                  <a:pt x="1068" y="115097"/>
                </a:lnTo>
                <a:lnTo>
                  <a:pt x="0" y="175031"/>
                </a:lnTo>
                <a:lnTo>
                  <a:pt x="3" y="413955"/>
                </a:lnTo>
                <a:lnTo>
                  <a:pt x="1083" y="473986"/>
                </a:lnTo>
                <a:lnTo>
                  <a:pt x="8575" y="516681"/>
                </a:lnTo>
                <a:lnTo>
                  <a:pt x="33378" y="555609"/>
                </a:lnTo>
                <a:lnTo>
                  <a:pt x="72301" y="580409"/>
                </a:lnTo>
                <a:lnTo>
                  <a:pt x="115000" y="587915"/>
                </a:lnTo>
                <a:lnTo>
                  <a:pt x="175031" y="588987"/>
                </a:lnTo>
                <a:lnTo>
                  <a:pt x="1689739" y="588987"/>
                </a:lnTo>
                <a:lnTo>
                  <a:pt x="1750451" y="587915"/>
                </a:lnTo>
                <a:lnTo>
                  <a:pt x="1793243" y="580409"/>
                </a:lnTo>
                <a:lnTo>
                  <a:pt x="1832170" y="555609"/>
                </a:lnTo>
                <a:lnTo>
                  <a:pt x="1856969" y="516681"/>
                </a:lnTo>
                <a:lnTo>
                  <a:pt x="1864476" y="473889"/>
                </a:lnTo>
                <a:lnTo>
                  <a:pt x="1865545" y="413955"/>
                </a:lnTo>
                <a:lnTo>
                  <a:pt x="1865542" y="175031"/>
                </a:lnTo>
                <a:lnTo>
                  <a:pt x="1864462" y="115000"/>
                </a:lnTo>
                <a:lnTo>
                  <a:pt x="1856969" y="72305"/>
                </a:lnTo>
                <a:lnTo>
                  <a:pt x="1832170"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latin typeface="微软雅黑" panose="020B0503020204020204" charset="-122"/>
              <a:ea typeface="微软雅黑" panose="020B0503020204020204" charset="-122"/>
              <a:cs typeface="Microsoft JhengHei UI Light" panose="020B0304030504040204" charset="-12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3" name="内容占位符 2"/>
          <p:cNvSpPr txBox="1">
            <a:spLocks/>
          </p:cNvSpPr>
          <p:nvPr/>
        </p:nvSpPr>
        <p:spPr bwMode="auto">
          <a:xfrm>
            <a:off x="1943452" y="1073858"/>
            <a:ext cx="8501122" cy="235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以太坊区块头不是包括一个</a:t>
            </a:r>
            <a:r>
              <a:rPr lang="en-US" altLang="zh-CN" sz="2000" dirty="0" err="1">
                <a:solidFill>
                  <a:prstClr val="black"/>
                </a:solidFill>
                <a:ea typeface="黑体" panose="02010609060101010101" pitchFamily="49" charset="-122"/>
                <a:cs typeface="Verdana" pitchFamily="34" charset="0"/>
              </a:rPr>
              <a:t>Merkle</a:t>
            </a:r>
            <a:r>
              <a:rPr lang="zh-CN" altLang="en-US" sz="2000" dirty="0">
                <a:solidFill>
                  <a:prstClr val="black"/>
                </a:solidFill>
                <a:ea typeface="黑体" panose="02010609060101010101" pitchFamily="49" charset="-122"/>
                <a:cs typeface="Verdana" pitchFamily="34" charset="0"/>
              </a:rPr>
              <a:t>树，而是为</a:t>
            </a:r>
            <a:r>
              <a:rPr lang="zh-CN" altLang="en-US" sz="2000" dirty="0">
                <a:solidFill>
                  <a:srgbClr val="FF0000"/>
                </a:solidFill>
                <a:ea typeface="黑体" panose="02010609060101010101" pitchFamily="49" charset="-122"/>
                <a:cs typeface="Verdana" pitchFamily="34" charset="0"/>
              </a:rPr>
              <a:t>三种对象</a:t>
            </a:r>
            <a:r>
              <a:rPr lang="zh-CN" altLang="en-US" sz="2000" dirty="0">
                <a:solidFill>
                  <a:prstClr val="black"/>
                </a:solidFill>
                <a:ea typeface="黑体" panose="02010609060101010101" pitchFamily="49" charset="-122"/>
                <a:cs typeface="Verdana" pitchFamily="34" charset="0"/>
              </a:rPr>
              <a:t>设计的三棵树：</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交易树（</a:t>
            </a:r>
            <a:r>
              <a:rPr lang="en-US" altLang="zh-CN" sz="1800" dirty="0">
                <a:solidFill>
                  <a:srgbClr val="FF0066"/>
                </a:solidFill>
                <a:ea typeface="黑体" panose="02010609060101010101" pitchFamily="49" charset="-122"/>
                <a:cs typeface="Verdana" pitchFamily="34" charset="0"/>
              </a:rPr>
              <a:t>Transactions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收据树（</a:t>
            </a:r>
            <a:r>
              <a:rPr lang="en-US" altLang="zh-CN" sz="1800" dirty="0">
                <a:solidFill>
                  <a:srgbClr val="FF0066"/>
                </a:solidFill>
                <a:ea typeface="黑体" panose="02010609060101010101" pitchFamily="49" charset="-122"/>
                <a:cs typeface="Verdana" pitchFamily="34" charset="0"/>
              </a:rPr>
              <a:t>Receipts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：树叶里是交易生成的收据。</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状态树（</a:t>
            </a:r>
            <a:r>
              <a:rPr lang="en-US" altLang="zh-CN" sz="1800" dirty="0">
                <a:solidFill>
                  <a:srgbClr val="FF0066"/>
                </a:solidFill>
                <a:ea typeface="黑体" panose="02010609060101010101" pitchFamily="49" charset="-122"/>
                <a:cs typeface="Verdana" pitchFamily="34" charset="0"/>
              </a:rPr>
              <a:t>State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：树叶里是交易影响到的账户状态。</a:t>
            </a:r>
            <a:endParaRPr lang="en-US" altLang="zh-CN" sz="1800" dirty="0">
              <a:solidFill>
                <a:prstClr val="black"/>
              </a:solidFill>
              <a:ea typeface="黑体" panose="02010609060101010101" pitchFamily="49" charset="-122"/>
              <a:cs typeface="Verdana" pitchFamily="34" charset="0"/>
            </a:endParaRPr>
          </a:p>
        </p:txBody>
      </p:sp>
      <p:pic>
        <p:nvPicPr>
          <p:cNvPr id="5" name="图片 4"/>
          <p:cNvPicPr>
            <a:picLocks noChangeAspect="1"/>
          </p:cNvPicPr>
          <p:nvPr/>
        </p:nvPicPr>
        <p:blipFill>
          <a:blip r:embed="rId3"/>
          <a:stretch>
            <a:fillRect/>
          </a:stretch>
        </p:blipFill>
        <p:spPr>
          <a:xfrm>
            <a:off x="0" y="292034"/>
            <a:ext cx="12192000" cy="6565966"/>
          </a:xfrm>
          <a:prstGeom prst="rect">
            <a:avLst/>
          </a:prstGeom>
        </p:spPr>
      </p:pic>
    </p:spTree>
    <p:extLst>
      <p:ext uri="{BB962C8B-B14F-4D97-AF65-F5344CB8AC3E}">
        <p14:creationId xmlns:p14="http://schemas.microsoft.com/office/powerpoint/2010/main" val="29949891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3" name="内容占位符 2"/>
          <p:cNvSpPr txBox="1">
            <a:spLocks/>
          </p:cNvSpPr>
          <p:nvPr/>
        </p:nvSpPr>
        <p:spPr bwMode="auto">
          <a:xfrm>
            <a:off x="1943452" y="1073858"/>
            <a:ext cx="8501122" cy="235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以太坊区块头不是包括一个</a:t>
            </a:r>
            <a:r>
              <a:rPr lang="en-US" altLang="zh-CN" sz="2000" dirty="0" err="1">
                <a:solidFill>
                  <a:prstClr val="black"/>
                </a:solidFill>
                <a:ea typeface="黑体" panose="02010609060101010101" pitchFamily="49" charset="-122"/>
                <a:cs typeface="Verdana" pitchFamily="34" charset="0"/>
              </a:rPr>
              <a:t>Merkle</a:t>
            </a:r>
            <a:r>
              <a:rPr lang="zh-CN" altLang="en-US" sz="2000" dirty="0">
                <a:solidFill>
                  <a:prstClr val="black"/>
                </a:solidFill>
                <a:ea typeface="黑体" panose="02010609060101010101" pitchFamily="49" charset="-122"/>
                <a:cs typeface="Verdana" pitchFamily="34" charset="0"/>
              </a:rPr>
              <a:t>树，而是为</a:t>
            </a:r>
            <a:r>
              <a:rPr lang="zh-CN" altLang="en-US" sz="2000" dirty="0">
                <a:solidFill>
                  <a:srgbClr val="FF0000"/>
                </a:solidFill>
                <a:ea typeface="黑体" panose="02010609060101010101" pitchFamily="49" charset="-122"/>
                <a:cs typeface="Verdana" pitchFamily="34" charset="0"/>
              </a:rPr>
              <a:t>三种对象</a:t>
            </a:r>
            <a:r>
              <a:rPr lang="zh-CN" altLang="en-US" sz="2000" dirty="0">
                <a:solidFill>
                  <a:prstClr val="black"/>
                </a:solidFill>
                <a:ea typeface="黑体" panose="02010609060101010101" pitchFamily="49" charset="-122"/>
                <a:cs typeface="Verdana" pitchFamily="34" charset="0"/>
              </a:rPr>
              <a:t>设计的三棵树：</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交易树（</a:t>
            </a:r>
            <a:r>
              <a:rPr lang="en-US" altLang="zh-CN" sz="1800" dirty="0">
                <a:solidFill>
                  <a:srgbClr val="FF0066"/>
                </a:solidFill>
                <a:ea typeface="黑体" panose="02010609060101010101" pitchFamily="49" charset="-122"/>
                <a:cs typeface="Verdana" pitchFamily="34" charset="0"/>
              </a:rPr>
              <a:t>Transactions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收据树（</a:t>
            </a:r>
            <a:r>
              <a:rPr lang="en-US" altLang="zh-CN" sz="1800" dirty="0">
                <a:solidFill>
                  <a:srgbClr val="FF0066"/>
                </a:solidFill>
                <a:ea typeface="黑体" panose="02010609060101010101" pitchFamily="49" charset="-122"/>
                <a:cs typeface="Verdana" pitchFamily="34" charset="0"/>
              </a:rPr>
              <a:t>Receipts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：树叶里是交易生成的收据。</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1800" dirty="0">
                <a:solidFill>
                  <a:srgbClr val="FF0066"/>
                </a:solidFill>
                <a:ea typeface="黑体" panose="02010609060101010101" pitchFamily="49" charset="-122"/>
                <a:cs typeface="Verdana" pitchFamily="34" charset="0"/>
              </a:rPr>
              <a:t>状态树（</a:t>
            </a:r>
            <a:r>
              <a:rPr lang="en-US" altLang="zh-CN" sz="1800" dirty="0">
                <a:solidFill>
                  <a:srgbClr val="FF0066"/>
                </a:solidFill>
                <a:ea typeface="黑体" panose="02010609060101010101" pitchFamily="49" charset="-122"/>
                <a:cs typeface="Verdana" pitchFamily="34" charset="0"/>
              </a:rPr>
              <a:t>State Tree</a:t>
            </a:r>
            <a:r>
              <a:rPr lang="zh-CN" altLang="en-US" sz="1800" dirty="0">
                <a:solidFill>
                  <a:srgbClr val="FF0066"/>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：树叶里是交易影响到的账户状态。</a:t>
            </a:r>
            <a:endParaRPr lang="en-US" altLang="zh-CN" sz="1800" dirty="0">
              <a:solidFill>
                <a:prstClr val="black"/>
              </a:solidFill>
              <a:ea typeface="黑体" panose="02010609060101010101" pitchFamily="49" charset="-122"/>
              <a:cs typeface="Verdana" pitchFamily="34" charset="0"/>
            </a:endParaRPr>
          </a:p>
        </p:txBody>
      </p:sp>
      <p:pic>
        <p:nvPicPr>
          <p:cNvPr id="4" name="图片 3"/>
          <p:cNvPicPr>
            <a:picLocks noChangeAspect="1"/>
          </p:cNvPicPr>
          <p:nvPr/>
        </p:nvPicPr>
        <p:blipFill>
          <a:blip r:embed="rId3"/>
          <a:stretch>
            <a:fillRect/>
          </a:stretch>
        </p:blipFill>
        <p:spPr>
          <a:xfrm>
            <a:off x="3163824" y="3433023"/>
            <a:ext cx="5762244" cy="3159940"/>
          </a:xfrm>
          <a:prstGeom prst="rect">
            <a:avLst/>
          </a:prstGeom>
        </p:spPr>
      </p:pic>
    </p:spTree>
    <p:extLst>
      <p:ext uri="{BB962C8B-B14F-4D97-AF65-F5344CB8AC3E}">
        <p14:creationId xmlns:p14="http://schemas.microsoft.com/office/powerpoint/2010/main" val="4173427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3" name="内容占位符 2"/>
          <p:cNvSpPr txBox="1">
            <a:spLocks/>
          </p:cNvSpPr>
          <p:nvPr/>
        </p:nvSpPr>
        <p:spPr bwMode="auto">
          <a:xfrm>
            <a:off x="1952596" y="1285860"/>
            <a:ext cx="8501122" cy="466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基于</a:t>
            </a:r>
            <a:r>
              <a:rPr lang="en-US" altLang="zh-CN" sz="2000" dirty="0" err="1">
                <a:solidFill>
                  <a:srgbClr val="FF0066"/>
                </a:solidFill>
                <a:ea typeface="黑体" panose="02010609060101010101" pitchFamily="49" charset="-122"/>
                <a:cs typeface="Verdana" pitchFamily="34" charset="0"/>
              </a:rPr>
              <a:t>Merkle</a:t>
            </a:r>
            <a:r>
              <a:rPr lang="en-US" altLang="zh-CN" sz="2000" dirty="0">
                <a:solidFill>
                  <a:srgbClr val="FF0066"/>
                </a:solidFill>
                <a:ea typeface="黑体" panose="02010609060101010101" pitchFamily="49" charset="-122"/>
                <a:cs typeface="Verdana" pitchFamily="34" charset="0"/>
              </a:rPr>
              <a:t> Patricia Trie/Tree (MPT) </a:t>
            </a:r>
            <a:r>
              <a:rPr lang="zh-CN" altLang="en-US" sz="2000" dirty="0">
                <a:solidFill>
                  <a:prstClr val="black"/>
                </a:solidFill>
                <a:ea typeface="黑体" panose="02010609060101010101" pitchFamily="49" charset="-122"/>
                <a:cs typeface="Verdana" pitchFamily="34" charset="0"/>
              </a:rPr>
              <a:t>构建三棵树，通过三棵树根哈希，分别建立与区块头相应字段的映射关系。</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交易树根哈希（</a:t>
            </a:r>
            <a:r>
              <a:rPr lang="en-US" altLang="zh-CN" sz="2000" dirty="0" err="1">
                <a:solidFill>
                  <a:srgbClr val="FF0066"/>
                </a:solidFill>
                <a:ea typeface="黑体" panose="02010609060101010101" pitchFamily="49" charset="-122"/>
                <a:cs typeface="Verdana" pitchFamily="34" charset="0"/>
              </a:rPr>
              <a:t>transactionsRoot</a:t>
            </a:r>
            <a:r>
              <a:rPr lang="zh-CN" altLang="en-US" sz="2000" dirty="0">
                <a:solidFill>
                  <a:srgbClr val="FF0066"/>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：交易字典树根的</a:t>
            </a:r>
            <a:r>
              <a:rPr lang="en-US" altLang="zh-CN" sz="2000" dirty="0">
                <a:solidFill>
                  <a:prstClr val="black"/>
                </a:solidFill>
                <a:ea typeface="黑体" panose="02010609060101010101" pitchFamily="49" charset="-122"/>
                <a:cs typeface="Verdana" pitchFamily="34" charset="0"/>
              </a:rPr>
              <a:t>RLP hash</a:t>
            </a:r>
            <a:r>
              <a:rPr lang="zh-CN" altLang="en-US" sz="2000" dirty="0">
                <a:solidFill>
                  <a:prstClr val="black"/>
                </a:solidFill>
                <a:ea typeface="黑体" panose="02010609060101010101" pitchFamily="49" charset="-122"/>
                <a:cs typeface="Verdana" pitchFamily="34" charset="0"/>
              </a:rPr>
              <a:t>值。</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：交易编号；</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：交易内容。</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收据树根哈希（</a:t>
            </a:r>
            <a:r>
              <a:rPr lang="en-US" altLang="zh-CN" sz="2000" dirty="0" err="1">
                <a:solidFill>
                  <a:srgbClr val="FF0066"/>
                </a:solidFill>
                <a:ea typeface="黑体" panose="02010609060101010101" pitchFamily="49" charset="-122"/>
                <a:cs typeface="Verdana" pitchFamily="34" charset="0"/>
              </a:rPr>
              <a:t>receiptsRoot</a:t>
            </a:r>
            <a:r>
              <a:rPr lang="zh-CN" altLang="en-US" sz="2000" dirty="0">
                <a:solidFill>
                  <a:srgbClr val="FF0066"/>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：收据字典树根的</a:t>
            </a:r>
            <a:r>
              <a:rPr lang="en-US" altLang="zh-CN" sz="2000" dirty="0">
                <a:solidFill>
                  <a:prstClr val="black"/>
                </a:solidFill>
                <a:ea typeface="黑体" panose="02010609060101010101" pitchFamily="49" charset="-122"/>
                <a:cs typeface="Verdana" pitchFamily="34" charset="0"/>
              </a:rPr>
              <a:t>RLP hash</a:t>
            </a:r>
            <a:r>
              <a:rPr lang="zh-CN" altLang="en-US" sz="2000" dirty="0">
                <a:solidFill>
                  <a:prstClr val="black"/>
                </a:solidFill>
                <a:ea typeface="黑体" panose="02010609060101010101" pitchFamily="49" charset="-122"/>
                <a:cs typeface="Verdana" pitchFamily="34" charset="0"/>
              </a:rPr>
              <a:t>值。</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：索引编号；</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：收据内容。</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600"/>
              </a:spcBef>
            </a:pPr>
            <a:r>
              <a:rPr lang="zh-CN" altLang="en-US" sz="2000" dirty="0">
                <a:solidFill>
                  <a:srgbClr val="FF0066"/>
                </a:solidFill>
                <a:ea typeface="黑体" panose="02010609060101010101" pitchFamily="49" charset="-122"/>
                <a:cs typeface="Verdana" pitchFamily="34" charset="0"/>
              </a:rPr>
              <a:t>状态树根哈希（</a:t>
            </a:r>
            <a:r>
              <a:rPr lang="en-US" altLang="zh-CN" sz="2000" dirty="0" err="1">
                <a:solidFill>
                  <a:srgbClr val="FF0066"/>
                </a:solidFill>
                <a:ea typeface="黑体" panose="02010609060101010101" pitchFamily="49" charset="-122"/>
                <a:cs typeface="Verdana" pitchFamily="34" charset="0"/>
              </a:rPr>
              <a:t>stateRoot</a:t>
            </a:r>
            <a:r>
              <a:rPr lang="zh-CN" altLang="en-US" sz="2000" dirty="0">
                <a:solidFill>
                  <a:srgbClr val="FF0066"/>
                </a:solidFill>
                <a:ea typeface="黑体" panose="02010609060101010101" pitchFamily="49" charset="-122"/>
                <a:cs typeface="Verdana" pitchFamily="34" charset="0"/>
              </a:rPr>
              <a:t>）</a:t>
            </a:r>
            <a:r>
              <a:rPr lang="zh-CN" altLang="en-US" sz="2000" dirty="0">
                <a:solidFill>
                  <a:prstClr val="black"/>
                </a:solidFill>
                <a:ea typeface="黑体" panose="02010609060101010101" pitchFamily="49" charset="-122"/>
                <a:cs typeface="Verdana" pitchFamily="34" charset="0"/>
              </a:rPr>
              <a:t>：状态字典树根的</a:t>
            </a:r>
            <a:r>
              <a:rPr lang="en-US" altLang="zh-CN" sz="2000" dirty="0">
                <a:solidFill>
                  <a:prstClr val="black"/>
                </a:solidFill>
                <a:ea typeface="黑体" panose="02010609060101010101" pitchFamily="49" charset="-122"/>
                <a:cs typeface="Verdana" pitchFamily="34" charset="0"/>
              </a:rPr>
              <a:t>RLP hash</a:t>
            </a:r>
            <a:r>
              <a:rPr lang="zh-CN" altLang="en-US" sz="2000" dirty="0">
                <a:solidFill>
                  <a:prstClr val="black"/>
                </a:solidFill>
                <a:ea typeface="黑体" panose="02010609060101010101" pitchFamily="49" charset="-122"/>
                <a:cs typeface="Verdana" pitchFamily="34" charset="0"/>
              </a:rPr>
              <a:t>值。</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：账户地址；</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：账户内容。</a:t>
            </a:r>
            <a:endParaRPr lang="en-US" altLang="zh-CN" sz="1800" dirty="0">
              <a:solidFill>
                <a:prstClr val="black"/>
              </a:solidFill>
              <a:ea typeface="黑体" panose="02010609060101010101" pitchFamily="49" charset="-122"/>
              <a:cs typeface="Verdana" pitchFamily="34" charset="0"/>
            </a:endParaRPr>
          </a:p>
        </p:txBody>
      </p:sp>
    </p:spTree>
    <p:extLst>
      <p:ext uri="{BB962C8B-B14F-4D97-AF65-F5344CB8AC3E}">
        <p14:creationId xmlns:p14="http://schemas.microsoft.com/office/powerpoint/2010/main" val="21069303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1952596" y="1285860"/>
            <a:ext cx="8501122" cy="37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30000"/>
              </a:lnSpc>
              <a:spcBef>
                <a:spcPts val="600"/>
              </a:spcBef>
            </a:pPr>
            <a:r>
              <a:rPr lang="zh-CN" altLang="en-US" sz="2000" dirty="0">
                <a:solidFill>
                  <a:prstClr val="black"/>
                </a:solidFill>
                <a:ea typeface="黑体" panose="02010609060101010101" pitchFamily="49" charset="-122"/>
                <a:cs typeface="Verdana" pitchFamily="34" charset="0"/>
              </a:rPr>
              <a:t>允许轻客户端轻松地进行并核实以下类型的查询答案：</a:t>
            </a:r>
            <a:endParaRPr lang="en-US" altLang="zh-CN" sz="2000" dirty="0">
              <a:solidFill>
                <a:prstClr val="black"/>
              </a:solidFill>
              <a:ea typeface="黑体" panose="02010609060101010101" pitchFamily="49" charset="-122"/>
              <a:cs typeface="Verdana" pitchFamily="34" charset="0"/>
            </a:endParaRPr>
          </a:p>
          <a:p>
            <a:pPr marL="457200" indent="-457200" eaLnBrk="1" hangingPunct="1">
              <a:lnSpc>
                <a:spcPct val="130000"/>
              </a:lnSpc>
              <a:spcBef>
                <a:spcPts val="600"/>
              </a:spcBef>
              <a:buClr>
                <a:srgbClr val="FF0066"/>
              </a:buClr>
              <a:buSzPct val="100000"/>
              <a:buFont typeface="+mj-lt"/>
              <a:buAutoNum type="arabicPeriod"/>
            </a:pPr>
            <a:r>
              <a:rPr lang="zh-CN" altLang="en-US" sz="1800" dirty="0">
                <a:solidFill>
                  <a:prstClr val="black"/>
                </a:solidFill>
                <a:ea typeface="黑体" panose="02010609060101010101" pitchFamily="49" charset="-122"/>
                <a:cs typeface="Verdana" pitchFamily="34" charset="0"/>
              </a:rPr>
              <a:t>这笔交易被包含在特定的区块中了么？</a:t>
            </a:r>
            <a:endParaRPr lang="en-US" altLang="zh-CN" sz="1800" dirty="0">
              <a:solidFill>
                <a:prstClr val="black"/>
              </a:solidFill>
              <a:ea typeface="黑体" panose="02010609060101010101" pitchFamily="49" charset="-122"/>
              <a:cs typeface="Verdana" pitchFamily="34" charset="0"/>
            </a:endParaRPr>
          </a:p>
          <a:p>
            <a:pPr marL="457200" indent="-457200" eaLnBrk="1" hangingPunct="1">
              <a:lnSpc>
                <a:spcPct val="130000"/>
              </a:lnSpc>
              <a:spcBef>
                <a:spcPts val="600"/>
              </a:spcBef>
              <a:buClr>
                <a:srgbClr val="FF0066"/>
              </a:buClr>
              <a:buSzPct val="100000"/>
              <a:buFont typeface="+mj-lt"/>
              <a:buAutoNum type="arabicPeriod"/>
            </a:pPr>
            <a:r>
              <a:rPr lang="zh-CN" altLang="en-US" sz="1800" dirty="0">
                <a:solidFill>
                  <a:prstClr val="black"/>
                </a:solidFill>
                <a:ea typeface="黑体" panose="02010609060101010101" pitchFamily="49" charset="-122"/>
                <a:cs typeface="Verdana" pitchFamily="34" charset="0"/>
              </a:rPr>
              <a:t>告诉我这个地址在过去</a:t>
            </a:r>
            <a:r>
              <a:rPr lang="en-US" altLang="zh-CN" sz="1800" dirty="0">
                <a:solidFill>
                  <a:prstClr val="black"/>
                </a:solidFill>
                <a:ea typeface="黑体" panose="02010609060101010101" pitchFamily="49" charset="-122"/>
                <a:cs typeface="Verdana" pitchFamily="34" charset="0"/>
              </a:rPr>
              <a:t>30</a:t>
            </a:r>
            <a:r>
              <a:rPr lang="zh-CN" altLang="en-US" sz="1800" dirty="0">
                <a:solidFill>
                  <a:prstClr val="black"/>
                </a:solidFill>
                <a:ea typeface="黑体" panose="02010609060101010101" pitchFamily="49" charset="-122"/>
                <a:cs typeface="Verdana" pitchFamily="34" charset="0"/>
              </a:rPr>
              <a:t>天中，发出</a:t>
            </a:r>
            <a:r>
              <a:rPr lang="en-US" altLang="zh-CN" sz="1800" dirty="0">
                <a:solidFill>
                  <a:prstClr val="black"/>
                </a:solidFill>
                <a:ea typeface="黑体" panose="02010609060101010101" pitchFamily="49" charset="-122"/>
                <a:cs typeface="Verdana" pitchFamily="34" charset="0"/>
              </a:rPr>
              <a:t>X</a:t>
            </a:r>
            <a:r>
              <a:rPr lang="zh-CN" altLang="en-US" sz="1800" dirty="0">
                <a:solidFill>
                  <a:prstClr val="black"/>
                </a:solidFill>
                <a:ea typeface="黑体" panose="02010609060101010101" pitchFamily="49" charset="-122"/>
                <a:cs typeface="Verdana" pitchFamily="34" charset="0"/>
              </a:rPr>
              <a:t>类型事件的所有实例（例如，一个众筹合约完成了它的目标）</a:t>
            </a:r>
            <a:endParaRPr lang="en-US" altLang="zh-CN" sz="1800" dirty="0">
              <a:solidFill>
                <a:prstClr val="black"/>
              </a:solidFill>
              <a:ea typeface="黑体" panose="02010609060101010101" pitchFamily="49" charset="-122"/>
              <a:cs typeface="Verdana" pitchFamily="34" charset="0"/>
            </a:endParaRPr>
          </a:p>
          <a:p>
            <a:pPr marL="457200" indent="-457200" eaLnBrk="1" hangingPunct="1">
              <a:lnSpc>
                <a:spcPct val="130000"/>
              </a:lnSpc>
              <a:spcBef>
                <a:spcPts val="600"/>
              </a:spcBef>
              <a:buClr>
                <a:srgbClr val="FF0066"/>
              </a:buClr>
              <a:buSzPct val="100000"/>
              <a:buFont typeface="+mj-lt"/>
              <a:buAutoNum type="arabicPeriod"/>
            </a:pPr>
            <a:r>
              <a:rPr lang="zh-CN" altLang="en-US" sz="1800" dirty="0">
                <a:solidFill>
                  <a:prstClr val="black"/>
                </a:solidFill>
                <a:ea typeface="黑体" panose="02010609060101010101" pitchFamily="49" charset="-122"/>
                <a:cs typeface="Verdana" pitchFamily="34" charset="0"/>
              </a:rPr>
              <a:t>目前我的账户余额是多少？</a:t>
            </a:r>
            <a:endParaRPr lang="en-US" altLang="zh-CN" sz="1800" dirty="0">
              <a:solidFill>
                <a:prstClr val="black"/>
              </a:solidFill>
              <a:ea typeface="黑体" panose="02010609060101010101" pitchFamily="49" charset="-122"/>
              <a:cs typeface="Verdana" pitchFamily="34" charset="0"/>
            </a:endParaRPr>
          </a:p>
          <a:p>
            <a:pPr marL="457200" indent="-457200" eaLnBrk="1" hangingPunct="1">
              <a:lnSpc>
                <a:spcPct val="130000"/>
              </a:lnSpc>
              <a:spcBef>
                <a:spcPts val="600"/>
              </a:spcBef>
              <a:buClr>
                <a:srgbClr val="FF0066"/>
              </a:buClr>
              <a:buSzPct val="100000"/>
              <a:buFont typeface="+mj-lt"/>
              <a:buAutoNum type="arabicPeriod"/>
            </a:pPr>
            <a:r>
              <a:rPr lang="zh-CN" altLang="en-US" sz="1800" dirty="0">
                <a:solidFill>
                  <a:prstClr val="black"/>
                </a:solidFill>
                <a:ea typeface="黑体" panose="02010609060101010101" pitchFamily="49" charset="-122"/>
                <a:cs typeface="Verdana" pitchFamily="34" charset="0"/>
              </a:rPr>
              <a:t>这个账户是否存在？</a:t>
            </a:r>
            <a:endParaRPr lang="en-US" altLang="zh-CN" sz="1800" dirty="0">
              <a:solidFill>
                <a:prstClr val="black"/>
              </a:solidFill>
              <a:ea typeface="黑体" panose="02010609060101010101" pitchFamily="49" charset="-122"/>
              <a:cs typeface="Verdana" pitchFamily="34" charset="0"/>
            </a:endParaRPr>
          </a:p>
          <a:p>
            <a:pPr marL="457200" indent="-457200" eaLnBrk="1" hangingPunct="1">
              <a:lnSpc>
                <a:spcPct val="130000"/>
              </a:lnSpc>
              <a:spcBef>
                <a:spcPts val="600"/>
              </a:spcBef>
              <a:buClr>
                <a:srgbClr val="FF0066"/>
              </a:buClr>
              <a:buSzPct val="100000"/>
              <a:buFont typeface="+mj-lt"/>
              <a:buAutoNum type="arabicPeriod"/>
            </a:pPr>
            <a:r>
              <a:rPr lang="zh-CN" altLang="en-US" sz="1800" dirty="0">
                <a:solidFill>
                  <a:prstClr val="black"/>
                </a:solidFill>
                <a:ea typeface="黑体" panose="02010609060101010101" pitchFamily="49" charset="-122"/>
                <a:cs typeface="Verdana" pitchFamily="34" charset="0"/>
              </a:rPr>
              <a:t>假装在这个合约中运行这笔交易，它的输出会是什么？</a:t>
            </a:r>
          </a:p>
          <a:p>
            <a:pPr eaLnBrk="1" hangingPunct="1">
              <a:lnSpc>
                <a:spcPct val="150000"/>
              </a:lnSpc>
              <a:spcBef>
                <a:spcPts val="600"/>
              </a:spcBef>
              <a:buFont typeface="Wingdings" pitchFamily="2" charset="2"/>
              <a:buChar char="Ø"/>
            </a:pPr>
            <a:endParaRPr lang="en-US" altLang="zh-CN" sz="2000" dirty="0" err="1">
              <a:solidFill>
                <a:prstClr val="black"/>
              </a:solidFill>
              <a:ea typeface="黑体" panose="02010609060101010101" pitchFamily="49" charset="-122"/>
              <a:cs typeface="Verdana" pitchFamily="34" charset="0"/>
            </a:endParaRPr>
          </a:p>
        </p:txBody>
      </p:sp>
      <p:sp>
        <p:nvSpPr>
          <p:cNvPr id="3" name="矩形 2"/>
          <p:cNvSpPr/>
          <p:nvPr/>
        </p:nvSpPr>
        <p:spPr>
          <a:xfrm>
            <a:off x="2595540" y="457508"/>
            <a:ext cx="2698175"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以太坊区块结构</a:t>
            </a:r>
          </a:p>
        </p:txBody>
      </p:sp>
      <p:sp>
        <p:nvSpPr>
          <p:cNvPr id="4" name="圆角矩形 3"/>
          <p:cNvSpPr/>
          <p:nvPr/>
        </p:nvSpPr>
        <p:spPr>
          <a:xfrm>
            <a:off x="1952596" y="5072074"/>
            <a:ext cx="8286808" cy="161987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fontAlgn="base">
              <a:lnSpc>
                <a:spcPct val="130000"/>
              </a:lnSpc>
              <a:spcBef>
                <a:spcPts val="300"/>
              </a:spcBef>
              <a:spcAft>
                <a:spcPts val="300"/>
              </a:spcAft>
              <a:buClr>
                <a:srgbClr val="0070C0"/>
              </a:buClr>
              <a:buSzPct val="85000"/>
              <a:buFont typeface="Wingdings" pitchFamily="2" charset="2"/>
              <a:buChar char="p"/>
            </a:pPr>
            <a:r>
              <a:rPr lang="zh-CN" altLang="en-US" sz="2000" dirty="0">
                <a:solidFill>
                  <a:prstClr val="black"/>
                </a:solidFill>
                <a:ea typeface="黑体" panose="02010609060101010101" pitchFamily="49" charset="-122"/>
                <a:cs typeface="Verdana" pitchFamily="34" charset="0"/>
              </a:rPr>
              <a:t>交易树（</a:t>
            </a:r>
            <a:r>
              <a:rPr lang="en-US" altLang="zh-CN" sz="2000" dirty="0">
                <a:solidFill>
                  <a:prstClr val="black"/>
                </a:solidFill>
                <a:ea typeface="黑体" panose="02010609060101010101" pitchFamily="49" charset="-122"/>
                <a:cs typeface="Verdana" pitchFamily="34" charset="0"/>
              </a:rPr>
              <a:t>transaction tree</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  1</a:t>
            </a:r>
          </a:p>
          <a:p>
            <a:pPr marL="342900" indent="-342900" algn="just" fontAlgn="base">
              <a:lnSpc>
                <a:spcPct val="130000"/>
              </a:lnSpc>
              <a:spcBef>
                <a:spcPts val="300"/>
              </a:spcBef>
              <a:spcAft>
                <a:spcPts val="300"/>
              </a:spcAft>
              <a:buClr>
                <a:srgbClr val="0070C0"/>
              </a:buClr>
              <a:buSzPct val="85000"/>
              <a:buFont typeface="Wingdings" pitchFamily="2" charset="2"/>
              <a:buChar char="p"/>
            </a:pPr>
            <a:r>
              <a:rPr lang="zh-CN" altLang="en-US" sz="2000" dirty="0">
                <a:solidFill>
                  <a:prstClr val="black"/>
                </a:solidFill>
                <a:ea typeface="黑体" panose="02010609060101010101" pitchFamily="49" charset="-122"/>
                <a:cs typeface="Verdana" pitchFamily="34" charset="0"/>
              </a:rPr>
              <a:t>状态树（</a:t>
            </a:r>
            <a:r>
              <a:rPr lang="en-US" altLang="zh-CN" sz="2000" dirty="0">
                <a:solidFill>
                  <a:prstClr val="black"/>
                </a:solidFill>
                <a:ea typeface="黑体" panose="02010609060101010101" pitchFamily="49" charset="-122"/>
                <a:cs typeface="Verdana" pitchFamily="34" charset="0"/>
              </a:rPr>
              <a:t>state tree</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3 </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4</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5</a:t>
            </a:r>
          </a:p>
          <a:p>
            <a:pPr marL="342900" indent="-342900" algn="just" fontAlgn="base">
              <a:lnSpc>
                <a:spcPct val="130000"/>
              </a:lnSpc>
              <a:spcBef>
                <a:spcPts val="300"/>
              </a:spcBef>
              <a:spcAft>
                <a:spcPts val="300"/>
              </a:spcAft>
              <a:buClr>
                <a:srgbClr val="0070C0"/>
              </a:buClr>
              <a:buSzPct val="85000"/>
              <a:buFont typeface="Wingdings" pitchFamily="2" charset="2"/>
              <a:buChar char="p"/>
            </a:pPr>
            <a:r>
              <a:rPr lang="zh-CN" altLang="en-US" sz="2000" dirty="0">
                <a:solidFill>
                  <a:prstClr val="black"/>
                </a:solidFill>
                <a:ea typeface="黑体" panose="02010609060101010101" pitchFamily="49" charset="-122"/>
                <a:cs typeface="Verdana" pitchFamily="34" charset="0"/>
              </a:rPr>
              <a:t>收据树（</a:t>
            </a:r>
            <a:r>
              <a:rPr lang="en-US" altLang="zh-CN" sz="2000" dirty="0">
                <a:solidFill>
                  <a:prstClr val="black"/>
                </a:solidFill>
                <a:ea typeface="黑体" panose="02010609060101010101" pitchFamily="49" charset="-122"/>
                <a:cs typeface="Verdana" pitchFamily="34" charset="0"/>
              </a:rPr>
              <a:t>receipt tree</a:t>
            </a:r>
            <a:r>
              <a:rPr lang="zh-CN" altLang="en-US" sz="2000" dirty="0">
                <a:solidFill>
                  <a:prstClr val="black"/>
                </a:solidFill>
                <a:ea typeface="黑体" panose="02010609060101010101" pitchFamily="49" charset="-122"/>
                <a:cs typeface="Verdana" pitchFamily="34" charset="0"/>
              </a:rPr>
              <a:t>）： </a:t>
            </a:r>
            <a:r>
              <a:rPr lang="en-US" altLang="zh-CN" sz="2000" dirty="0">
                <a:solidFill>
                  <a:prstClr val="black"/>
                </a:solidFill>
                <a:ea typeface="黑体" panose="02010609060101010101" pitchFamily="49" charset="-122"/>
                <a:cs typeface="Verdana" pitchFamily="34" charset="0"/>
              </a:rPr>
              <a:t>2</a:t>
            </a:r>
            <a:endParaRPr lang="zh-CN" altLang="en-US" sz="2000" dirty="0">
              <a:solidFill>
                <a:prstClr val="black"/>
              </a:solidFill>
              <a:ea typeface="黑体" panose="02010609060101010101" pitchFamily="49" charset="-122"/>
              <a:cs typeface="Verdana" pitchFamily="34" charset="0"/>
            </a:endParaRPr>
          </a:p>
        </p:txBody>
      </p:sp>
    </p:spTree>
    <p:extLst>
      <p:ext uri="{BB962C8B-B14F-4D97-AF65-F5344CB8AC3E}">
        <p14:creationId xmlns:p14="http://schemas.microsoft.com/office/powerpoint/2010/main" val="16205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up)">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up)">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up)">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1080937"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Trie</a:t>
            </a:r>
            <a:r>
              <a:rPr lang="zh-CN" altLang="en-US" sz="2800" dirty="0">
                <a:solidFill>
                  <a:prstClr val="black"/>
                </a:solidFill>
                <a:ea typeface="黑体" pitchFamily="2" charset="-122"/>
                <a:cs typeface="Arial" pitchFamily="34" charset="0"/>
              </a:rPr>
              <a:t>树</a:t>
            </a:r>
          </a:p>
        </p:txBody>
      </p:sp>
      <p:sp>
        <p:nvSpPr>
          <p:cNvPr id="4" name="内容占位符 2"/>
          <p:cNvSpPr txBox="1">
            <a:spLocks/>
          </p:cNvSpPr>
          <p:nvPr/>
        </p:nvSpPr>
        <p:spPr bwMode="auto">
          <a:xfrm>
            <a:off x="1952596" y="1285860"/>
            <a:ext cx="8535892" cy="260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2000" dirty="0">
                <a:solidFill>
                  <a:prstClr val="black"/>
                </a:solidFill>
                <a:ea typeface="黑体" panose="02010609060101010101" pitchFamily="49" charset="-122"/>
                <a:cs typeface="Verdana" pitchFamily="34" charset="0"/>
              </a:rPr>
              <a:t>字典树（</a:t>
            </a:r>
            <a:r>
              <a:rPr lang="en-US" altLang="zh-CN" sz="2000" dirty="0">
                <a:solidFill>
                  <a:prstClr val="black"/>
                </a:solidFill>
                <a:ea typeface="黑体" panose="02010609060101010101" pitchFamily="49" charset="-122"/>
                <a:cs typeface="Verdana" pitchFamily="34" charset="0"/>
              </a:rPr>
              <a:t>Trie</a:t>
            </a:r>
            <a:r>
              <a:rPr lang="zh-CN" altLang="en-US" sz="2000" dirty="0">
                <a:solidFill>
                  <a:prstClr val="black"/>
                </a:solidFill>
                <a:ea typeface="黑体" panose="02010609060101010101" pitchFamily="49" charset="-122"/>
                <a:cs typeface="Verdana" pitchFamily="34" charset="0"/>
              </a:rPr>
              <a:t>）或前缀树（</a:t>
            </a:r>
            <a:r>
              <a:rPr lang="en-US" altLang="zh-CN" sz="2000" dirty="0">
                <a:solidFill>
                  <a:prstClr val="black"/>
                </a:solidFill>
                <a:ea typeface="黑体" panose="02010609060101010101" pitchFamily="49" charset="-122"/>
                <a:cs typeface="Verdana" pitchFamily="34" charset="0"/>
              </a:rPr>
              <a:t>Prefix tree</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：从树根到对应</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的真实路径。</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：存储在叶子节点，是每条路径的最终节点。</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2000" dirty="0">
                <a:solidFill>
                  <a:prstClr val="black"/>
                </a:solidFill>
                <a:ea typeface="黑体" panose="02010609060101010101" pitchFamily="49" charset="-122"/>
                <a:cs typeface="Verdana" pitchFamily="34" charset="0"/>
              </a:rPr>
              <a:t>假如</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来自一个包含</a:t>
            </a:r>
            <a:r>
              <a:rPr lang="en-US" altLang="zh-CN" sz="2000" dirty="0">
                <a:solidFill>
                  <a:prstClr val="black"/>
                </a:solidFill>
                <a:ea typeface="黑体" panose="02010609060101010101" pitchFamily="49" charset="-122"/>
                <a:cs typeface="Verdana" pitchFamily="34" charset="0"/>
              </a:rPr>
              <a:t>N</a:t>
            </a:r>
            <a:r>
              <a:rPr lang="zh-CN" altLang="en-US" sz="2000" dirty="0">
                <a:solidFill>
                  <a:prstClr val="black"/>
                </a:solidFill>
                <a:ea typeface="黑体" panose="02010609060101010101" pitchFamily="49" charset="-122"/>
                <a:cs typeface="Verdana" pitchFamily="34" charset="0"/>
              </a:rPr>
              <a:t>个字符的字母表，那么树中的每个节点都可能会有多达</a:t>
            </a:r>
            <a:r>
              <a:rPr lang="en-US" altLang="zh-CN" sz="2000" dirty="0">
                <a:solidFill>
                  <a:prstClr val="black"/>
                </a:solidFill>
                <a:ea typeface="黑体" panose="02010609060101010101" pitchFamily="49" charset="-122"/>
                <a:cs typeface="Verdana" pitchFamily="34" charset="0"/>
              </a:rPr>
              <a:t>N</a:t>
            </a:r>
            <a:r>
              <a:rPr lang="zh-CN" altLang="en-US" sz="2000" dirty="0">
                <a:solidFill>
                  <a:prstClr val="black"/>
                </a:solidFill>
                <a:ea typeface="黑体" panose="02010609060101010101" pitchFamily="49" charset="-122"/>
                <a:cs typeface="Verdana" pitchFamily="34" charset="0"/>
              </a:rPr>
              <a:t>个孩子，树的最大深度是</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的最大长度。</a:t>
            </a:r>
            <a:endParaRPr lang="en-US" altLang="zh-CN" sz="2000" dirty="0">
              <a:solidFill>
                <a:prstClr val="black"/>
              </a:solidFill>
              <a:ea typeface="黑体" panose="02010609060101010101" pitchFamily="49" charset="-122"/>
              <a:cs typeface="Verdana" pitchFamily="34" charset="0"/>
            </a:endParaRPr>
          </a:p>
          <a:p>
            <a:pPr eaLnBrk="1" hangingPunct="1">
              <a:lnSpc>
                <a:spcPct val="130000"/>
              </a:lnSpc>
              <a:spcBef>
                <a:spcPts val="400"/>
              </a:spcBef>
              <a:spcAft>
                <a:spcPts val="400"/>
              </a:spcAft>
            </a:pPr>
            <a:endParaRPr lang="en-US" altLang="zh-CN" sz="2000" dirty="0">
              <a:solidFill>
                <a:prstClr val="black"/>
              </a:solidFill>
              <a:ea typeface="黑体" panose="02010609060101010101" pitchFamily="49" charset="-122"/>
              <a:cs typeface="Verdana" pitchFamily="34" charset="0"/>
            </a:endParaRPr>
          </a:p>
          <a:p>
            <a:pPr eaLnBrk="1" hangingPunct="1">
              <a:lnSpc>
                <a:spcPct val="130000"/>
              </a:lnSpc>
              <a:spcBef>
                <a:spcPts val="400"/>
              </a:spcBef>
              <a:spcAft>
                <a:spcPts val="400"/>
              </a:spcAft>
            </a:pPr>
            <a:endParaRPr lang="en-US" altLang="zh-CN" sz="2000" dirty="0" err="1">
              <a:solidFill>
                <a:prstClr val="black"/>
              </a:solidFill>
              <a:ea typeface="黑体" panose="02010609060101010101" pitchFamily="49" charset="-122"/>
              <a:cs typeface="Verdana" pitchFamily="34" charset="0"/>
            </a:endParaRPr>
          </a:p>
        </p:txBody>
      </p:sp>
      <p:pic>
        <p:nvPicPr>
          <p:cNvPr id="1028" name="Picture 4" descr="https://images2015.cnblogs.com/blog/834896/201606/834896-20160614172111323-1630742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8" y="3892553"/>
            <a:ext cx="3905778" cy="2781893"/>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bwMode="auto">
          <a:xfrm>
            <a:off x="2135560" y="4120592"/>
            <a:ext cx="4392488" cy="2476761"/>
          </a:xfrm>
          <a:prstGeom prst="rect">
            <a:avLst/>
          </a:prstGeom>
          <a:solidFill>
            <a:srgbClr val="FFFF99"/>
          </a:solidFill>
          <a:ln w="28575">
            <a:solidFill>
              <a:srgbClr val="FF0066"/>
            </a:solidFill>
            <a:miter lim="800000"/>
            <a:headEnd/>
            <a:tailEnd/>
          </a:ln>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2000" dirty="0">
                <a:solidFill>
                  <a:prstClr val="black"/>
                </a:solidFill>
                <a:ea typeface="黑体" panose="02010609060101010101" pitchFamily="49" charset="-122"/>
                <a:cs typeface="Verdana" pitchFamily="34" charset="0"/>
              </a:rPr>
              <a:t>基于相同前缀</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，他们相同前缀的长度占自身比例越大，则代表这两个</a:t>
            </a:r>
            <a:r>
              <a:rPr lang="en-US" altLang="zh-CN" sz="2000" dirty="0">
                <a:solidFill>
                  <a:prstClr val="black"/>
                </a:solidFill>
                <a:ea typeface="黑体" panose="02010609060101010101" pitchFamily="49" charset="-122"/>
                <a:cs typeface="Verdana" pitchFamily="34" charset="0"/>
              </a:rPr>
              <a:t>value</a:t>
            </a:r>
            <a:r>
              <a:rPr lang="zh-CN" altLang="en-US" sz="2000" dirty="0">
                <a:solidFill>
                  <a:prstClr val="black"/>
                </a:solidFill>
                <a:ea typeface="黑体" panose="02010609060101010101" pitchFamily="49" charset="-122"/>
                <a:cs typeface="Verdana" pitchFamily="34" charset="0"/>
              </a:rPr>
              <a:t>在树中的位置越靠近。</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en-US" altLang="zh-CN" sz="2000" dirty="0">
                <a:solidFill>
                  <a:prstClr val="black"/>
                </a:solidFill>
                <a:ea typeface="黑体" panose="02010609060101010101" pitchFamily="49" charset="-122"/>
                <a:cs typeface="Verdana" pitchFamily="34" charset="0"/>
              </a:rPr>
              <a:t>Trie</a:t>
            </a:r>
            <a:r>
              <a:rPr lang="zh-CN" altLang="en-US" sz="2000" dirty="0">
                <a:solidFill>
                  <a:prstClr val="black"/>
                </a:solidFill>
                <a:ea typeface="黑体" panose="02010609060101010101" pitchFamily="49" charset="-122"/>
                <a:cs typeface="Verdana" pitchFamily="34" charset="0"/>
              </a:rPr>
              <a:t>树中不会有像哈希表一样的冲突，一个</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永远只有一个</a:t>
            </a:r>
            <a:r>
              <a:rPr lang="en-US" altLang="zh-CN" sz="2000" dirty="0">
                <a:solidFill>
                  <a:prstClr val="black"/>
                </a:solidFill>
                <a:ea typeface="黑体" panose="02010609060101010101" pitchFamily="49" charset="-122"/>
                <a:cs typeface="Verdana" pitchFamily="34" charset="0"/>
              </a:rPr>
              <a:t>value</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p:txBody>
      </p:sp>
      <p:pic>
        <p:nvPicPr>
          <p:cNvPr id="3" name="图片 2"/>
          <p:cNvPicPr>
            <a:picLocks noChangeAspect="1"/>
          </p:cNvPicPr>
          <p:nvPr/>
        </p:nvPicPr>
        <p:blipFill>
          <a:blip r:embed="rId3"/>
          <a:stretch>
            <a:fillRect/>
          </a:stretch>
        </p:blipFill>
        <p:spPr>
          <a:xfrm>
            <a:off x="7468636" y="0"/>
            <a:ext cx="3019853" cy="2830866"/>
          </a:xfrm>
          <a:prstGeom prst="rect">
            <a:avLst/>
          </a:prstGeom>
        </p:spPr>
      </p:pic>
    </p:spTree>
    <p:extLst>
      <p:ext uri="{BB962C8B-B14F-4D97-AF65-F5344CB8AC3E}">
        <p14:creationId xmlns:p14="http://schemas.microsoft.com/office/powerpoint/2010/main" val="36357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up)">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1080937" cy="523220"/>
          </a:xfrm>
          <a:prstGeom prst="rect">
            <a:avLst/>
          </a:prstGeom>
        </p:spPr>
        <p:txBody>
          <a:bodyPr wrap="none">
            <a:spAutoFit/>
          </a:bodyPr>
          <a:lstStyle/>
          <a:p>
            <a:r>
              <a:rPr lang="en-US" altLang="zh-CN" sz="2800" dirty="0" err="1">
                <a:solidFill>
                  <a:prstClr val="black"/>
                </a:solidFill>
                <a:ea typeface="黑体" pitchFamily="2" charset="-122"/>
                <a:cs typeface="Arial" pitchFamily="34" charset="0"/>
              </a:rPr>
              <a:t>Trie</a:t>
            </a:r>
            <a:r>
              <a:rPr lang="zh-CN" altLang="en-US" sz="2800" dirty="0">
                <a:solidFill>
                  <a:prstClr val="black"/>
                </a:solidFill>
                <a:ea typeface="黑体" pitchFamily="2" charset="-122"/>
                <a:cs typeface="Arial" pitchFamily="34" charset="0"/>
              </a:rPr>
              <a:t>树</a:t>
            </a:r>
          </a:p>
        </p:txBody>
      </p:sp>
      <p:sp>
        <p:nvSpPr>
          <p:cNvPr id="3" name="内容占位符 2"/>
          <p:cNvSpPr txBox="1">
            <a:spLocks/>
          </p:cNvSpPr>
          <p:nvPr/>
        </p:nvSpPr>
        <p:spPr bwMode="auto">
          <a:xfrm>
            <a:off x="1952596" y="1285860"/>
            <a:ext cx="5007500" cy="502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en-US" altLang="zh-CN" sz="2000" dirty="0" smtClean="0">
                <a:solidFill>
                  <a:srgbClr val="FF0066"/>
                </a:solidFill>
                <a:ea typeface="黑体" panose="02010609060101010101" pitchFamily="49" charset="-122"/>
                <a:cs typeface="Verdana" pitchFamily="34" charset="0"/>
              </a:rPr>
              <a:t>Trie </a:t>
            </a:r>
            <a:r>
              <a:rPr lang="zh-CN" altLang="en-US" sz="2000" dirty="0">
                <a:solidFill>
                  <a:srgbClr val="FF0066"/>
                </a:solidFill>
                <a:ea typeface="黑体" panose="02010609060101010101" pitchFamily="49" charset="-122"/>
                <a:cs typeface="Verdana" pitchFamily="34" charset="0"/>
              </a:rPr>
              <a:t>是专门为处理字符串而设计的</a:t>
            </a:r>
            <a:r>
              <a:rPr lang="zh-CN" altLang="en-US" sz="2000" dirty="0" smtClean="0">
                <a:solidFill>
                  <a:srgbClr val="FF0066"/>
                </a:solidFill>
                <a:ea typeface="黑体" panose="02010609060101010101" pitchFamily="49" charset="-122"/>
                <a:cs typeface="Verdana" pitchFamily="34" charset="0"/>
              </a:rPr>
              <a:t>。</a:t>
            </a:r>
            <a:endParaRPr lang="en-US" altLang="zh-CN" sz="1800" dirty="0" smtClean="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smtClean="0">
                <a:solidFill>
                  <a:prstClr val="black"/>
                </a:solidFill>
                <a:ea typeface="黑体" panose="02010609060101010101" pitchFamily="49" charset="-122"/>
                <a:cs typeface="Verdana" pitchFamily="34" charset="0"/>
              </a:rPr>
              <a:t>假设</a:t>
            </a:r>
            <a:r>
              <a:rPr lang="zh-CN" altLang="en-US" sz="1800" dirty="0">
                <a:solidFill>
                  <a:prstClr val="black"/>
                </a:solidFill>
                <a:ea typeface="黑体" panose="02010609060101010101" pitchFamily="49" charset="-122"/>
                <a:cs typeface="Verdana" pitchFamily="34" charset="0"/>
              </a:rPr>
              <a:t>一下，如果有 </a:t>
            </a:r>
            <a:r>
              <a:rPr lang="en-US" altLang="zh-CN" sz="1800" dirty="0">
                <a:solidFill>
                  <a:prstClr val="black"/>
                </a:solidFill>
                <a:ea typeface="黑体" panose="02010609060101010101" pitchFamily="49" charset="-122"/>
                <a:cs typeface="Verdana" pitchFamily="34" charset="0"/>
              </a:rPr>
              <a:t>n </a:t>
            </a:r>
            <a:r>
              <a:rPr lang="zh-CN" altLang="en-US" sz="1800" dirty="0">
                <a:solidFill>
                  <a:prstClr val="black"/>
                </a:solidFill>
                <a:ea typeface="黑体" panose="02010609060101010101" pitchFamily="49" charset="-122"/>
                <a:cs typeface="Verdana" pitchFamily="34" charset="0"/>
              </a:rPr>
              <a:t>个条目，使用树结构，那么查询的时间复杂度为 </a:t>
            </a:r>
            <a:r>
              <a:rPr lang="en-US" altLang="zh-CN" sz="1800" dirty="0">
                <a:solidFill>
                  <a:prstClr val="black"/>
                </a:solidFill>
                <a:ea typeface="黑体" panose="02010609060101010101" pitchFamily="49" charset="-122"/>
                <a:cs typeface="Verdana" pitchFamily="34" charset="0"/>
              </a:rPr>
              <a:t>O(</a:t>
            </a:r>
            <a:r>
              <a:rPr lang="en-US" altLang="zh-CN" sz="1800" dirty="0" err="1">
                <a:solidFill>
                  <a:prstClr val="black"/>
                </a:solidFill>
                <a:ea typeface="黑体" panose="02010609060101010101" pitchFamily="49" charset="-122"/>
                <a:cs typeface="Verdana" pitchFamily="34" charset="0"/>
              </a:rPr>
              <a:t>logn</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。如果有 </a:t>
            </a:r>
            <a:r>
              <a:rPr lang="en-US" altLang="zh-CN" sz="1800" dirty="0">
                <a:solidFill>
                  <a:prstClr val="black"/>
                </a:solidFill>
                <a:ea typeface="黑体" panose="02010609060101010101" pitchFamily="49" charset="-122"/>
                <a:cs typeface="Verdana" pitchFamily="34" charset="0"/>
              </a:rPr>
              <a:t>100 </a:t>
            </a:r>
            <a:r>
              <a:rPr lang="zh-CN" altLang="en-US" sz="1800" dirty="0">
                <a:solidFill>
                  <a:prstClr val="black"/>
                </a:solidFill>
                <a:ea typeface="黑体" panose="02010609060101010101" pitchFamily="49" charset="-122"/>
                <a:cs typeface="Verdana" pitchFamily="34" charset="0"/>
              </a:rPr>
              <a:t>万个条目，</a:t>
            </a:r>
            <a:r>
              <a:rPr lang="en-US" altLang="zh-CN" sz="1800" dirty="0" err="1">
                <a:solidFill>
                  <a:prstClr val="black"/>
                </a:solidFill>
                <a:ea typeface="黑体" panose="02010609060101010101" pitchFamily="49" charset="-122"/>
                <a:cs typeface="Verdana" pitchFamily="34" charset="0"/>
              </a:rPr>
              <a:t>logn</a:t>
            </a:r>
            <a:r>
              <a:rPr lang="en-US" altLang="zh-CN" sz="1800" dirty="0">
                <a:solidFill>
                  <a:prstClr val="black"/>
                </a:solidFill>
                <a:ea typeface="黑体" panose="02010609060101010101" pitchFamily="49" charset="-122"/>
                <a:cs typeface="Verdana" pitchFamily="34" charset="0"/>
              </a:rPr>
              <a:t> </a:t>
            </a:r>
            <a:r>
              <a:rPr lang="zh-CN" altLang="en-US" sz="1800" dirty="0">
                <a:solidFill>
                  <a:prstClr val="black"/>
                </a:solidFill>
                <a:ea typeface="黑体" panose="02010609060101010101" pitchFamily="49" charset="-122"/>
                <a:cs typeface="Verdana" pitchFamily="34" charset="0"/>
              </a:rPr>
              <a:t>大约有 </a:t>
            </a:r>
            <a:r>
              <a:rPr lang="en-US" altLang="zh-CN" sz="1800" dirty="0">
                <a:solidFill>
                  <a:prstClr val="black"/>
                </a:solidFill>
                <a:ea typeface="黑体" panose="02010609060101010101" pitchFamily="49" charset="-122"/>
                <a:cs typeface="Verdana" pitchFamily="34" charset="0"/>
              </a:rPr>
              <a:t>20</a:t>
            </a:r>
            <a:r>
              <a:rPr lang="zh-CN" altLang="en-US" sz="1800" dirty="0" smtClean="0">
                <a:solidFill>
                  <a:prstClr val="black"/>
                </a:solidFill>
                <a:ea typeface="黑体" panose="02010609060101010101" pitchFamily="49" charset="-122"/>
                <a:cs typeface="Verdana" pitchFamily="34" charset="0"/>
              </a:rPr>
              <a:t>。</a:t>
            </a:r>
            <a:endParaRPr lang="en-US" altLang="zh-CN" sz="1800" dirty="0" smtClean="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smtClean="0">
                <a:solidFill>
                  <a:prstClr val="black"/>
                </a:solidFill>
                <a:ea typeface="黑体" panose="02010609060101010101" pitchFamily="49" charset="-122"/>
                <a:cs typeface="Verdana" pitchFamily="34" charset="0"/>
              </a:rPr>
              <a:t>但是</a:t>
            </a:r>
            <a:r>
              <a:rPr lang="zh-CN" altLang="en-US" sz="1800" dirty="0">
                <a:solidFill>
                  <a:prstClr val="black"/>
                </a:solidFill>
                <a:ea typeface="黑体" panose="02010609060101010101" pitchFamily="49" charset="-122"/>
                <a:cs typeface="Verdana" pitchFamily="34" charset="0"/>
              </a:rPr>
              <a:t>如果我们使用 </a:t>
            </a:r>
            <a:r>
              <a:rPr lang="en-US" altLang="zh-CN" sz="1800" dirty="0" smtClean="0">
                <a:solidFill>
                  <a:prstClr val="black"/>
                </a:solidFill>
                <a:ea typeface="黑体" panose="02010609060101010101" pitchFamily="49" charset="-122"/>
                <a:cs typeface="Verdana" pitchFamily="34" charset="0"/>
              </a:rPr>
              <a:t>Trie</a:t>
            </a:r>
            <a:r>
              <a:rPr lang="zh-CN" altLang="en-US" sz="1800" dirty="0">
                <a:solidFill>
                  <a:prstClr val="black"/>
                </a:solidFill>
                <a:ea typeface="黑体" panose="02010609060101010101" pitchFamily="49" charset="-122"/>
                <a:cs typeface="Verdana" pitchFamily="34" charset="0"/>
              </a:rPr>
              <a:t>，它的查询的时间复杂度和字典中一共多少个条目无关。只与查询的字符串的长度相关，若要查询的字符串长度为 </a:t>
            </a:r>
            <a:r>
              <a:rPr lang="en-US" altLang="zh-CN" sz="1800" dirty="0">
                <a:solidFill>
                  <a:prstClr val="black"/>
                </a:solidFill>
                <a:ea typeface="黑体" panose="02010609060101010101" pitchFamily="49" charset="-122"/>
                <a:cs typeface="Verdana" pitchFamily="34" charset="0"/>
              </a:rPr>
              <a:t>w</a:t>
            </a:r>
            <a:r>
              <a:rPr lang="zh-CN" altLang="en-US" sz="1800" dirty="0">
                <a:solidFill>
                  <a:prstClr val="black"/>
                </a:solidFill>
                <a:ea typeface="黑体" panose="02010609060101010101" pitchFamily="49" charset="-122"/>
                <a:cs typeface="Verdana" pitchFamily="34" charset="0"/>
              </a:rPr>
              <a:t>，那么时间复杂度为 </a:t>
            </a:r>
            <a:r>
              <a:rPr lang="en-US" altLang="zh-CN" sz="1800" dirty="0">
                <a:solidFill>
                  <a:prstClr val="black"/>
                </a:solidFill>
                <a:ea typeface="黑体" panose="02010609060101010101" pitchFamily="49" charset="-122"/>
                <a:cs typeface="Verdana" pitchFamily="34" charset="0"/>
              </a:rPr>
              <a:t>O(w)</a:t>
            </a:r>
            <a:r>
              <a:rPr lang="zh-CN" altLang="en-US" sz="1800" dirty="0">
                <a:solidFill>
                  <a:prstClr val="black"/>
                </a:solidFill>
                <a:ea typeface="黑体" panose="02010609060101010101" pitchFamily="49" charset="-122"/>
                <a:cs typeface="Verdana" pitchFamily="34" charset="0"/>
              </a:rPr>
              <a:t>。这是非常有优势的，因为对于绝大多数的单词而言，长度一般小于 </a:t>
            </a:r>
            <a:r>
              <a:rPr lang="en-US" altLang="zh-CN" sz="1800" dirty="0">
                <a:solidFill>
                  <a:prstClr val="black"/>
                </a:solidFill>
                <a:ea typeface="黑体" panose="02010609060101010101" pitchFamily="49" charset="-122"/>
                <a:cs typeface="Verdana" pitchFamily="34" charset="0"/>
              </a:rPr>
              <a:t>10</a:t>
            </a:r>
            <a:r>
              <a:rPr lang="zh-CN" altLang="en-US" sz="1800" dirty="0" smtClean="0">
                <a:solidFill>
                  <a:prstClr val="black"/>
                </a:solidFill>
                <a:ea typeface="黑体" panose="02010609060101010101" pitchFamily="49" charset="-122"/>
                <a:cs typeface="Verdana" pitchFamily="34" charset="0"/>
              </a:rPr>
              <a:t>。</a:t>
            </a:r>
            <a:endParaRPr lang="en-US" altLang="zh-CN" sz="1800" dirty="0">
              <a:solidFill>
                <a:prstClr val="black"/>
              </a:solidFill>
              <a:ea typeface="黑体" panose="02010609060101010101" pitchFamily="49" charset="-122"/>
              <a:cs typeface="Verdana" pitchFamily="34" charset="0"/>
            </a:endParaRPr>
          </a:p>
        </p:txBody>
      </p:sp>
      <p:pic>
        <p:nvPicPr>
          <p:cNvPr id="2050" name="Picture 2" descr="https://images2015.cnblogs.com/blog/834896/201606/834896-20160614172159901-17840914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1" y="1556792"/>
            <a:ext cx="3245315" cy="47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40" y="457508"/>
            <a:ext cx="1080937"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Trie</a:t>
            </a:r>
            <a:r>
              <a:rPr lang="zh-CN" altLang="en-US" sz="2800" dirty="0">
                <a:solidFill>
                  <a:prstClr val="black"/>
                </a:solidFill>
                <a:ea typeface="黑体" pitchFamily="2" charset="-122"/>
                <a:cs typeface="Arial" pitchFamily="34" charset="0"/>
              </a:rPr>
              <a:t>树</a:t>
            </a:r>
          </a:p>
        </p:txBody>
      </p:sp>
      <p:sp>
        <p:nvSpPr>
          <p:cNvPr id="3" name="内容占位符 2"/>
          <p:cNvSpPr txBox="1">
            <a:spLocks/>
          </p:cNvSpPr>
          <p:nvPr/>
        </p:nvSpPr>
        <p:spPr bwMode="auto">
          <a:xfrm>
            <a:off x="1952596" y="1285860"/>
            <a:ext cx="5007500" cy="502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直接查找效率低</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Trie</a:t>
            </a:r>
            <a:r>
              <a:rPr lang="zh-CN" altLang="en-US" sz="1800" dirty="0">
                <a:solidFill>
                  <a:prstClr val="black"/>
                </a:solidFill>
                <a:ea typeface="黑体" panose="02010609060101010101" pitchFamily="49" charset="-122"/>
                <a:cs typeface="Verdana" pitchFamily="34" charset="0"/>
              </a:rPr>
              <a:t>查找效率是</a:t>
            </a:r>
            <a:r>
              <a:rPr lang="en-US" altLang="zh-CN" sz="1800" dirty="0">
                <a:solidFill>
                  <a:prstClr val="black"/>
                </a:solidFill>
                <a:ea typeface="黑体" panose="02010609060101010101" pitchFamily="49" charset="-122"/>
                <a:cs typeface="Verdana" pitchFamily="34" charset="0"/>
              </a:rPr>
              <a:t>O(m)</a:t>
            </a:r>
            <a:r>
              <a:rPr lang="zh-CN" altLang="en-US" sz="1800" dirty="0">
                <a:solidFill>
                  <a:prstClr val="black"/>
                </a:solidFill>
                <a:ea typeface="黑体" panose="02010609060101010101" pitchFamily="49" charset="-122"/>
                <a:cs typeface="Verdana" pitchFamily="34" charset="0"/>
              </a:rPr>
              <a:t>，哈希表查找效率为</a:t>
            </a:r>
            <a:r>
              <a:rPr lang="en-US" altLang="zh-CN" sz="1800" dirty="0">
                <a:solidFill>
                  <a:prstClr val="black"/>
                </a:solidFill>
                <a:ea typeface="黑体" panose="02010609060101010101" pitchFamily="49" charset="-122"/>
                <a:cs typeface="Verdana" pitchFamily="34" charset="0"/>
              </a:rPr>
              <a:t>O(1)</a:t>
            </a:r>
            <a:r>
              <a:rPr lang="zh-CN" altLang="en-US" sz="18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高度不可控，可能会造成空间浪费</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a:solidFill>
                  <a:prstClr val="black"/>
                </a:solidFill>
                <a:ea typeface="黑体" panose="02010609060101010101" pitchFamily="49" charset="-122"/>
                <a:cs typeface="Verdana" pitchFamily="34" charset="0"/>
              </a:rPr>
              <a:t>如果有一个字符串很长，且跟其他字符串没有公共前缀，就会形成这样的一棵极其不平衡的树，整棵树的性能会被少量的这样的字符串拖慢，并给攻击者提供了可能。</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安全系数不高</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Trie</a:t>
            </a:r>
            <a:r>
              <a:rPr lang="zh-CN" altLang="en-US" sz="1800" dirty="0">
                <a:solidFill>
                  <a:prstClr val="black"/>
                </a:solidFill>
                <a:ea typeface="黑体" panose="02010609060101010101" pitchFamily="49" charset="-122"/>
                <a:cs typeface="Verdana" pitchFamily="34" charset="0"/>
              </a:rPr>
              <a:t>树是由内存指针来连接节点</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a:solidFill>
                  <a:prstClr val="black"/>
                </a:solidFill>
                <a:ea typeface="黑体" panose="02010609060101010101" pitchFamily="49" charset="-122"/>
                <a:cs typeface="Verdana" pitchFamily="34" charset="0"/>
              </a:rPr>
              <a:t>字符串的值就相当于存储在这棵树中</a:t>
            </a:r>
            <a:endParaRPr lang="en-US" altLang="zh-CN" sz="2000" dirty="0" err="1">
              <a:solidFill>
                <a:prstClr val="black"/>
              </a:solidFill>
              <a:ea typeface="黑体" panose="02010609060101010101" pitchFamily="49" charset="-122"/>
              <a:cs typeface="Verdana" pitchFamily="34" charset="0"/>
            </a:endParaRPr>
          </a:p>
        </p:txBody>
      </p:sp>
      <p:pic>
        <p:nvPicPr>
          <p:cNvPr id="2050" name="Picture 2" descr="https://images2015.cnblogs.com/blog/834896/201606/834896-20160614172159901-17840914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1" y="1556792"/>
            <a:ext cx="3245315" cy="47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3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6" name="文本框 5"/>
          <p:cNvSpPr txBox="1"/>
          <p:nvPr/>
        </p:nvSpPr>
        <p:spPr>
          <a:xfrm>
            <a:off x="4132160" y="1006564"/>
            <a:ext cx="4327070"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公钥、私钥、地址关系</a:t>
            </a:r>
          </a:p>
        </p:txBody>
      </p:sp>
      <p:sp>
        <p:nvSpPr>
          <p:cNvPr id="21" name="文本框 20"/>
          <p:cNvSpPr txBox="1"/>
          <p:nvPr/>
        </p:nvSpPr>
        <p:spPr>
          <a:xfrm>
            <a:off x="1002658" y="1656655"/>
            <a:ext cx="10186683" cy="3046988"/>
          </a:xfrm>
          <a:prstGeom prst="rect">
            <a:avLst/>
          </a:prstGeom>
          <a:noFill/>
        </p:spPr>
        <p:txBody>
          <a:bodyPr wrap="square" rtlCol="0">
            <a:spAutoFit/>
          </a:bodyPr>
          <a:lstStyle/>
          <a:p>
            <a:pPr algn="just">
              <a:lnSpc>
                <a:spcPct val="160000"/>
              </a:lnSpc>
            </a:pP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私钥、公钥：</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椭圆曲线加密算法生成，但是无法通过公钥倒推得到私钥。公钥的作用是在和对方交易时，使用自己的私</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钥</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签名</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信息</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然后对方</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使用自己的公</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钥</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sym typeface="+mn-ea"/>
              </a:rPr>
              <a:t>验证签名</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这个过程俗称签名。</a:t>
            </a:r>
          </a:p>
          <a:p>
            <a:pPr algn="just">
              <a:lnSpc>
                <a:spcPct val="160000"/>
              </a:lnSpc>
            </a:pPr>
            <a:r>
              <a:rPr lang="zh-CN" altLang="en-US" sz="2400"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地址：</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由于公钥太长，在交易中不方便使用，就对公钥哈希进行</a:t>
            </a:r>
            <a:r>
              <a:rPr lang="en-US" altLang="zh-CN" sz="2400" dirty="0">
                <a:latin typeface="微软雅黑" panose="020B0503020204020204" charset="-122"/>
                <a:ea typeface="微软雅黑" panose="020B0503020204020204" charset="-122"/>
                <a:cs typeface="微软雅黑" panose="020B0503020204020204" charset="-122"/>
                <a:sym typeface="+mn-ea"/>
              </a:rPr>
              <a:t>Keccak-256</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算法生成地址。</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 name="圆角矩形 4"/>
          <p:cNvSpPr/>
          <p:nvPr/>
        </p:nvSpPr>
        <p:spPr>
          <a:xfrm>
            <a:off x="1885404" y="5201345"/>
            <a:ext cx="1739540" cy="820219"/>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1" name="文本框 10"/>
          <p:cNvSpPr txBox="1"/>
          <p:nvPr/>
        </p:nvSpPr>
        <p:spPr>
          <a:xfrm>
            <a:off x="2346229" y="5318057"/>
            <a:ext cx="948522" cy="525657"/>
          </a:xfrm>
          <a:prstGeom prst="rect">
            <a:avLst/>
          </a:prstGeom>
          <a:noFill/>
        </p:spPr>
        <p:txBody>
          <a:bodyPr wrap="square" rtlCol="0">
            <a:spAutoFit/>
          </a:bodyPr>
          <a:lstStyle/>
          <a:p>
            <a:pPr algn="just">
              <a:lnSpc>
                <a:spcPct val="130000"/>
              </a:lnSpc>
            </a:pPr>
            <a:r>
              <a:rPr lang="zh-CN" altLang="en-US" sz="2400" b="1" dirty="0">
                <a:solidFill>
                  <a:schemeClr val="accent1">
                    <a:lumMod val="75000"/>
                  </a:schemeClr>
                </a:solidFill>
                <a:latin typeface="微软雅黑" panose="020B0503020204020204" charset="-122"/>
                <a:ea typeface="微软雅黑" panose="020B0503020204020204" charset="-122"/>
              </a:rPr>
              <a:t>私钥</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12" name="圆角矩形 4"/>
          <p:cNvSpPr/>
          <p:nvPr/>
        </p:nvSpPr>
        <p:spPr>
          <a:xfrm>
            <a:off x="5226230" y="5194161"/>
            <a:ext cx="1739540" cy="820219"/>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3" name="文本框 12"/>
          <p:cNvSpPr txBox="1"/>
          <p:nvPr/>
        </p:nvSpPr>
        <p:spPr>
          <a:xfrm>
            <a:off x="5670726" y="5310873"/>
            <a:ext cx="948522" cy="525657"/>
          </a:xfrm>
          <a:prstGeom prst="rect">
            <a:avLst/>
          </a:prstGeom>
          <a:noFill/>
        </p:spPr>
        <p:txBody>
          <a:bodyPr wrap="square" rtlCol="0">
            <a:spAutoFit/>
          </a:bodyPr>
          <a:lstStyle/>
          <a:p>
            <a:pPr algn="just">
              <a:lnSpc>
                <a:spcPct val="130000"/>
              </a:lnSpc>
            </a:pPr>
            <a:r>
              <a:rPr lang="zh-CN" altLang="en-US" sz="2400" b="1" dirty="0">
                <a:solidFill>
                  <a:schemeClr val="accent1">
                    <a:lumMod val="75000"/>
                  </a:schemeClr>
                </a:solidFill>
                <a:latin typeface="微软雅黑" panose="020B0503020204020204" charset="-122"/>
                <a:ea typeface="微软雅黑" panose="020B0503020204020204" charset="-122"/>
              </a:rPr>
              <a:t>公钥</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14" name="圆角矩形 4"/>
          <p:cNvSpPr/>
          <p:nvPr/>
        </p:nvSpPr>
        <p:spPr>
          <a:xfrm>
            <a:off x="8567056" y="5201345"/>
            <a:ext cx="1739540" cy="820219"/>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5" name="文本框 14"/>
          <p:cNvSpPr txBox="1"/>
          <p:nvPr/>
        </p:nvSpPr>
        <p:spPr>
          <a:xfrm>
            <a:off x="9027881" y="5318057"/>
            <a:ext cx="948522" cy="525657"/>
          </a:xfrm>
          <a:prstGeom prst="rect">
            <a:avLst/>
          </a:prstGeom>
          <a:noFill/>
        </p:spPr>
        <p:txBody>
          <a:bodyPr wrap="square" rtlCol="0">
            <a:spAutoFit/>
          </a:bodyPr>
          <a:lstStyle/>
          <a:p>
            <a:pPr algn="just">
              <a:lnSpc>
                <a:spcPct val="130000"/>
              </a:lnSpc>
            </a:pPr>
            <a:r>
              <a:rPr lang="zh-CN" altLang="en-US" sz="2400" b="1" dirty="0">
                <a:solidFill>
                  <a:schemeClr val="accent1">
                    <a:lumMod val="75000"/>
                  </a:schemeClr>
                </a:solidFill>
                <a:latin typeface="微软雅黑" panose="020B0503020204020204" charset="-122"/>
                <a:ea typeface="微软雅黑" panose="020B0503020204020204" charset="-122"/>
              </a:rPr>
              <a:t>地址</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cxnSp>
        <p:nvCxnSpPr>
          <p:cNvPr id="7" name="直接箭头连接符 6"/>
          <p:cNvCxnSpPr>
            <a:endCxn id="12" idx="1"/>
          </p:cNvCxnSpPr>
          <p:nvPr/>
        </p:nvCxnSpPr>
        <p:spPr>
          <a:xfrm>
            <a:off x="3624944" y="5604271"/>
            <a:ext cx="160128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965770" y="5596956"/>
            <a:ext cx="160128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433898" y="4642176"/>
            <a:ext cx="1983378" cy="583565"/>
          </a:xfrm>
          <a:prstGeom prst="rect">
            <a:avLst/>
          </a:prstGeom>
          <a:noFill/>
        </p:spPr>
        <p:txBody>
          <a:bodyPr wrap="square" rtlCol="0">
            <a:spAutoFit/>
          </a:bodyPr>
          <a:lstStyle/>
          <a:p>
            <a:pPr algn="ctr">
              <a:lnSpc>
                <a:spcPct val="160000"/>
              </a:lnSpc>
            </a:pPr>
            <a:r>
              <a:rPr lang="zh-CN" altLang="en-US" sz="20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椭圆曲线</a:t>
            </a:r>
          </a:p>
        </p:txBody>
      </p:sp>
      <p:sp>
        <p:nvSpPr>
          <p:cNvPr id="23" name="文本框 22"/>
          <p:cNvSpPr txBox="1"/>
          <p:nvPr/>
        </p:nvSpPr>
        <p:spPr>
          <a:xfrm>
            <a:off x="7381875" y="4681867"/>
            <a:ext cx="769076" cy="522707"/>
          </a:xfrm>
          <a:prstGeom prst="rect">
            <a:avLst/>
          </a:prstGeom>
          <a:noFill/>
        </p:spPr>
        <p:txBody>
          <a:bodyPr wrap="square" rtlCol="0">
            <a:spAutoFit/>
          </a:bodyPr>
          <a:lstStyle/>
          <a:p>
            <a:pPr algn="just">
              <a:lnSpc>
                <a:spcPct val="160000"/>
              </a:lnSpc>
            </a:pPr>
            <a:r>
              <a:rPr lang="zh-CN" altLang="en-US" sz="20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哈希</a:t>
            </a:r>
          </a:p>
        </p:txBody>
      </p:sp>
      <p:sp>
        <p:nvSpPr>
          <p:cNvPr id="24" name="文本框 23"/>
          <p:cNvSpPr txBox="1"/>
          <p:nvPr/>
        </p:nvSpPr>
        <p:spPr>
          <a:xfrm>
            <a:off x="4132160" y="6118219"/>
            <a:ext cx="3869829" cy="522707"/>
          </a:xfrm>
          <a:prstGeom prst="rect">
            <a:avLst/>
          </a:prstGeom>
          <a:noFill/>
        </p:spPr>
        <p:txBody>
          <a:bodyPr wrap="square" rtlCol="0">
            <a:spAutoFit/>
          </a:bodyPr>
          <a:lstStyle/>
          <a:p>
            <a:pPr algn="just">
              <a:lnSpc>
                <a:spcPct val="160000"/>
              </a:lnSpc>
            </a:pPr>
            <a:r>
              <a:rPr lang="zh-CN" altLang="en-US" sz="20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公钥、私钥、地址的关系不可逆</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1080937"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Trie</a:t>
            </a:r>
            <a:r>
              <a:rPr lang="zh-CN" altLang="en-US" sz="2800" dirty="0">
                <a:solidFill>
                  <a:prstClr val="black"/>
                </a:solidFill>
                <a:ea typeface="黑体" pitchFamily="2" charset="-122"/>
                <a:cs typeface="Arial" pitchFamily="34" charset="0"/>
              </a:rPr>
              <a:t>树</a:t>
            </a:r>
          </a:p>
        </p:txBody>
      </p:sp>
      <p:pic>
        <p:nvPicPr>
          <p:cNvPr id="3" name="Picture 2" descr="https://img-blog.csdn.net/20180426143736225?watermark/2/text/Ly9ibG9nLmNzZG4ubmV0L0lUbGVha3M=/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2420889"/>
            <a:ext cx="6408712" cy="4266041"/>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a:spLocks/>
          </p:cNvSpPr>
          <p:nvPr/>
        </p:nvSpPr>
        <p:spPr bwMode="auto">
          <a:xfrm>
            <a:off x="1952596" y="1285860"/>
            <a:ext cx="8535892" cy="9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2000" dirty="0">
                <a:solidFill>
                  <a:prstClr val="black"/>
                </a:solidFill>
                <a:ea typeface="黑体" panose="02010609060101010101" pitchFamily="49" charset="-122"/>
                <a:cs typeface="Verdana" pitchFamily="34" charset="0"/>
              </a:rPr>
              <a:t>如果</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是英文单词，</a:t>
            </a:r>
            <a:r>
              <a:rPr lang="en-US" altLang="zh-CN" sz="2000" dirty="0" err="1">
                <a:solidFill>
                  <a:prstClr val="black"/>
                </a:solidFill>
                <a:ea typeface="黑体" panose="02010609060101010101" pitchFamily="49" charset="-122"/>
                <a:cs typeface="Verdana" pitchFamily="34" charset="0"/>
              </a:rPr>
              <a:t>trie</a:t>
            </a:r>
            <a:r>
              <a:rPr lang="zh-CN" altLang="en-US" sz="2000" dirty="0">
                <a:solidFill>
                  <a:prstClr val="black"/>
                </a:solidFill>
                <a:ea typeface="黑体" panose="02010609060101010101" pitchFamily="49" charset="-122"/>
                <a:cs typeface="Verdana" pitchFamily="34" charset="0"/>
              </a:rPr>
              <a:t>的每个节点就是一个长度为</a:t>
            </a:r>
            <a:r>
              <a:rPr lang="en-US" altLang="zh-CN" sz="2000" dirty="0">
                <a:solidFill>
                  <a:prstClr val="black"/>
                </a:solidFill>
                <a:ea typeface="黑体" panose="02010609060101010101" pitchFamily="49" charset="-122"/>
                <a:cs typeface="Verdana" pitchFamily="34" charset="0"/>
              </a:rPr>
              <a:t>27</a:t>
            </a:r>
            <a:r>
              <a:rPr lang="zh-CN" altLang="en-US" sz="2000" dirty="0">
                <a:solidFill>
                  <a:prstClr val="black"/>
                </a:solidFill>
                <a:ea typeface="黑体" panose="02010609060101010101" pitchFamily="49" charset="-122"/>
                <a:cs typeface="Verdana" pitchFamily="34" charset="0"/>
              </a:rPr>
              <a:t>的指针数组，</a:t>
            </a:r>
            <a:r>
              <a:rPr lang="en-US" altLang="zh-CN" sz="2000" dirty="0">
                <a:solidFill>
                  <a:prstClr val="black"/>
                </a:solidFill>
                <a:ea typeface="黑体" panose="02010609060101010101" pitchFamily="49" charset="-122"/>
                <a:cs typeface="Verdana" pitchFamily="34" charset="0"/>
              </a:rPr>
              <a:t>index 0-25</a:t>
            </a:r>
            <a:r>
              <a:rPr lang="zh-CN" altLang="en-US" sz="2000" dirty="0">
                <a:solidFill>
                  <a:prstClr val="black"/>
                </a:solidFill>
                <a:ea typeface="黑体" panose="02010609060101010101" pitchFamily="49" charset="-122"/>
                <a:cs typeface="Verdana" pitchFamily="34" charset="0"/>
              </a:rPr>
              <a:t>代表</a:t>
            </a:r>
            <a:r>
              <a:rPr lang="en-US" altLang="zh-CN" sz="2000" dirty="0">
                <a:solidFill>
                  <a:prstClr val="black"/>
                </a:solidFill>
                <a:ea typeface="黑体" panose="02010609060101010101" pitchFamily="49" charset="-122"/>
                <a:cs typeface="Verdana" pitchFamily="34" charset="0"/>
              </a:rPr>
              <a:t>a-z</a:t>
            </a:r>
            <a:r>
              <a:rPr lang="zh-CN" altLang="en-US" sz="2000" dirty="0">
                <a:solidFill>
                  <a:prstClr val="black"/>
                </a:solidFill>
                <a:ea typeface="黑体" panose="02010609060101010101" pitchFamily="49" charset="-122"/>
                <a:cs typeface="Verdana" pitchFamily="34" charset="0"/>
              </a:rPr>
              <a:t>字符，</a:t>
            </a:r>
            <a:r>
              <a:rPr lang="en-US" altLang="zh-CN" sz="2000" dirty="0">
                <a:solidFill>
                  <a:prstClr val="black"/>
                </a:solidFill>
                <a:ea typeface="黑体" panose="02010609060101010101" pitchFamily="49" charset="-122"/>
                <a:cs typeface="Verdana" pitchFamily="34" charset="0"/>
              </a:rPr>
              <a:t>26</a:t>
            </a:r>
            <a:r>
              <a:rPr lang="zh-CN" altLang="en-US" sz="2000" dirty="0">
                <a:solidFill>
                  <a:prstClr val="black"/>
                </a:solidFill>
                <a:ea typeface="黑体" panose="02010609060101010101" pitchFamily="49" charset="-122"/>
                <a:cs typeface="Verdana" pitchFamily="34" charset="0"/>
              </a:rPr>
              <a:t>为标志域。</a:t>
            </a:r>
            <a:endParaRPr lang="en-US" altLang="zh-CN" sz="2000" dirty="0" err="1">
              <a:solidFill>
                <a:prstClr val="black"/>
              </a:solidFill>
              <a:ea typeface="黑体" panose="02010609060101010101" pitchFamily="49" charset="-122"/>
              <a:cs typeface="Verdana" pitchFamily="34" charset="0"/>
            </a:endParaRPr>
          </a:p>
        </p:txBody>
      </p:sp>
    </p:spTree>
    <p:extLst>
      <p:ext uri="{BB962C8B-B14F-4D97-AF65-F5344CB8AC3E}">
        <p14:creationId xmlns:p14="http://schemas.microsoft.com/office/powerpoint/2010/main" val="30354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40" y="457508"/>
            <a:ext cx="1080937"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Trie</a:t>
            </a:r>
            <a:r>
              <a:rPr lang="zh-CN" altLang="en-US" sz="2800" dirty="0">
                <a:solidFill>
                  <a:prstClr val="black"/>
                </a:solidFill>
                <a:ea typeface="黑体" pitchFamily="2" charset="-122"/>
                <a:cs typeface="Arial" pitchFamily="34" charset="0"/>
              </a:rPr>
              <a:t>树</a:t>
            </a:r>
          </a:p>
        </p:txBody>
      </p:sp>
      <p:sp>
        <p:nvSpPr>
          <p:cNvPr id="3" name="内容占位符 2"/>
          <p:cNvSpPr txBox="1">
            <a:spLocks/>
          </p:cNvSpPr>
          <p:nvPr/>
        </p:nvSpPr>
        <p:spPr bwMode="auto">
          <a:xfrm>
            <a:off x="1952596" y="1285860"/>
            <a:ext cx="5007500" cy="502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直接查找效率低</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Trie</a:t>
            </a:r>
            <a:r>
              <a:rPr lang="zh-CN" altLang="en-US" sz="1800" dirty="0">
                <a:solidFill>
                  <a:prstClr val="black"/>
                </a:solidFill>
                <a:ea typeface="黑体" panose="02010609060101010101" pitchFamily="49" charset="-122"/>
                <a:cs typeface="Verdana" pitchFamily="34" charset="0"/>
              </a:rPr>
              <a:t>查找效率是</a:t>
            </a:r>
            <a:r>
              <a:rPr lang="en-US" altLang="zh-CN" sz="1800" dirty="0">
                <a:solidFill>
                  <a:prstClr val="black"/>
                </a:solidFill>
                <a:ea typeface="黑体" panose="02010609060101010101" pitchFamily="49" charset="-122"/>
                <a:cs typeface="Verdana" pitchFamily="34" charset="0"/>
              </a:rPr>
              <a:t>O(m)</a:t>
            </a:r>
            <a:r>
              <a:rPr lang="zh-CN" altLang="en-US" sz="1800" dirty="0">
                <a:solidFill>
                  <a:prstClr val="black"/>
                </a:solidFill>
                <a:ea typeface="黑体" panose="02010609060101010101" pitchFamily="49" charset="-122"/>
                <a:cs typeface="Verdana" pitchFamily="34" charset="0"/>
              </a:rPr>
              <a:t>，哈希表查找效率为</a:t>
            </a:r>
            <a:r>
              <a:rPr lang="en-US" altLang="zh-CN" sz="1800" dirty="0">
                <a:solidFill>
                  <a:prstClr val="black"/>
                </a:solidFill>
                <a:ea typeface="黑体" panose="02010609060101010101" pitchFamily="49" charset="-122"/>
                <a:cs typeface="Verdana" pitchFamily="34" charset="0"/>
              </a:rPr>
              <a:t>O(1)</a:t>
            </a:r>
            <a:r>
              <a:rPr lang="zh-CN" altLang="en-US" sz="18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高度不可控，可能会造成空间浪费</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a:solidFill>
                  <a:prstClr val="black"/>
                </a:solidFill>
                <a:ea typeface="黑体" panose="02010609060101010101" pitchFamily="49" charset="-122"/>
                <a:cs typeface="Verdana" pitchFamily="34" charset="0"/>
              </a:rPr>
              <a:t>如果有一个字符串很长，且跟其他字符串没有公共前缀，就会形成这样的一棵极其不平衡的树，整棵树的性能会被少量的这样的字符串拖慢，并给攻击者提供了可能。</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2000" dirty="0">
                <a:solidFill>
                  <a:srgbClr val="FF0066"/>
                </a:solidFill>
                <a:ea typeface="黑体" panose="02010609060101010101" pitchFamily="49" charset="-122"/>
                <a:cs typeface="Verdana" pitchFamily="34" charset="0"/>
              </a:rPr>
              <a:t>安全系数不高</a:t>
            </a:r>
            <a:endParaRPr lang="en-US" altLang="zh-CN" sz="20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Trie</a:t>
            </a:r>
            <a:r>
              <a:rPr lang="zh-CN" altLang="en-US" sz="1800" dirty="0">
                <a:solidFill>
                  <a:prstClr val="black"/>
                </a:solidFill>
                <a:ea typeface="黑体" panose="02010609060101010101" pitchFamily="49" charset="-122"/>
                <a:cs typeface="Verdana" pitchFamily="34" charset="0"/>
              </a:rPr>
              <a:t>树是由内存指针来连接节点</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800" dirty="0">
                <a:solidFill>
                  <a:prstClr val="black"/>
                </a:solidFill>
                <a:ea typeface="黑体" panose="02010609060101010101" pitchFamily="49" charset="-122"/>
                <a:cs typeface="Verdana" pitchFamily="34" charset="0"/>
              </a:rPr>
              <a:t>字符串的值就相当于存储在这棵树中</a:t>
            </a:r>
            <a:endParaRPr lang="en-US" altLang="zh-CN" sz="2000" dirty="0" err="1">
              <a:solidFill>
                <a:prstClr val="black"/>
              </a:solidFill>
              <a:ea typeface="黑体" panose="02010609060101010101" pitchFamily="49" charset="-122"/>
              <a:cs typeface="Verdana" pitchFamily="34" charset="0"/>
            </a:endParaRPr>
          </a:p>
        </p:txBody>
      </p:sp>
      <p:pic>
        <p:nvPicPr>
          <p:cNvPr id="2050" name="Picture 2" descr="https://images2015.cnblogs.com/blog/834896/201606/834896-20160614172159901-17840914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1" y="1556792"/>
            <a:ext cx="3245315" cy="473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71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1850378"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Patricia </a:t>
            </a:r>
            <a:r>
              <a:rPr lang="en-US" altLang="zh-CN" sz="2800" dirty="0" err="1">
                <a:solidFill>
                  <a:prstClr val="black"/>
                </a:solidFill>
                <a:ea typeface="黑体" pitchFamily="2" charset="-122"/>
                <a:cs typeface="Arial" pitchFamily="34" charset="0"/>
              </a:rPr>
              <a:t>trie</a:t>
            </a:r>
            <a:endParaRPr lang="zh-CN" altLang="en-US" sz="2800" dirty="0">
              <a:solidFill>
                <a:prstClr val="black"/>
              </a:solidFill>
              <a:ea typeface="黑体" pitchFamily="2" charset="-122"/>
              <a:cs typeface="Arial" pitchFamily="34" charset="0"/>
            </a:endParaRPr>
          </a:p>
        </p:txBody>
      </p:sp>
      <p:sp>
        <p:nvSpPr>
          <p:cNvPr id="4" name="内容占位符 2"/>
          <p:cNvSpPr txBox="1">
            <a:spLocks/>
          </p:cNvSpPr>
          <p:nvPr/>
        </p:nvSpPr>
        <p:spPr bwMode="auto">
          <a:xfrm>
            <a:off x="1952596" y="1285860"/>
            <a:ext cx="8501122" cy="163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基数树（</a:t>
            </a:r>
            <a:r>
              <a:rPr lang="en-US" altLang="zh-CN" sz="2000" dirty="0">
                <a:solidFill>
                  <a:prstClr val="black"/>
                </a:solidFill>
                <a:ea typeface="黑体" panose="02010609060101010101" pitchFamily="49" charset="-122"/>
                <a:cs typeface="Verdana" pitchFamily="34" charset="0"/>
              </a:rPr>
              <a:t>Radix </a:t>
            </a:r>
            <a:r>
              <a:rPr lang="en-US" altLang="zh-CN" sz="2000" dirty="0" err="1">
                <a:solidFill>
                  <a:prstClr val="black"/>
                </a:solidFill>
                <a:ea typeface="黑体" panose="02010609060101010101" pitchFamily="49" charset="-122"/>
                <a:cs typeface="Verdana" pitchFamily="34" charset="0"/>
              </a:rPr>
              <a:t>trie</a:t>
            </a:r>
            <a:r>
              <a:rPr lang="en-US" altLang="zh-CN" sz="2000" dirty="0">
                <a:solidFill>
                  <a:prstClr val="black"/>
                </a:solidFill>
                <a:ea typeface="黑体" panose="02010609060101010101" pitchFamily="49" charset="-122"/>
                <a:cs typeface="Verdana" pitchFamily="34" charset="0"/>
              </a:rPr>
              <a:t>/tree</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 </a:t>
            </a:r>
            <a:r>
              <a:rPr lang="zh-CN" altLang="en-US" sz="2000" dirty="0">
                <a:solidFill>
                  <a:prstClr val="black"/>
                </a:solidFill>
                <a:ea typeface="黑体" panose="02010609060101010101" pitchFamily="49" charset="-122"/>
                <a:cs typeface="Verdana" pitchFamily="34" charset="0"/>
              </a:rPr>
              <a:t>或 压缩前缀树（</a:t>
            </a:r>
            <a:r>
              <a:rPr lang="en-US" altLang="zh-CN" sz="2000" dirty="0">
                <a:solidFill>
                  <a:prstClr val="black"/>
                </a:solidFill>
                <a:ea typeface="黑体" panose="02010609060101010101" pitchFamily="49" charset="-122"/>
                <a:cs typeface="Verdana" pitchFamily="34" charset="0"/>
              </a:rPr>
              <a:t>compact prefix tree</a:t>
            </a:r>
            <a:r>
              <a:rPr lang="zh-CN" altLang="en-US" sz="2000" dirty="0">
                <a:solidFill>
                  <a:prstClr val="black"/>
                </a:solidFill>
                <a:ea typeface="黑体" panose="02010609060101010101" pitchFamily="49" charset="-122"/>
                <a:cs typeface="Verdana" pitchFamily="34" charset="0"/>
              </a:rPr>
              <a:t>）：一种空间使用率经过优化的</a:t>
            </a:r>
            <a:r>
              <a:rPr lang="en-US" altLang="zh-CN" sz="2000" dirty="0">
                <a:solidFill>
                  <a:prstClr val="black"/>
                </a:solidFill>
                <a:ea typeface="黑体" panose="02010609060101010101" pitchFamily="49" charset="-122"/>
                <a:cs typeface="Verdana" pitchFamily="34" charset="0"/>
              </a:rPr>
              <a:t>Trie</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对于基数树每个节点，如果该节点是唯一的儿子的话，就和父节点合并。</a:t>
            </a:r>
            <a:endParaRPr lang="en-US" altLang="zh-CN" sz="2000" dirty="0" err="1">
              <a:solidFill>
                <a:prstClr val="black"/>
              </a:solidFill>
              <a:ea typeface="黑体" panose="02010609060101010101" pitchFamily="49" charset="-122"/>
              <a:cs typeface="Verdana" pitchFamily="34" charset="0"/>
            </a:endParaRPr>
          </a:p>
        </p:txBody>
      </p:sp>
      <p:pic>
        <p:nvPicPr>
          <p:cNvPr id="205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910" y="3513773"/>
            <a:ext cx="5688494" cy="256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0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57508"/>
            <a:ext cx="1850378"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Patricia </a:t>
            </a:r>
            <a:r>
              <a:rPr lang="en-US" altLang="zh-CN" sz="2800" dirty="0" err="1">
                <a:solidFill>
                  <a:prstClr val="black"/>
                </a:solidFill>
                <a:ea typeface="黑体" pitchFamily="2" charset="-122"/>
                <a:cs typeface="Arial" pitchFamily="34" charset="0"/>
              </a:rPr>
              <a:t>trie</a:t>
            </a:r>
            <a:endParaRPr lang="zh-CN" altLang="en-US" sz="2800" dirty="0">
              <a:solidFill>
                <a:prstClr val="black"/>
              </a:solidFill>
              <a:ea typeface="黑体" pitchFamily="2" charset="-122"/>
              <a:cs typeface="Arial" pitchFamily="34" charset="0"/>
            </a:endParaRPr>
          </a:p>
        </p:txBody>
      </p:sp>
      <p:sp>
        <p:nvSpPr>
          <p:cNvPr id="4" name="内容占位符 2"/>
          <p:cNvSpPr txBox="1">
            <a:spLocks/>
          </p:cNvSpPr>
          <p:nvPr/>
        </p:nvSpPr>
        <p:spPr bwMode="auto">
          <a:xfrm>
            <a:off x="1952596" y="1285860"/>
            <a:ext cx="8501122" cy="163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基数树（</a:t>
            </a:r>
            <a:r>
              <a:rPr lang="en-US" altLang="zh-CN" sz="2000" dirty="0">
                <a:solidFill>
                  <a:prstClr val="black"/>
                </a:solidFill>
                <a:ea typeface="黑体" panose="02010609060101010101" pitchFamily="49" charset="-122"/>
                <a:cs typeface="Verdana" pitchFamily="34" charset="0"/>
              </a:rPr>
              <a:t>Radix </a:t>
            </a:r>
            <a:r>
              <a:rPr lang="en-US" altLang="zh-CN" sz="2000" dirty="0" err="1">
                <a:solidFill>
                  <a:prstClr val="black"/>
                </a:solidFill>
                <a:ea typeface="黑体" panose="02010609060101010101" pitchFamily="49" charset="-122"/>
                <a:cs typeface="Verdana" pitchFamily="34" charset="0"/>
              </a:rPr>
              <a:t>trie</a:t>
            </a:r>
            <a:r>
              <a:rPr lang="en-US" altLang="zh-CN" sz="2000" dirty="0">
                <a:solidFill>
                  <a:prstClr val="black"/>
                </a:solidFill>
                <a:ea typeface="黑体" panose="02010609060101010101" pitchFamily="49" charset="-122"/>
                <a:cs typeface="Verdana" pitchFamily="34" charset="0"/>
              </a:rPr>
              <a:t>/tree</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rPr>
              <a:t> </a:t>
            </a:r>
            <a:r>
              <a:rPr lang="zh-CN" altLang="en-US" sz="2000" dirty="0">
                <a:solidFill>
                  <a:prstClr val="black"/>
                </a:solidFill>
                <a:ea typeface="黑体" panose="02010609060101010101" pitchFamily="49" charset="-122"/>
                <a:cs typeface="Verdana" pitchFamily="34" charset="0"/>
              </a:rPr>
              <a:t>或 压缩前缀树（</a:t>
            </a:r>
            <a:r>
              <a:rPr lang="en-US" altLang="zh-CN" sz="2000" dirty="0">
                <a:solidFill>
                  <a:prstClr val="black"/>
                </a:solidFill>
                <a:ea typeface="黑体" panose="02010609060101010101" pitchFamily="49" charset="-122"/>
                <a:cs typeface="Verdana" pitchFamily="34" charset="0"/>
              </a:rPr>
              <a:t>compact prefix tree</a:t>
            </a:r>
            <a:r>
              <a:rPr lang="zh-CN" altLang="en-US" sz="2000" dirty="0">
                <a:solidFill>
                  <a:prstClr val="black"/>
                </a:solidFill>
                <a:ea typeface="黑体" panose="02010609060101010101" pitchFamily="49" charset="-122"/>
                <a:cs typeface="Verdana" pitchFamily="34" charset="0"/>
              </a:rPr>
              <a:t>）：一种空间使用率经过优化的</a:t>
            </a:r>
            <a:r>
              <a:rPr lang="en-US" altLang="zh-CN" sz="2000" dirty="0">
                <a:solidFill>
                  <a:prstClr val="black"/>
                </a:solidFill>
                <a:ea typeface="黑体" panose="02010609060101010101" pitchFamily="49" charset="-122"/>
                <a:cs typeface="Verdana" pitchFamily="34" charset="0"/>
              </a:rPr>
              <a:t>Trie</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600"/>
              </a:spcBef>
              <a:buFont typeface="Wingdings" pitchFamily="2" charset="2"/>
              <a:buChar char="Ø"/>
            </a:pPr>
            <a:r>
              <a:rPr lang="zh-CN" altLang="en-US" sz="2000" dirty="0">
                <a:solidFill>
                  <a:prstClr val="black"/>
                </a:solidFill>
                <a:ea typeface="黑体" panose="02010609060101010101" pitchFamily="49" charset="-122"/>
                <a:cs typeface="Verdana" pitchFamily="34" charset="0"/>
              </a:rPr>
              <a:t>对于基数树每个节点，如果该节点是唯一的儿子的话，就和父节点合并。</a:t>
            </a:r>
            <a:endParaRPr lang="en-US" altLang="zh-CN" sz="2000" dirty="0" err="1">
              <a:solidFill>
                <a:prstClr val="black"/>
              </a:solidFill>
              <a:ea typeface="黑体" panose="02010609060101010101" pitchFamily="49" charset="-122"/>
              <a:cs typeface="Verdana" pitchFamily="34" charset="0"/>
            </a:endParaRPr>
          </a:p>
        </p:txBody>
      </p:sp>
      <p:pic>
        <p:nvPicPr>
          <p:cNvPr id="2052" name="Picture 4" descr="https://upload.wikimedia.org/wikipedia/commons/thumb/a/ae/Patricia_trie.svg/350px-Patricia_tri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3266880"/>
            <a:ext cx="4968552" cy="310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76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5271136" y="2276872"/>
            <a:ext cx="5721408" cy="2952328"/>
          </a:xfrm>
          <a:prstGeom prst="rect">
            <a:avLst/>
          </a:prstGeom>
        </p:spPr>
      </p:pic>
      <p:graphicFrame>
        <p:nvGraphicFramePr>
          <p:cNvPr id="4" name="表格 3"/>
          <p:cNvGraphicFramePr>
            <a:graphicFrameLocks noGrp="1"/>
          </p:cNvGraphicFramePr>
          <p:nvPr>
            <p:extLst/>
          </p:nvPr>
        </p:nvGraphicFramePr>
        <p:xfrm>
          <a:off x="1703512" y="1469192"/>
          <a:ext cx="3888432" cy="4840128"/>
        </p:xfrm>
        <a:graphic>
          <a:graphicData uri="http://schemas.openxmlformats.org/drawingml/2006/table">
            <a:tbl>
              <a:tblPr firstRow="1" bandRow="1">
                <a:tableStyleId>{5940675A-B579-460E-94D1-54222C63F5DA}</a:tableStyleId>
              </a:tblPr>
              <a:tblGrid>
                <a:gridCol w="2711218"/>
                <a:gridCol w="1177214"/>
              </a:tblGrid>
              <a:tr h="537792">
                <a:tc>
                  <a:txBody>
                    <a:bodyPr/>
                    <a:lstStyle/>
                    <a:p>
                      <a:pPr algn="ctr"/>
                      <a:r>
                        <a:rPr lang="en-US" altLang="zh-CN" sz="2000" dirty="0" smtClean="0"/>
                        <a:t>Key</a:t>
                      </a:r>
                      <a:endParaRPr lang="zh-CN" altLang="en-US" sz="2000" dirty="0"/>
                    </a:p>
                  </a:txBody>
                  <a:tcPr anchor="ctr">
                    <a:solidFill>
                      <a:srgbClr val="FFFF99"/>
                    </a:solidFill>
                  </a:tcPr>
                </a:tc>
                <a:tc>
                  <a:txBody>
                    <a:bodyPr/>
                    <a:lstStyle/>
                    <a:p>
                      <a:pPr algn="ctr"/>
                      <a:r>
                        <a:rPr lang="en-US" altLang="zh-CN" sz="2000" smtClean="0"/>
                        <a:t>Value</a:t>
                      </a:r>
                      <a:endParaRPr lang="zh-CN" altLang="en-US" sz="2000"/>
                    </a:p>
                  </a:txBody>
                  <a:tcPr anchor="ctr">
                    <a:solidFill>
                      <a:srgbClr val="FFFF99"/>
                    </a:solidFill>
                  </a:tcPr>
                </a:tc>
              </a:tr>
              <a:tr h="537792">
                <a:tc>
                  <a:txBody>
                    <a:bodyPr/>
                    <a:lstStyle/>
                    <a:p>
                      <a:pPr algn="ctr"/>
                      <a:r>
                        <a:rPr lang="en-US" altLang="zh-CN" sz="2000" b="0" i="0" kern="1200" dirty="0" smtClean="0">
                          <a:solidFill>
                            <a:schemeClr val="tx1"/>
                          </a:solidFill>
                          <a:effectLst/>
                          <a:latin typeface="+mn-lt"/>
                          <a:ea typeface="+mn-ea"/>
                          <a:cs typeface="+mn-cs"/>
                        </a:rPr>
                        <a:t>6c0a5c71ec20bq3w</a:t>
                      </a:r>
                      <a:endParaRPr lang="zh-CN" altLang="en-US" sz="2000" dirty="0"/>
                    </a:p>
                  </a:txBody>
                  <a:tcPr anchor="ctr"/>
                </a:tc>
                <a:tc>
                  <a:txBody>
                    <a:bodyPr/>
                    <a:lstStyle/>
                    <a:p>
                      <a:pPr algn="ctr"/>
                      <a:r>
                        <a:rPr lang="en-US" altLang="zh-CN" sz="2000" dirty="0" smtClean="0"/>
                        <a:t>5</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6c0a5c71ec20CX7j</a:t>
                      </a:r>
                      <a:endParaRPr lang="zh-CN" altLang="en-US" sz="2000" dirty="0"/>
                    </a:p>
                  </a:txBody>
                  <a:tcPr anchor="ctr"/>
                </a:tc>
                <a:tc>
                  <a:txBody>
                    <a:bodyPr/>
                    <a:lstStyle/>
                    <a:p>
                      <a:pPr algn="ctr"/>
                      <a:r>
                        <a:rPr lang="en-US" altLang="zh-CN" sz="2000" dirty="0" smtClean="0"/>
                        <a:t>27</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6c0a5c71781a1FXq</a:t>
                      </a:r>
                      <a:endParaRPr lang="zh-CN" altLang="en-US" sz="2000" dirty="0"/>
                    </a:p>
                  </a:txBody>
                  <a:tcPr anchor="ctr"/>
                </a:tc>
                <a:tc>
                  <a:txBody>
                    <a:bodyPr/>
                    <a:lstStyle/>
                    <a:p>
                      <a:pPr algn="ctr"/>
                      <a:r>
                        <a:rPr lang="en-US" altLang="zh-CN" sz="2000" dirty="0" smtClean="0"/>
                        <a:t>18</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6c0a5c71781a9Dog</a:t>
                      </a:r>
                      <a:endParaRPr lang="zh-CN" altLang="en-US" sz="2000" dirty="0"/>
                    </a:p>
                  </a:txBody>
                  <a:tcPr anchor="ctr"/>
                </a:tc>
                <a:tc>
                  <a:txBody>
                    <a:bodyPr/>
                    <a:lstStyle/>
                    <a:p>
                      <a:pPr algn="ctr"/>
                      <a:r>
                        <a:rPr lang="en-US" altLang="zh-CN" sz="2000" dirty="0" smtClean="0"/>
                        <a:t>64</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6c0a8f743b95zUfe</a:t>
                      </a:r>
                      <a:endParaRPr lang="zh-CN" altLang="en-US" sz="2000" dirty="0"/>
                    </a:p>
                  </a:txBody>
                  <a:tcPr anchor="ctr"/>
                </a:tc>
                <a:tc>
                  <a:txBody>
                    <a:bodyPr/>
                    <a:lstStyle/>
                    <a:p>
                      <a:pPr algn="ctr"/>
                      <a:r>
                        <a:rPr lang="en-US" altLang="zh-CN" sz="2000" dirty="0" smtClean="0"/>
                        <a:t>30</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6c0a8f743b95jx5R</a:t>
                      </a:r>
                      <a:endParaRPr lang="zh-CN" altLang="en-US" sz="2000" dirty="0"/>
                    </a:p>
                  </a:txBody>
                  <a:tcPr anchor="ctr"/>
                </a:tc>
                <a:tc>
                  <a:txBody>
                    <a:bodyPr/>
                    <a:lstStyle/>
                    <a:p>
                      <a:pPr algn="ctr"/>
                      <a:r>
                        <a:rPr lang="en-US" altLang="zh-CN" sz="2000" dirty="0" smtClean="0"/>
                        <a:t>2</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6c0a8f740d16y03G</a:t>
                      </a:r>
                      <a:endParaRPr lang="zh-CN" altLang="en-US" sz="2000" dirty="0"/>
                    </a:p>
                  </a:txBody>
                  <a:tcPr anchor="ctr"/>
                </a:tc>
                <a:tc>
                  <a:txBody>
                    <a:bodyPr/>
                    <a:lstStyle/>
                    <a:p>
                      <a:pPr algn="ctr"/>
                      <a:r>
                        <a:rPr lang="en-US" altLang="zh-CN" sz="2000" dirty="0" smtClean="0"/>
                        <a:t>43</a:t>
                      </a:r>
                      <a:endParaRPr lang="zh-CN" altLang="en-US" sz="2000" dirty="0"/>
                    </a:p>
                  </a:txBody>
                  <a:tcPr anchor="ctr"/>
                </a:tc>
              </a:tr>
              <a:tr h="537792">
                <a:tc>
                  <a:txBody>
                    <a:bodyPr/>
                    <a:lstStyle/>
                    <a:p>
                      <a:pPr algn="ctr"/>
                      <a:r>
                        <a:rPr lang="en-US" altLang="zh-CN" sz="2000" b="0" i="0" kern="1200" dirty="0" smtClean="0">
                          <a:solidFill>
                            <a:schemeClr val="tx1"/>
                          </a:solidFill>
                          <a:effectLst/>
                          <a:latin typeface="+mn-lt"/>
                          <a:ea typeface="+mn-ea"/>
                          <a:cs typeface="+mn-cs"/>
                        </a:rPr>
                        <a:t>6c0a8f740d16vcc1</a:t>
                      </a:r>
                      <a:endParaRPr lang="zh-CN" altLang="en-US" sz="2000" dirty="0"/>
                    </a:p>
                  </a:txBody>
                  <a:tcPr anchor="ctr"/>
                </a:tc>
                <a:tc>
                  <a:txBody>
                    <a:bodyPr/>
                    <a:lstStyle/>
                    <a:p>
                      <a:pPr algn="ctr"/>
                      <a:r>
                        <a:rPr lang="en-US" altLang="zh-CN" sz="2000" dirty="0" smtClean="0"/>
                        <a:t>48</a:t>
                      </a:r>
                      <a:endParaRPr lang="zh-CN" altLang="en-US" sz="2000" dirty="0"/>
                    </a:p>
                  </a:txBody>
                  <a:tcPr anchor="ctr"/>
                </a:tc>
              </a:tr>
            </a:tbl>
          </a:graphicData>
        </a:graphic>
      </p:graphicFrame>
      <p:sp>
        <p:nvSpPr>
          <p:cNvPr id="5" name="矩形 4"/>
          <p:cNvSpPr/>
          <p:nvPr/>
        </p:nvSpPr>
        <p:spPr>
          <a:xfrm>
            <a:off x="2595539" y="457508"/>
            <a:ext cx="1850378"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Patricia </a:t>
            </a:r>
            <a:r>
              <a:rPr lang="en-US" altLang="zh-CN" sz="2800" dirty="0" err="1">
                <a:solidFill>
                  <a:prstClr val="black"/>
                </a:solidFill>
                <a:ea typeface="黑体" pitchFamily="2" charset="-122"/>
                <a:cs typeface="Arial" pitchFamily="34" charset="0"/>
              </a:rPr>
              <a:t>trie</a:t>
            </a:r>
            <a:endParaRPr lang="zh-CN" altLang="en-US" sz="2800" dirty="0">
              <a:solidFill>
                <a:prstClr val="black"/>
              </a:solidFill>
              <a:ea typeface="黑体" pitchFamily="2" charset="-122"/>
              <a:cs typeface="Arial" pitchFamily="34" charset="0"/>
            </a:endParaRPr>
          </a:p>
        </p:txBody>
      </p:sp>
    </p:spTree>
    <p:extLst>
      <p:ext uri="{BB962C8B-B14F-4D97-AF65-F5344CB8AC3E}">
        <p14:creationId xmlns:p14="http://schemas.microsoft.com/office/powerpoint/2010/main" val="78190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2595539" y="457508"/>
            <a:ext cx="2852448"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Trie vs Patricia </a:t>
            </a:r>
            <a:r>
              <a:rPr lang="en-US" altLang="zh-CN" sz="2800" dirty="0" err="1">
                <a:solidFill>
                  <a:prstClr val="black"/>
                </a:solidFill>
                <a:ea typeface="黑体" pitchFamily="2" charset="-122"/>
                <a:cs typeface="Arial" pitchFamily="34" charset="0"/>
              </a:rPr>
              <a:t>trie</a:t>
            </a:r>
            <a:endParaRPr lang="zh-CN" altLang="en-US" sz="2800" dirty="0">
              <a:solidFill>
                <a:prstClr val="black"/>
              </a:solidFill>
              <a:ea typeface="黑体" pitchFamily="2" charset="-122"/>
              <a:cs typeface="Arial" pitchFamily="34" charset="0"/>
            </a:endParaRPr>
          </a:p>
        </p:txBody>
      </p:sp>
      <p:pic>
        <p:nvPicPr>
          <p:cNvPr id="3074" name="Picture 2" descr="Optimization of Tire to Patric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484784"/>
            <a:ext cx="8496944" cy="453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5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40" y="457508"/>
            <a:ext cx="3800207"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哈希列表（</a:t>
            </a:r>
            <a:r>
              <a:rPr lang="en-US" altLang="zh-CN" sz="2800" dirty="0">
                <a:solidFill>
                  <a:prstClr val="black"/>
                </a:solidFill>
                <a:ea typeface="黑体" pitchFamily="2" charset="-122"/>
                <a:cs typeface="Arial" pitchFamily="34" charset="0"/>
              </a:rPr>
              <a:t> Hash List </a:t>
            </a:r>
            <a:r>
              <a:rPr lang="zh-CN" altLang="en-US" sz="2800" dirty="0">
                <a:solidFill>
                  <a:prstClr val="black"/>
                </a:solidFill>
                <a:ea typeface="黑体" pitchFamily="2" charset="-122"/>
                <a:cs typeface="Arial" pitchFamily="34" charset="0"/>
              </a:rPr>
              <a:t>）</a:t>
            </a:r>
            <a:endParaRPr lang="en-US" altLang="zh-CN" sz="2800" dirty="0">
              <a:solidFill>
                <a:prstClr val="black"/>
              </a:solidFill>
              <a:ea typeface="黑体" pitchFamily="2" charset="-122"/>
              <a:cs typeface="Arial" pitchFamily="34" charset="0"/>
            </a:endParaRPr>
          </a:p>
        </p:txBody>
      </p:sp>
      <p:sp>
        <p:nvSpPr>
          <p:cNvPr id="4" name="内容占位符 2"/>
          <p:cNvSpPr txBox="1">
            <a:spLocks/>
          </p:cNvSpPr>
          <p:nvPr/>
        </p:nvSpPr>
        <p:spPr bwMode="auto">
          <a:xfrm>
            <a:off x="1991544" y="1285860"/>
            <a:ext cx="3961580" cy="271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latin typeface="黑体" panose="02010609060101010101" pitchFamily="49" charset="-122"/>
                <a:ea typeface="黑体" panose="02010609060101010101" pitchFamily="49" charset="-122"/>
                <a:cs typeface="Times New Roman" pitchFamily="18" charset="0"/>
              </a:rPr>
              <a:t>为了校验数据的完整性，一般将大的文件分割成小的数据块。</a:t>
            </a:r>
            <a:endParaRPr lang="en-US" altLang="zh-CN" sz="2000" dirty="0">
              <a:solidFill>
                <a:prstClr val="black"/>
              </a:solidFill>
              <a:latin typeface="黑体" panose="02010609060101010101" pitchFamily="49" charset="-122"/>
              <a:ea typeface="黑体" panose="02010609060101010101" pitchFamily="49"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FF0066"/>
                </a:solidFill>
                <a:latin typeface="黑体" panose="02010609060101010101" pitchFamily="49" charset="-122"/>
                <a:ea typeface="黑体" panose="02010609060101010101" pitchFamily="49" charset="-122"/>
                <a:cs typeface="Times New Roman" pitchFamily="18" charset="0"/>
              </a:rPr>
              <a:t>确定小的数据块没有损坏</a:t>
            </a:r>
            <a:endParaRPr lang="en-US" altLang="zh-CN" sz="1800" dirty="0">
              <a:solidFill>
                <a:srgbClr val="FF0066"/>
              </a:solidFill>
              <a:latin typeface="黑体" panose="02010609060101010101" pitchFamily="49" charset="-122"/>
              <a:ea typeface="黑体" panose="02010609060101010101" pitchFamily="49" charset="-122"/>
              <a:cs typeface="Times New Roman" pitchFamily="18" charset="0"/>
            </a:endParaRPr>
          </a:p>
          <a:p>
            <a:pPr eaLnBrk="1" hangingPunct="1">
              <a:lnSpc>
                <a:spcPct val="150000"/>
              </a:lnSpc>
              <a:spcBef>
                <a:spcPts val="600"/>
              </a:spcBef>
              <a:buFont typeface="Arial" pitchFamily="34" charset="0"/>
              <a:buChar char="•"/>
            </a:pPr>
            <a:r>
              <a:rPr lang="zh-CN" altLang="en-US" sz="1800" dirty="0">
                <a:solidFill>
                  <a:prstClr val="black"/>
                </a:solidFill>
                <a:ea typeface="黑体" panose="02010609060101010101" pitchFamily="49" charset="-122"/>
                <a:cs typeface="Times New Roman" pitchFamily="18" charset="0"/>
              </a:rPr>
              <a:t>每个数据块做</a:t>
            </a:r>
            <a:r>
              <a:rPr lang="en-US" altLang="zh-CN" sz="1800" dirty="0">
                <a:solidFill>
                  <a:prstClr val="black"/>
                </a:solidFill>
                <a:ea typeface="黑体" panose="02010609060101010101" pitchFamily="49" charset="-122"/>
                <a:cs typeface="Times New Roman" pitchFamily="18" charset="0"/>
              </a:rPr>
              <a:t>Hash</a:t>
            </a:r>
            <a:endParaRPr lang="en-US" altLang="zh-CN" sz="1800" dirty="0">
              <a:solidFill>
                <a:srgbClr val="FF0000"/>
              </a:solidFill>
              <a:ea typeface="黑体" panose="02010609060101010101" pitchFamily="49" charset="-122"/>
              <a:cs typeface="Times New Roman" pitchFamily="18" charset="0"/>
            </a:endParaRPr>
          </a:p>
          <a:p>
            <a:pPr eaLnBrk="1" hangingPunct="1">
              <a:lnSpc>
                <a:spcPct val="150000"/>
              </a:lnSpc>
              <a:spcBef>
                <a:spcPts val="600"/>
              </a:spcBef>
              <a:buFont typeface="Wingdings" pitchFamily="2" charset="2"/>
              <a:buChar char="Ø"/>
            </a:pPr>
            <a:r>
              <a:rPr lang="zh-CN" altLang="en-US" sz="1800" dirty="0">
                <a:solidFill>
                  <a:srgbClr val="FF0066"/>
                </a:solidFill>
                <a:latin typeface="黑体" panose="02010609060101010101" pitchFamily="49" charset="-122"/>
                <a:ea typeface="黑体" panose="02010609060101010101" pitchFamily="49" charset="-122"/>
                <a:cs typeface="Times New Roman" pitchFamily="18" charset="0"/>
              </a:rPr>
              <a:t>确定</a:t>
            </a:r>
            <a:r>
              <a:rPr lang="en-US" altLang="zh-CN" sz="1800" dirty="0">
                <a:solidFill>
                  <a:srgbClr val="FF0066"/>
                </a:solidFill>
                <a:latin typeface="黑体" panose="02010609060101010101" pitchFamily="49" charset="-122"/>
                <a:ea typeface="黑体" panose="02010609060101010101" pitchFamily="49" charset="-122"/>
                <a:cs typeface="Times New Roman" pitchFamily="18" charset="0"/>
              </a:rPr>
              <a:t>Hash</a:t>
            </a:r>
            <a:r>
              <a:rPr lang="zh-CN" altLang="en-US" sz="1800" dirty="0">
                <a:solidFill>
                  <a:srgbClr val="FF0066"/>
                </a:solidFill>
                <a:latin typeface="黑体" panose="02010609060101010101" pitchFamily="49" charset="-122"/>
                <a:ea typeface="黑体" panose="02010609060101010101" pitchFamily="49" charset="-122"/>
                <a:cs typeface="Times New Roman" pitchFamily="18" charset="0"/>
              </a:rPr>
              <a:t>列表本身是正确的</a:t>
            </a:r>
            <a:endParaRPr lang="en-US" altLang="zh-CN" sz="1800" dirty="0">
              <a:solidFill>
                <a:srgbClr val="FF0066"/>
              </a:solidFill>
              <a:latin typeface="黑体" panose="02010609060101010101" pitchFamily="49" charset="-122"/>
              <a:ea typeface="黑体" panose="02010609060101010101" pitchFamily="49" charset="-122"/>
              <a:cs typeface="Times New Roman" pitchFamily="18" charset="0"/>
            </a:endParaRPr>
          </a:p>
        </p:txBody>
      </p:sp>
      <p:pic>
        <p:nvPicPr>
          <p:cNvPr id="63490" name="Picture 2" descr="http://images2015.cnblogs.com/blog/834896/201605/834896-20160527163900397-1043573061.png"/>
          <p:cNvPicPr>
            <a:picLocks noChangeAspect="1" noChangeArrowheads="1"/>
          </p:cNvPicPr>
          <p:nvPr/>
        </p:nvPicPr>
        <p:blipFill>
          <a:blip r:embed="rId3"/>
          <a:srcRect/>
          <a:stretch>
            <a:fillRect/>
          </a:stretch>
        </p:blipFill>
        <p:spPr bwMode="auto">
          <a:xfrm>
            <a:off x="5854663" y="1214422"/>
            <a:ext cx="4630667" cy="2736304"/>
          </a:xfrm>
          <a:prstGeom prst="rect">
            <a:avLst/>
          </a:prstGeom>
          <a:noFill/>
        </p:spPr>
      </p:pic>
      <p:sp>
        <p:nvSpPr>
          <p:cNvPr id="6" name="矩形 5"/>
          <p:cNvSpPr/>
          <p:nvPr/>
        </p:nvSpPr>
        <p:spPr>
          <a:xfrm>
            <a:off x="2024034" y="4995273"/>
            <a:ext cx="8429652" cy="1015663"/>
          </a:xfrm>
          <a:prstGeom prst="rect">
            <a:avLst/>
          </a:prstGeom>
        </p:spPr>
        <p:txBody>
          <a:bodyPr wrap="square">
            <a:spAutoFit/>
          </a:bodyPr>
          <a:lstStyle/>
          <a:p>
            <a:pPr marL="342900" indent="-342900" algn="just" fontAlgn="base">
              <a:lnSpc>
                <a:spcPct val="150000"/>
              </a:lnSpc>
              <a:spcBef>
                <a:spcPts val="600"/>
              </a:spcBef>
              <a:spcAft>
                <a:spcPts val="600"/>
              </a:spcAft>
              <a:buClr>
                <a:srgbClr val="0070C0"/>
              </a:buClr>
              <a:buSzPct val="85000"/>
              <a:buFont typeface="Wingdings" pitchFamily="2" charset="2"/>
              <a:buChar char="p"/>
            </a:pPr>
            <a:r>
              <a:rPr lang="zh-CN" altLang="en-US" sz="2000" dirty="0">
                <a:solidFill>
                  <a:srgbClr val="FF0066"/>
                </a:solidFill>
                <a:latin typeface="黑体" panose="02010609060101010101" pitchFamily="49" charset="-122"/>
                <a:ea typeface="黑体" panose="02010609060101010101" pitchFamily="49" charset="-122"/>
                <a:cs typeface="Times New Roman" pitchFamily="18" charset="0"/>
              </a:rPr>
              <a:t>校验过程：</a:t>
            </a:r>
            <a:r>
              <a:rPr lang="zh-CN" altLang="en-US" sz="2000" dirty="0">
                <a:solidFill>
                  <a:prstClr val="black"/>
                </a:solidFill>
                <a:ea typeface="黑体" panose="02010609060101010101" pitchFamily="49" charset="-122"/>
                <a:cs typeface="Times New Roman" pitchFamily="18" charset="0"/>
              </a:rPr>
              <a:t>首先从可信的数据源得到正确的根</a:t>
            </a:r>
            <a:r>
              <a:rPr lang="en-US" altLang="zh-CN" sz="2000" dirty="0">
                <a:solidFill>
                  <a:prstClr val="black"/>
                </a:solidFill>
                <a:ea typeface="黑体" panose="02010609060101010101" pitchFamily="49" charset="-122"/>
                <a:cs typeface="Times New Roman" pitchFamily="18" charset="0"/>
              </a:rPr>
              <a:t>Hash</a:t>
            </a:r>
            <a:r>
              <a:rPr lang="zh-CN" altLang="en-US" sz="2000" dirty="0">
                <a:solidFill>
                  <a:prstClr val="black"/>
                </a:solidFill>
                <a:ea typeface="黑体" panose="02010609060101010101" pitchFamily="49" charset="-122"/>
                <a:cs typeface="Times New Roman" pitchFamily="18" charset="0"/>
              </a:rPr>
              <a:t>，就可以用它来校验</a:t>
            </a:r>
            <a:r>
              <a:rPr lang="en-US" altLang="zh-CN" sz="2000" dirty="0">
                <a:solidFill>
                  <a:prstClr val="black"/>
                </a:solidFill>
                <a:ea typeface="黑体" panose="02010609060101010101" pitchFamily="49" charset="-122"/>
                <a:cs typeface="Times New Roman" pitchFamily="18" charset="0"/>
              </a:rPr>
              <a:t>Hash</a:t>
            </a:r>
            <a:r>
              <a:rPr lang="zh-CN" altLang="en-US" sz="2000" dirty="0">
                <a:solidFill>
                  <a:prstClr val="black"/>
                </a:solidFill>
                <a:ea typeface="黑体" panose="02010609060101010101" pitchFamily="49" charset="-122"/>
                <a:cs typeface="Times New Roman" pitchFamily="18" charset="0"/>
              </a:rPr>
              <a:t>列表了；然后通过校验后的</a:t>
            </a:r>
            <a:r>
              <a:rPr lang="en-US" altLang="zh-CN" sz="2000" dirty="0">
                <a:solidFill>
                  <a:prstClr val="black"/>
                </a:solidFill>
                <a:ea typeface="黑体" panose="02010609060101010101" pitchFamily="49" charset="-122"/>
                <a:cs typeface="Times New Roman" pitchFamily="18" charset="0"/>
              </a:rPr>
              <a:t>Hash</a:t>
            </a:r>
            <a:r>
              <a:rPr lang="zh-CN" altLang="en-US" sz="2000" dirty="0">
                <a:solidFill>
                  <a:prstClr val="black"/>
                </a:solidFill>
                <a:ea typeface="黑体" panose="02010609060101010101" pitchFamily="49" charset="-122"/>
                <a:cs typeface="Times New Roman" pitchFamily="18" charset="0"/>
              </a:rPr>
              <a:t>列表校验数据块。</a:t>
            </a:r>
            <a:endParaRPr lang="en-US" altLang="zh-CN" sz="2000" dirty="0">
              <a:solidFill>
                <a:prstClr val="black"/>
              </a:solidFill>
              <a:ea typeface="黑体" panose="02010609060101010101" pitchFamily="49" charset="-122"/>
              <a:cs typeface="Times New Roman" pitchFamily="18" charset="0"/>
            </a:endParaRPr>
          </a:p>
        </p:txBody>
      </p:sp>
      <p:sp>
        <p:nvSpPr>
          <p:cNvPr id="7" name="矩形 6"/>
          <p:cNvSpPr/>
          <p:nvPr/>
        </p:nvSpPr>
        <p:spPr>
          <a:xfrm>
            <a:off x="2024034" y="4071942"/>
            <a:ext cx="8429684" cy="923330"/>
          </a:xfrm>
          <a:prstGeom prst="rect">
            <a:avLst/>
          </a:prstGeom>
        </p:spPr>
        <p:txBody>
          <a:bodyPr wrap="square">
            <a:spAutoFit/>
          </a:bodyPr>
          <a:lstStyle/>
          <a:p>
            <a:pPr marL="342900" indent="-342900" algn="just" fontAlgn="base">
              <a:lnSpc>
                <a:spcPct val="150000"/>
              </a:lnSpc>
              <a:spcBef>
                <a:spcPts val="600"/>
              </a:spcBef>
              <a:spcAft>
                <a:spcPts val="600"/>
              </a:spcAft>
              <a:buClr>
                <a:srgbClr val="0070C0"/>
              </a:buClr>
              <a:buSzPct val="85000"/>
              <a:buFont typeface="Arial" pitchFamily="34" charset="0"/>
              <a:buChar char="•"/>
            </a:pPr>
            <a:r>
              <a:rPr lang="zh-CN" altLang="en-US" dirty="0">
                <a:solidFill>
                  <a:prstClr val="black"/>
                </a:solidFill>
                <a:ea typeface="黑体" panose="02010609060101010101" pitchFamily="49" charset="-122"/>
                <a:cs typeface="Times New Roman" pitchFamily="18" charset="0"/>
              </a:rPr>
              <a:t>把每个小块数据的</a:t>
            </a:r>
            <a:r>
              <a:rPr lang="en-US" altLang="zh-CN" dirty="0">
                <a:solidFill>
                  <a:prstClr val="black"/>
                </a:solidFill>
                <a:ea typeface="黑体" panose="02010609060101010101" pitchFamily="49" charset="-122"/>
                <a:cs typeface="Times New Roman" pitchFamily="18" charset="0"/>
              </a:rPr>
              <a:t>Hash</a:t>
            </a:r>
            <a:r>
              <a:rPr lang="zh-CN" altLang="en-US" dirty="0">
                <a:solidFill>
                  <a:prstClr val="black"/>
                </a:solidFill>
                <a:ea typeface="黑体" panose="02010609060101010101" pitchFamily="49" charset="-122"/>
                <a:cs typeface="Times New Roman" pitchFamily="18" charset="0"/>
              </a:rPr>
              <a:t>值拼到一起，然后对这个长字符串在作一次</a:t>
            </a:r>
            <a:r>
              <a:rPr lang="en-US" altLang="zh-CN" dirty="0">
                <a:solidFill>
                  <a:prstClr val="black"/>
                </a:solidFill>
                <a:ea typeface="黑体" panose="02010609060101010101" pitchFamily="49" charset="-122"/>
                <a:cs typeface="Times New Roman" pitchFamily="18" charset="0"/>
              </a:rPr>
              <a:t>Hash</a:t>
            </a:r>
            <a:r>
              <a:rPr lang="zh-CN" altLang="en-US" dirty="0">
                <a:solidFill>
                  <a:prstClr val="black"/>
                </a:solidFill>
                <a:ea typeface="黑体" panose="02010609060101010101" pitchFamily="49" charset="-122"/>
                <a:cs typeface="Times New Roman" pitchFamily="18" charset="0"/>
              </a:rPr>
              <a:t>运算，这样就得到</a:t>
            </a:r>
            <a:r>
              <a:rPr lang="en-US" altLang="zh-CN" dirty="0">
                <a:solidFill>
                  <a:prstClr val="black"/>
                </a:solidFill>
                <a:ea typeface="黑体" panose="02010609060101010101" pitchFamily="49" charset="-122"/>
                <a:cs typeface="Times New Roman" pitchFamily="18" charset="0"/>
              </a:rPr>
              <a:t>Hash</a:t>
            </a:r>
            <a:r>
              <a:rPr lang="zh-CN" altLang="en-US" dirty="0">
                <a:solidFill>
                  <a:prstClr val="black"/>
                </a:solidFill>
                <a:ea typeface="黑体" panose="02010609060101010101" pitchFamily="49" charset="-122"/>
                <a:cs typeface="Times New Roman" pitchFamily="18" charset="0"/>
              </a:rPr>
              <a:t>列表的根</a:t>
            </a:r>
            <a:r>
              <a:rPr lang="en-US" altLang="zh-CN" dirty="0">
                <a:solidFill>
                  <a:prstClr val="black"/>
                </a:solidFill>
                <a:ea typeface="黑体" panose="02010609060101010101" pitchFamily="49" charset="-122"/>
                <a:cs typeface="Times New Roman" pitchFamily="18" charset="0"/>
              </a:rPr>
              <a:t>Hash (Top Hash or Root Hash)</a:t>
            </a:r>
          </a:p>
        </p:txBody>
      </p:sp>
    </p:spTree>
    <p:extLst>
      <p:ext uri="{BB962C8B-B14F-4D97-AF65-F5344CB8AC3E}">
        <p14:creationId xmlns:p14="http://schemas.microsoft.com/office/powerpoint/2010/main" val="189021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4083426"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梅克尔树（</a:t>
            </a:r>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Tree</a:t>
            </a:r>
            <a:r>
              <a:rPr lang="zh-CN" altLang="en-US" sz="2800" dirty="0">
                <a:solidFill>
                  <a:prstClr val="black"/>
                </a:solidFill>
                <a:ea typeface="黑体" pitchFamily="2" charset="-122"/>
                <a:cs typeface="Arial" pitchFamily="34" charset="0"/>
              </a:rPr>
              <a:t>）</a:t>
            </a:r>
            <a:endParaRPr lang="en-US" altLang="zh-CN" sz="2800" dirty="0" err="1">
              <a:solidFill>
                <a:prstClr val="black"/>
              </a:solidFill>
              <a:ea typeface="黑体" pitchFamily="2" charset="-122"/>
              <a:cs typeface="Arial" pitchFamily="34" charset="0"/>
            </a:endParaRPr>
          </a:p>
        </p:txBody>
      </p:sp>
      <p:sp>
        <p:nvSpPr>
          <p:cNvPr id="4" name="内容占位符 2"/>
          <p:cNvSpPr txBox="1">
            <a:spLocks/>
          </p:cNvSpPr>
          <p:nvPr/>
        </p:nvSpPr>
        <p:spPr bwMode="auto">
          <a:xfrm>
            <a:off x="1952596" y="1285860"/>
            <a:ext cx="4033018" cy="285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40000"/>
              </a:lnSpc>
              <a:spcBef>
                <a:spcPts val="300"/>
              </a:spcBef>
              <a:spcAft>
                <a:spcPts val="300"/>
              </a:spcAft>
            </a:pPr>
            <a:r>
              <a:rPr lang="zh-CN" altLang="en-US" sz="2000" dirty="0">
                <a:solidFill>
                  <a:prstClr val="black"/>
                </a:solidFill>
                <a:latin typeface="黑体" panose="02010609060101010101" pitchFamily="49" charset="-122"/>
                <a:ea typeface="黑体" panose="02010609060101010101" pitchFamily="49" charset="-122"/>
                <a:cs typeface="Times New Roman" pitchFamily="18" charset="0"/>
              </a:rPr>
              <a:t>形成过程</a:t>
            </a:r>
            <a:endParaRPr lang="en-US" altLang="zh-CN" sz="2000" dirty="0">
              <a:solidFill>
                <a:prstClr val="black"/>
              </a:solidFill>
              <a:latin typeface="黑体" panose="02010609060101010101" pitchFamily="49" charset="-122"/>
              <a:ea typeface="黑体" panose="02010609060101010101" pitchFamily="49" charset="-122"/>
              <a:cs typeface="Times New Roman" pitchFamily="18" charset="0"/>
            </a:endParaRPr>
          </a:p>
          <a:p>
            <a:pPr eaLnBrk="1" hangingPunct="1">
              <a:lnSpc>
                <a:spcPct val="140000"/>
              </a:lnSpc>
              <a:spcBef>
                <a:spcPts val="300"/>
              </a:spcBef>
              <a:spcAft>
                <a:spcPts val="300"/>
              </a:spcAft>
              <a:buFont typeface="Wingdings" pitchFamily="2" charset="2"/>
              <a:buChar char="Ø"/>
            </a:pPr>
            <a:r>
              <a:rPr lang="zh-CN" altLang="en-US" sz="1800" dirty="0">
                <a:solidFill>
                  <a:prstClr val="black"/>
                </a:solidFill>
                <a:latin typeface="黑体" panose="02010609060101010101" pitchFamily="49" charset="-122"/>
                <a:ea typeface="黑体" panose="02010609060101010101" pitchFamily="49" charset="-122"/>
                <a:cs typeface="Times New Roman" pitchFamily="18" charset="0"/>
              </a:rPr>
              <a:t>最底层，和哈希列表一样，我们把数据分成小的数据块，有相应地哈希和它对应。</a:t>
            </a:r>
            <a:endParaRPr lang="en-US" altLang="zh-CN" sz="1800" dirty="0">
              <a:solidFill>
                <a:prstClr val="black"/>
              </a:solidFill>
              <a:latin typeface="黑体" panose="02010609060101010101" pitchFamily="49" charset="-122"/>
              <a:ea typeface="黑体" panose="02010609060101010101" pitchFamily="49" charset="-122"/>
              <a:cs typeface="Times New Roman" pitchFamily="18" charset="0"/>
            </a:endParaRPr>
          </a:p>
          <a:p>
            <a:pPr eaLnBrk="1" hangingPunct="1">
              <a:lnSpc>
                <a:spcPct val="140000"/>
              </a:lnSpc>
              <a:spcBef>
                <a:spcPts val="300"/>
              </a:spcBef>
              <a:spcAft>
                <a:spcPts val="300"/>
              </a:spcAft>
              <a:buFont typeface="Wingdings" pitchFamily="2" charset="2"/>
              <a:buChar char="Ø"/>
            </a:pPr>
            <a:r>
              <a:rPr lang="zh-CN" altLang="en-US" sz="1800" dirty="0">
                <a:solidFill>
                  <a:prstClr val="black"/>
                </a:solidFill>
                <a:latin typeface="黑体" panose="02010609060101010101" pitchFamily="49" charset="-122"/>
                <a:ea typeface="黑体" panose="02010609060101010101" pitchFamily="49" charset="-122"/>
                <a:cs typeface="Times New Roman" pitchFamily="18" charset="0"/>
              </a:rPr>
              <a:t>把相邻的两个哈希合并成一个字符串，然后运算这个字符串的哈希，得到了一个子哈希。</a:t>
            </a:r>
            <a:endParaRPr lang="en-US" altLang="zh-CN" sz="1800" dirty="0">
              <a:solidFill>
                <a:prstClr val="black"/>
              </a:solidFill>
              <a:latin typeface="黑体" panose="02010609060101010101" pitchFamily="49" charset="-122"/>
              <a:ea typeface="黑体" panose="02010609060101010101" pitchFamily="49" charset="-122"/>
              <a:cs typeface="Times New Roman" pitchFamily="18" charset="0"/>
            </a:endParaRPr>
          </a:p>
          <a:p>
            <a:pPr eaLnBrk="1" hangingPunct="1">
              <a:lnSpc>
                <a:spcPct val="150000"/>
              </a:lnSpc>
              <a:spcBef>
                <a:spcPts val="600"/>
              </a:spcBef>
              <a:buFont typeface="Wingdings" pitchFamily="2" charset="2"/>
              <a:buChar char="Ø"/>
            </a:pPr>
            <a:endParaRPr lang="en-US" altLang="zh-CN" sz="2400" dirty="0">
              <a:solidFill>
                <a:prstClr val="black"/>
              </a:solidFill>
              <a:latin typeface="黑体" panose="02010609060101010101" pitchFamily="49" charset="-122"/>
              <a:ea typeface="黑体" panose="02010609060101010101" pitchFamily="49" charset="-122"/>
              <a:cs typeface="Times New Roman" pitchFamily="18" charset="0"/>
            </a:endParaRPr>
          </a:p>
        </p:txBody>
      </p:sp>
      <p:pic>
        <p:nvPicPr>
          <p:cNvPr id="70660" name="Picture 4" descr="http://images2015.cnblogs.com/blog/834896/201605/834896-20160527163936819-725283544.png"/>
          <p:cNvPicPr>
            <a:picLocks noChangeAspect="1" noChangeArrowheads="1"/>
          </p:cNvPicPr>
          <p:nvPr/>
        </p:nvPicPr>
        <p:blipFill>
          <a:blip r:embed="rId3"/>
          <a:srcRect/>
          <a:stretch>
            <a:fillRect/>
          </a:stretch>
        </p:blipFill>
        <p:spPr bwMode="auto">
          <a:xfrm>
            <a:off x="6095968" y="1589472"/>
            <a:ext cx="4572032" cy="2911099"/>
          </a:xfrm>
          <a:prstGeom prst="rect">
            <a:avLst/>
          </a:prstGeom>
          <a:noFill/>
        </p:spPr>
      </p:pic>
      <p:sp>
        <p:nvSpPr>
          <p:cNvPr id="10" name="矩形 9"/>
          <p:cNvSpPr/>
          <p:nvPr/>
        </p:nvSpPr>
        <p:spPr>
          <a:xfrm>
            <a:off x="1952596" y="4353319"/>
            <a:ext cx="8358246" cy="923330"/>
          </a:xfrm>
          <a:prstGeom prst="rect">
            <a:avLst/>
          </a:prstGeom>
        </p:spPr>
        <p:txBody>
          <a:bodyPr wrap="square">
            <a:spAutoFit/>
          </a:bodyPr>
          <a:lstStyle/>
          <a:p>
            <a:pPr marL="342900" indent="-342900" algn="just" fontAlgn="base">
              <a:lnSpc>
                <a:spcPct val="150000"/>
              </a:lnSpc>
              <a:spcBef>
                <a:spcPts val="600"/>
              </a:spcBef>
              <a:spcAft>
                <a:spcPts val="600"/>
              </a:spcAft>
              <a:buClr>
                <a:srgbClr val="0070C0"/>
              </a:buClr>
              <a:buSzPct val="85000"/>
              <a:buFont typeface="Wingdings" pitchFamily="2" charset="2"/>
              <a:buChar char="Ø"/>
            </a:pPr>
            <a:r>
              <a:rPr lang="zh-CN" altLang="en-US" dirty="0">
                <a:solidFill>
                  <a:prstClr val="black"/>
                </a:solidFill>
                <a:ea typeface="黑体" panose="02010609060101010101" pitchFamily="49" charset="-122"/>
                <a:cs typeface="Times New Roman" pitchFamily="18" charset="0"/>
              </a:rPr>
              <a:t>按照同样方法，形成一棵倒挂的树，到了树根的这个位置就剩下一个根哈希（</a:t>
            </a:r>
            <a:r>
              <a:rPr lang="en-US" altLang="zh-CN" dirty="0" err="1">
                <a:solidFill>
                  <a:prstClr val="black"/>
                </a:solidFill>
                <a:ea typeface="黑体" panose="02010609060101010101" pitchFamily="49" charset="-122"/>
                <a:cs typeface="Verdana" pitchFamily="34" charset="0"/>
              </a:rPr>
              <a:t>Merkle</a:t>
            </a:r>
            <a:r>
              <a:rPr lang="en-US" altLang="zh-CN" dirty="0">
                <a:solidFill>
                  <a:prstClr val="black"/>
                </a:solidFill>
                <a:ea typeface="黑体" panose="02010609060101010101" pitchFamily="49" charset="-122"/>
                <a:cs typeface="Verdana" pitchFamily="34" charset="0"/>
              </a:rPr>
              <a:t> Root</a:t>
            </a:r>
            <a:r>
              <a:rPr lang="zh-CN" altLang="en-US" dirty="0">
                <a:solidFill>
                  <a:prstClr val="black"/>
                </a:solidFill>
                <a:ea typeface="黑体" panose="02010609060101010101" pitchFamily="49" charset="-122"/>
                <a:cs typeface="Times New Roman" pitchFamily="18" charset="0"/>
              </a:rPr>
              <a:t>）</a:t>
            </a:r>
            <a:endParaRPr lang="en-US" altLang="zh-CN" dirty="0">
              <a:solidFill>
                <a:prstClr val="black"/>
              </a:solidFill>
              <a:ea typeface="黑体" panose="02010609060101010101" pitchFamily="49" charset="-122"/>
              <a:cs typeface="Times New Roman" pitchFamily="18" charset="0"/>
            </a:endParaRPr>
          </a:p>
        </p:txBody>
      </p:sp>
      <p:sp>
        <p:nvSpPr>
          <p:cNvPr id="11" name="矩形 10"/>
          <p:cNvSpPr/>
          <p:nvPr/>
        </p:nvSpPr>
        <p:spPr>
          <a:xfrm>
            <a:off x="1952596" y="5301209"/>
            <a:ext cx="8501122" cy="1015663"/>
          </a:xfrm>
          <a:prstGeom prst="rect">
            <a:avLst/>
          </a:prstGeom>
        </p:spPr>
        <p:txBody>
          <a:bodyPr wrap="square">
            <a:spAutoFit/>
          </a:bodyPr>
          <a:lstStyle/>
          <a:p>
            <a:pPr marL="342900" indent="-342900" algn="just" fontAlgn="base">
              <a:lnSpc>
                <a:spcPct val="150000"/>
              </a:lnSpc>
              <a:spcBef>
                <a:spcPts val="600"/>
              </a:spcBef>
              <a:spcAft>
                <a:spcPts val="600"/>
              </a:spcAft>
              <a:buClr>
                <a:srgbClr val="0070C0"/>
              </a:buClr>
              <a:buSzPct val="85000"/>
              <a:buFont typeface="Wingdings" pitchFamily="2" charset="2"/>
              <a:buChar char="p"/>
            </a:pPr>
            <a:r>
              <a:rPr lang="en-US" altLang="zh-CN" sz="2000" dirty="0" err="1">
                <a:solidFill>
                  <a:prstClr val="black"/>
                </a:solidFill>
                <a:ea typeface="黑体" panose="02010609060101010101" pitchFamily="49" charset="-122"/>
                <a:cs typeface="Verdana" pitchFamily="34" charset="0"/>
              </a:rPr>
              <a:t>Merkle</a:t>
            </a:r>
            <a:r>
              <a:rPr lang="en-US" altLang="zh-CN" sz="2000" dirty="0">
                <a:solidFill>
                  <a:prstClr val="black"/>
                </a:solidFill>
                <a:ea typeface="黑体" panose="02010609060101010101" pitchFamily="49" charset="-122"/>
                <a:cs typeface="Verdana" pitchFamily="34" charset="0"/>
              </a:rPr>
              <a:t> tree</a:t>
            </a:r>
            <a:r>
              <a:rPr lang="zh-CN" altLang="en-US" sz="2000" dirty="0">
                <a:solidFill>
                  <a:prstClr val="black"/>
                </a:solidFill>
                <a:ea typeface="黑体" panose="02010609060101010101" pitchFamily="49" charset="-122"/>
                <a:cs typeface="Verdana" pitchFamily="34" charset="0"/>
              </a:rPr>
              <a:t>可以一次下载一个分支，然后</a:t>
            </a:r>
            <a:r>
              <a:rPr lang="zh-CN" altLang="en-US" sz="2000" dirty="0">
                <a:solidFill>
                  <a:srgbClr val="FF0066"/>
                </a:solidFill>
                <a:ea typeface="黑体" panose="02010609060101010101" pitchFamily="49" charset="-122"/>
                <a:cs typeface="Verdana" pitchFamily="34" charset="0"/>
              </a:rPr>
              <a:t>立即验证</a:t>
            </a:r>
            <a:r>
              <a:rPr lang="zh-CN" altLang="en-US" sz="2000" dirty="0">
                <a:solidFill>
                  <a:prstClr val="black"/>
                </a:solidFill>
                <a:ea typeface="黑体" panose="02010609060101010101" pitchFamily="49" charset="-122"/>
                <a:cs typeface="Verdana" pitchFamily="34" charset="0"/>
              </a:rPr>
              <a:t>，如果分支验证通过，就可以下载数据了；而</a:t>
            </a:r>
            <a:r>
              <a:rPr lang="en-US" altLang="zh-CN" sz="2000" dirty="0">
                <a:solidFill>
                  <a:prstClr val="black"/>
                </a:solidFill>
                <a:ea typeface="黑体" panose="02010609060101010101" pitchFamily="49" charset="-122"/>
                <a:cs typeface="Verdana" pitchFamily="34" charset="0"/>
              </a:rPr>
              <a:t>Hash list</a:t>
            </a:r>
            <a:r>
              <a:rPr lang="zh-CN" altLang="en-US" sz="2000" dirty="0">
                <a:solidFill>
                  <a:prstClr val="black"/>
                </a:solidFill>
                <a:ea typeface="黑体" panose="02010609060101010101" pitchFamily="49" charset="-122"/>
                <a:cs typeface="Verdana" pitchFamily="34" charset="0"/>
              </a:rPr>
              <a:t>只有下载整个</a:t>
            </a:r>
            <a:r>
              <a:rPr lang="en-US" altLang="zh-CN" sz="2000" dirty="0">
                <a:solidFill>
                  <a:prstClr val="black"/>
                </a:solidFill>
                <a:ea typeface="黑体" panose="02010609060101010101" pitchFamily="49" charset="-122"/>
                <a:cs typeface="Verdana" pitchFamily="34" charset="0"/>
              </a:rPr>
              <a:t>hash list</a:t>
            </a:r>
            <a:r>
              <a:rPr lang="zh-CN" altLang="en-US" sz="2000" dirty="0">
                <a:solidFill>
                  <a:prstClr val="black"/>
                </a:solidFill>
                <a:ea typeface="黑体" panose="02010609060101010101" pitchFamily="49" charset="-122"/>
                <a:cs typeface="Verdana" pitchFamily="34" charset="0"/>
              </a:rPr>
              <a:t>才能验证。</a:t>
            </a:r>
          </a:p>
        </p:txBody>
      </p:sp>
    </p:spTree>
    <p:extLst>
      <p:ext uri="{BB962C8B-B14F-4D97-AF65-F5344CB8AC3E}">
        <p14:creationId xmlns:p14="http://schemas.microsoft.com/office/powerpoint/2010/main" val="111871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up)">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1952596" y="1285860"/>
            <a:ext cx="8501122" cy="192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prstClr val="black"/>
                </a:solidFill>
                <a:ea typeface="黑体" panose="02010609060101010101" pitchFamily="49" charset="-122"/>
                <a:cs typeface="Verdana" pitchFamily="34" charset="0"/>
              </a:rPr>
              <a:t>数据检索过程</a:t>
            </a:r>
            <a:endParaRPr lang="en-US" altLang="zh-CN" sz="2000" dirty="0" err="1">
              <a:solidFill>
                <a:prstClr val="black"/>
              </a:solidFill>
              <a:ea typeface="黑体" panose="02010609060101010101" pitchFamily="49" charset="-122"/>
              <a:cs typeface="Verdana" pitchFamily="34" charset="0"/>
            </a:endParaRPr>
          </a:p>
          <a:p>
            <a:pPr eaLnBrk="1" hangingPunct="1">
              <a:spcBef>
                <a:spcPts val="300"/>
              </a:spcBef>
              <a:spcAft>
                <a:spcPts val="300"/>
              </a:spcAft>
              <a:buFont typeface="Wingdings" pitchFamily="2" charset="2"/>
              <a:buChar char="Ø"/>
            </a:pPr>
            <a:r>
              <a:rPr lang="zh-CN" altLang="en-US" sz="2000" dirty="0">
                <a:solidFill>
                  <a:prstClr val="black"/>
                </a:solidFill>
                <a:ea typeface="黑体" panose="02010609060101010101" pitchFamily="49" charset="-122"/>
                <a:cs typeface="Verdana" pitchFamily="34" charset="0"/>
              </a:rPr>
              <a:t>假设有</a:t>
            </a:r>
            <a:r>
              <a:rPr lang="en-US" altLang="zh-CN" sz="2000" dirty="0">
                <a:solidFill>
                  <a:prstClr val="black"/>
                </a:solidFill>
                <a:ea typeface="黑体" panose="02010609060101010101" pitchFamily="49" charset="-122"/>
                <a:cs typeface="Verdana" pitchFamily="34" charset="0"/>
              </a:rPr>
              <a:t>A</a:t>
            </a:r>
            <a:r>
              <a:rPr lang="zh-CN" altLang="en-US" sz="2000" dirty="0">
                <a:solidFill>
                  <a:prstClr val="black"/>
                </a:solidFill>
                <a:ea typeface="黑体" panose="02010609060101010101" pitchFamily="49" charset="-122"/>
                <a:cs typeface="Verdana" pitchFamily="34" charset="0"/>
              </a:rPr>
              <a:t>和</a:t>
            </a:r>
            <a:r>
              <a:rPr lang="en-US" altLang="zh-CN" sz="2000" dirty="0">
                <a:solidFill>
                  <a:prstClr val="black"/>
                </a:solidFill>
                <a:ea typeface="黑体" panose="02010609060101010101" pitchFamily="49" charset="-122"/>
                <a:cs typeface="Verdana" pitchFamily="34" charset="0"/>
              </a:rPr>
              <a:t>B</a:t>
            </a:r>
            <a:r>
              <a:rPr lang="zh-CN" altLang="en-US" sz="2000" dirty="0">
                <a:solidFill>
                  <a:prstClr val="black"/>
                </a:solidFill>
                <a:ea typeface="黑体" panose="02010609060101010101" pitchFamily="49" charset="-122"/>
                <a:cs typeface="Verdana" pitchFamily="34" charset="0"/>
              </a:rPr>
              <a:t>两台机器，</a:t>
            </a:r>
            <a:r>
              <a:rPr lang="en-US" altLang="zh-CN" sz="2000" dirty="0">
                <a:solidFill>
                  <a:prstClr val="black"/>
                </a:solidFill>
                <a:ea typeface="黑体" panose="02010609060101010101" pitchFamily="49" charset="-122"/>
                <a:cs typeface="Verdana" pitchFamily="34" charset="0"/>
              </a:rPr>
              <a:t>A</a:t>
            </a:r>
            <a:r>
              <a:rPr lang="zh-CN" altLang="en-US" sz="2000" dirty="0">
                <a:solidFill>
                  <a:prstClr val="black"/>
                </a:solidFill>
                <a:ea typeface="黑体" panose="02010609060101010101" pitchFamily="49" charset="-122"/>
                <a:cs typeface="Verdana" pitchFamily="34" charset="0"/>
              </a:rPr>
              <a:t>与</a:t>
            </a:r>
            <a:r>
              <a:rPr lang="en-US" altLang="zh-CN" sz="2000" dirty="0">
                <a:solidFill>
                  <a:prstClr val="black"/>
                </a:solidFill>
                <a:ea typeface="黑体" panose="02010609060101010101" pitchFamily="49" charset="-122"/>
                <a:cs typeface="Verdana" pitchFamily="34" charset="0"/>
              </a:rPr>
              <a:t>B</a:t>
            </a:r>
            <a:r>
              <a:rPr lang="zh-CN" altLang="en-US" sz="2000" dirty="0">
                <a:solidFill>
                  <a:prstClr val="black"/>
                </a:solidFill>
                <a:ea typeface="黑体" panose="02010609060101010101" pitchFamily="49" charset="-122"/>
                <a:cs typeface="Verdana" pitchFamily="34" charset="0"/>
              </a:rPr>
              <a:t>目录下有</a:t>
            </a:r>
            <a:r>
              <a:rPr lang="en-US" altLang="zh-CN" sz="2000" dirty="0">
                <a:solidFill>
                  <a:prstClr val="black"/>
                </a:solidFill>
                <a:ea typeface="黑体" panose="02010609060101010101" pitchFamily="49" charset="-122"/>
                <a:cs typeface="Verdana" pitchFamily="34" charset="0"/>
              </a:rPr>
              <a:t>8</a:t>
            </a:r>
            <a:r>
              <a:rPr lang="zh-CN" altLang="en-US" sz="2000" dirty="0">
                <a:solidFill>
                  <a:prstClr val="black"/>
                </a:solidFill>
                <a:ea typeface="黑体" panose="02010609060101010101" pitchFamily="49" charset="-122"/>
                <a:cs typeface="Verdana" pitchFamily="34" charset="0"/>
              </a:rPr>
              <a:t>个文件，文件分别是</a:t>
            </a:r>
            <a:r>
              <a:rPr lang="en-US" altLang="zh-CN" sz="2000" dirty="0">
                <a:solidFill>
                  <a:prstClr val="black"/>
                </a:solidFill>
                <a:ea typeface="黑体" panose="02010609060101010101" pitchFamily="49" charset="-122"/>
                <a:cs typeface="Verdana" pitchFamily="34" charset="0"/>
              </a:rPr>
              <a:t>f1 f2 f3 ....f8</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spcBef>
                <a:spcPts val="300"/>
              </a:spcBef>
              <a:spcAft>
                <a:spcPts val="300"/>
              </a:spcAft>
              <a:buFont typeface="Wingdings" pitchFamily="2" charset="2"/>
              <a:buChar char="Ø"/>
            </a:pPr>
            <a:r>
              <a:rPr lang="zh-CN" altLang="en-US" sz="2000" dirty="0">
                <a:solidFill>
                  <a:prstClr val="black"/>
                </a:solidFill>
                <a:ea typeface="黑体" panose="02010609060101010101" pitchFamily="49" charset="-122"/>
                <a:cs typeface="Verdana" pitchFamily="34" charset="0"/>
              </a:rPr>
              <a:t>假如</a:t>
            </a:r>
            <a:r>
              <a:rPr lang="en-US" altLang="zh-CN" sz="2000" dirty="0">
                <a:solidFill>
                  <a:prstClr val="black"/>
                </a:solidFill>
                <a:ea typeface="黑体" panose="02010609060101010101" pitchFamily="49" charset="-122"/>
                <a:cs typeface="Verdana" pitchFamily="34" charset="0"/>
              </a:rPr>
              <a:t>A</a:t>
            </a:r>
            <a:r>
              <a:rPr lang="zh-CN" altLang="en-US" sz="2000" dirty="0">
                <a:solidFill>
                  <a:prstClr val="black"/>
                </a:solidFill>
                <a:ea typeface="黑体" panose="02010609060101010101" pitchFamily="49" charset="-122"/>
                <a:cs typeface="Verdana" pitchFamily="34" charset="0"/>
              </a:rPr>
              <a:t>上的文件</a:t>
            </a:r>
            <a:r>
              <a:rPr lang="en-US" altLang="zh-CN" sz="2000" dirty="0">
                <a:solidFill>
                  <a:prstClr val="black"/>
                </a:solidFill>
                <a:ea typeface="黑体" panose="02010609060101010101" pitchFamily="49" charset="-122"/>
                <a:cs typeface="Verdana" pitchFamily="34" charset="0"/>
              </a:rPr>
              <a:t>5</a:t>
            </a:r>
            <a:r>
              <a:rPr lang="zh-CN" altLang="en-US" sz="2000" dirty="0">
                <a:solidFill>
                  <a:prstClr val="black"/>
                </a:solidFill>
                <a:ea typeface="黑体" panose="02010609060101010101" pitchFamily="49" charset="-122"/>
                <a:cs typeface="Verdana" pitchFamily="34" charset="0"/>
              </a:rPr>
              <a:t>与</a:t>
            </a:r>
            <a:r>
              <a:rPr lang="en-US" altLang="zh-CN" sz="2000" dirty="0">
                <a:solidFill>
                  <a:prstClr val="black"/>
                </a:solidFill>
                <a:ea typeface="黑体" panose="02010609060101010101" pitchFamily="49" charset="-122"/>
                <a:cs typeface="Verdana" pitchFamily="34" charset="0"/>
              </a:rPr>
              <a:t>B</a:t>
            </a:r>
            <a:r>
              <a:rPr lang="zh-CN" altLang="en-US" sz="2000" dirty="0">
                <a:solidFill>
                  <a:prstClr val="black"/>
                </a:solidFill>
                <a:ea typeface="黑体" panose="02010609060101010101" pitchFamily="49" charset="-122"/>
                <a:cs typeface="Verdana" pitchFamily="34" charset="0"/>
              </a:rPr>
              <a:t>上的不一样，如何通过两个机器的</a:t>
            </a:r>
            <a:r>
              <a:rPr lang="en-US" altLang="zh-CN" sz="2000" dirty="0" err="1">
                <a:solidFill>
                  <a:prstClr val="black"/>
                </a:solidFill>
                <a:ea typeface="黑体" panose="02010609060101010101" pitchFamily="49" charset="-122"/>
                <a:cs typeface="Verdana" pitchFamily="34" charset="0"/>
              </a:rPr>
              <a:t>merkle</a:t>
            </a:r>
            <a:r>
              <a:rPr lang="en-US" altLang="zh-CN" sz="2000" dirty="0">
                <a:solidFill>
                  <a:prstClr val="black"/>
                </a:solidFill>
                <a:ea typeface="黑体" panose="02010609060101010101" pitchFamily="49" charset="-122"/>
                <a:cs typeface="Verdana" pitchFamily="34" charset="0"/>
              </a:rPr>
              <a:t> </a:t>
            </a:r>
            <a:r>
              <a:rPr lang="en-US" altLang="zh-CN" sz="2000" dirty="0" err="1">
                <a:solidFill>
                  <a:prstClr val="black"/>
                </a:solidFill>
                <a:ea typeface="黑体" panose="02010609060101010101" pitchFamily="49" charset="-122"/>
                <a:cs typeface="Verdana" pitchFamily="34" charset="0"/>
              </a:rPr>
              <a:t>treee</a:t>
            </a:r>
            <a:r>
              <a:rPr lang="zh-CN" altLang="en-US" sz="2000" dirty="0">
                <a:solidFill>
                  <a:prstClr val="black"/>
                </a:solidFill>
                <a:ea typeface="黑体" panose="02010609060101010101" pitchFamily="49" charset="-122"/>
                <a:cs typeface="Verdana" pitchFamily="34" charset="0"/>
              </a:rPr>
              <a:t>信息找到不相同的文件。</a:t>
            </a:r>
          </a:p>
        </p:txBody>
      </p:sp>
      <p:pic>
        <p:nvPicPr>
          <p:cNvPr id="73730" name="Picture 2" descr="http://images2015.cnblogs.com/blog/834896/201605/834896-20160527164334959-1957978022.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438982" y="3645025"/>
            <a:ext cx="7528350" cy="2618557"/>
          </a:xfrm>
          <a:prstGeom prst="rect">
            <a:avLst/>
          </a:prstGeom>
          <a:noFill/>
        </p:spPr>
      </p:pic>
      <p:sp>
        <p:nvSpPr>
          <p:cNvPr id="6" name="矩形 5"/>
          <p:cNvSpPr/>
          <p:nvPr/>
        </p:nvSpPr>
        <p:spPr>
          <a:xfrm>
            <a:off x="2595539" y="457508"/>
            <a:ext cx="1928990" cy="523220"/>
          </a:xfrm>
          <a:prstGeom prst="rect">
            <a:avLst/>
          </a:prstGeom>
        </p:spPr>
        <p:txBody>
          <a:bodyPr wrap="none">
            <a:spAutoFit/>
          </a:bodyPr>
          <a:lstStyle/>
          <a:p>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Tree</a:t>
            </a:r>
            <a:endParaRPr lang="en-US" altLang="zh-CN" sz="2800" dirty="0">
              <a:solidFill>
                <a:prstClr val="black"/>
              </a:solidFill>
              <a:ea typeface="黑体" pitchFamily="2" charset="-122"/>
              <a:cs typeface="Arial" pitchFamily="34" charset="0"/>
            </a:endParaRPr>
          </a:p>
        </p:txBody>
      </p:sp>
    </p:spTree>
    <p:extLst>
      <p:ext uri="{BB962C8B-B14F-4D97-AF65-F5344CB8AC3E}">
        <p14:creationId xmlns:p14="http://schemas.microsoft.com/office/powerpoint/2010/main" val="1260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730"/>
                                        </p:tgtEl>
                                        <p:attrNameLst>
                                          <p:attrName>style.visibility</p:attrName>
                                        </p:attrNameLst>
                                      </p:cBhvr>
                                      <p:to>
                                        <p:strVal val="visible"/>
                                      </p:to>
                                    </p:set>
                                    <p:animEffect transition="in" filter="fade">
                                      <p:cBhvr>
                                        <p:cTn id="22" dur="5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3290644" cy="523220"/>
          </a:xfrm>
          <a:prstGeom prst="rect">
            <a:avLst/>
          </a:prstGeom>
        </p:spPr>
        <p:txBody>
          <a:bodyPr wrap="none">
            <a:spAutoFit/>
          </a:bodyPr>
          <a:lstStyle/>
          <a:p>
            <a:r>
              <a:rPr lang="en-US" altLang="en-US" sz="2800" dirty="0">
                <a:solidFill>
                  <a:prstClr val="black"/>
                </a:solidFill>
                <a:ea typeface="黑体" pitchFamily="2" charset="-122"/>
                <a:cs typeface="Arial" pitchFamily="34" charset="0"/>
              </a:rPr>
              <a:t>B</a:t>
            </a:r>
            <a:r>
              <a:rPr lang="en-US" altLang="zh-CN" sz="2800" dirty="0">
                <a:solidFill>
                  <a:prstClr val="black"/>
                </a:solidFill>
                <a:ea typeface="黑体" pitchFamily="2" charset="-122"/>
                <a:cs typeface="Arial" pitchFamily="34" charset="0"/>
              </a:rPr>
              <a:t>itcoin</a:t>
            </a:r>
            <a:r>
              <a:rPr lang="zh-CN" altLang="en-US" sz="2800" dirty="0">
                <a:solidFill>
                  <a:prstClr val="black"/>
                </a:solidFill>
                <a:ea typeface="黑体" pitchFamily="2" charset="-122"/>
                <a:cs typeface="Arial" pitchFamily="34" charset="0"/>
              </a:rPr>
              <a:t>：</a:t>
            </a:r>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Tree</a:t>
            </a:r>
            <a:endParaRPr lang="en-US" altLang="zh-CN" sz="2800" dirty="0">
              <a:solidFill>
                <a:prstClr val="black"/>
              </a:solidFill>
              <a:ea typeface="黑体" pitchFamily="2" charset="-122"/>
              <a:cs typeface="Arial" pitchFamily="34" charset="0"/>
            </a:endParaRPr>
          </a:p>
        </p:txBody>
      </p:sp>
      <p:pic>
        <p:nvPicPr>
          <p:cNvPr id="3" name="Picture 2" descr="http://bitkan.com/public/resources/pic/news/2015/11/23/DLMuepPsNS.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580702" y="1923673"/>
            <a:ext cx="7025434" cy="3252129"/>
          </a:xfrm>
          <a:prstGeom prst="rect">
            <a:avLst/>
          </a:prstGeom>
          <a:noFill/>
        </p:spPr>
      </p:pic>
      <p:sp>
        <p:nvSpPr>
          <p:cNvPr id="4" name="内容占位符 2"/>
          <p:cNvSpPr txBox="1">
            <a:spLocks/>
          </p:cNvSpPr>
          <p:nvPr/>
        </p:nvSpPr>
        <p:spPr bwMode="auto">
          <a:xfrm>
            <a:off x="1952596" y="1285860"/>
            <a:ext cx="8072494"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30000"/>
              </a:lnSpc>
              <a:spcBef>
                <a:spcPts val="300"/>
              </a:spcBef>
              <a:spcAft>
                <a:spcPts val="300"/>
              </a:spcAft>
            </a:pPr>
            <a:r>
              <a:rPr lang="en-US" altLang="zh-CN" sz="2000" dirty="0" err="1">
                <a:solidFill>
                  <a:srgbClr val="FF0000"/>
                </a:solidFill>
                <a:ea typeface="黑体" panose="02010609060101010101" pitchFamily="49" charset="-122"/>
                <a:cs typeface="Verdana" pitchFamily="34" charset="0"/>
              </a:rPr>
              <a:t>BitCoin</a:t>
            </a:r>
            <a:r>
              <a:rPr lang="zh-CN" altLang="en-US" sz="2000" dirty="0">
                <a:solidFill>
                  <a:srgbClr val="FF0000"/>
                </a:solidFill>
                <a:ea typeface="黑体" panose="02010609060101010101" pitchFamily="49" charset="-122"/>
                <a:cs typeface="Verdana" pitchFamily="34" charset="0"/>
              </a:rPr>
              <a:t>：简化支付验证（</a:t>
            </a:r>
            <a:r>
              <a:rPr lang="en-US" altLang="zh-CN" sz="2000" dirty="0">
                <a:solidFill>
                  <a:srgbClr val="FF0000"/>
                </a:solidFill>
                <a:ea typeface="黑体" panose="02010609060101010101" pitchFamily="49" charset="-122"/>
                <a:cs typeface="Verdana" pitchFamily="34" charset="0"/>
              </a:rPr>
              <a:t>SPV</a:t>
            </a:r>
            <a:r>
              <a:rPr lang="zh-CN" altLang="en-US" sz="2000" dirty="0">
                <a:solidFill>
                  <a:srgbClr val="FF0000"/>
                </a:solidFill>
                <a:ea typeface="黑体" panose="02010609060101010101" pitchFamily="49" charset="-122"/>
                <a:cs typeface="Verdana" pitchFamily="34" charset="0"/>
              </a:rPr>
              <a:t>）</a:t>
            </a:r>
            <a:endParaRPr lang="en-US" altLang="zh-CN" sz="2000" dirty="0">
              <a:solidFill>
                <a:srgbClr val="FF0000"/>
              </a:solidFill>
              <a:ea typeface="黑体" panose="02010609060101010101" pitchFamily="49" charset="-122"/>
              <a:cs typeface="Verdana" pitchFamily="34" charset="0"/>
            </a:endParaRPr>
          </a:p>
        </p:txBody>
      </p:sp>
      <p:sp>
        <p:nvSpPr>
          <p:cNvPr id="6" name="圆角矩形 5"/>
          <p:cNvSpPr/>
          <p:nvPr/>
        </p:nvSpPr>
        <p:spPr>
          <a:xfrm>
            <a:off x="2024034" y="5445224"/>
            <a:ext cx="8358246" cy="122413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prstClr val="black"/>
                </a:solidFill>
                <a:latin typeface="黑体" panose="02010609060101010101" pitchFamily="49" charset="-122"/>
                <a:ea typeface="黑体" panose="02010609060101010101" pitchFamily="49" charset="-122"/>
                <a:cs typeface="Times New Roman" pitchFamily="18" charset="0"/>
              </a:rPr>
              <a:t>虽然可以证明包含的交易，但</a:t>
            </a:r>
            <a:r>
              <a:rPr lang="zh-CN" altLang="en-US" sz="2000" dirty="0">
                <a:solidFill>
                  <a:srgbClr val="FF0066"/>
                </a:solidFill>
                <a:latin typeface="黑体" panose="02010609060101010101" pitchFamily="49" charset="-122"/>
                <a:ea typeface="黑体" panose="02010609060101010101" pitchFamily="49" charset="-122"/>
                <a:cs typeface="Times New Roman" pitchFamily="18" charset="0"/>
              </a:rPr>
              <a:t>无法证明任何当前的状态</a:t>
            </a:r>
            <a:r>
              <a:rPr lang="zh-CN" altLang="en-US" sz="2000" dirty="0">
                <a:solidFill>
                  <a:prstClr val="black"/>
                </a:solidFill>
                <a:latin typeface="黑体" panose="02010609060101010101" pitchFamily="49" charset="-122"/>
                <a:ea typeface="黑体" panose="02010609060101010101" pitchFamily="49" charset="-122"/>
                <a:cs typeface="Times New Roman" pitchFamily="18" charset="0"/>
              </a:rPr>
              <a:t>（例如：数字资产的持有，名称注册，金融合约的状态等）。</a:t>
            </a:r>
            <a:endParaRPr lang="zh-CN" altLang="en-US" sz="20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814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21" name="文本框 20"/>
          <p:cNvSpPr txBox="1"/>
          <p:nvPr/>
        </p:nvSpPr>
        <p:spPr>
          <a:xfrm>
            <a:off x="1033897" y="2953983"/>
            <a:ext cx="4745486" cy="1865126"/>
          </a:xfrm>
          <a:prstGeom prst="rect">
            <a:avLst/>
          </a:prstGeom>
          <a:noFill/>
        </p:spPr>
        <p:txBody>
          <a:bodyPr wrap="square" rtlCol="0">
            <a:spAutoFit/>
          </a:bodyPr>
          <a:lstStyle/>
          <a:p>
            <a:pPr algn="just">
              <a:lnSpc>
                <a:spcPct val="160000"/>
              </a:lnSpc>
            </a:pP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私钥签名过程：</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使用私钥</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将消息签名</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，然后</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将（</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消息</a:t>
            </a:r>
            <a:r>
              <a:rPr lang="en-US" altLang="zh-CN"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签名</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sym typeface="+mn-ea"/>
              </a:rPr>
              <a:t>）一起发送</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出去。</a:t>
            </a:r>
          </a:p>
        </p:txBody>
      </p:sp>
      <p:sp>
        <p:nvSpPr>
          <p:cNvPr id="7" name="文本框 6"/>
          <p:cNvSpPr txBox="1"/>
          <p:nvPr/>
        </p:nvSpPr>
        <p:spPr>
          <a:xfrm>
            <a:off x="4806560" y="1021470"/>
            <a:ext cx="2676854"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私钥签名过程</a:t>
            </a:r>
          </a:p>
        </p:txBody>
      </p:sp>
      <p:sp>
        <p:nvSpPr>
          <p:cNvPr id="9" name="圆角矩形 4"/>
          <p:cNvSpPr/>
          <p:nvPr/>
        </p:nvSpPr>
        <p:spPr>
          <a:xfrm>
            <a:off x="6358627" y="2393547"/>
            <a:ext cx="1739540" cy="820219"/>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6819452" y="2510259"/>
            <a:ext cx="948522" cy="525657"/>
          </a:xfrm>
          <a:prstGeom prst="rect">
            <a:avLst/>
          </a:prstGeom>
          <a:noFill/>
        </p:spPr>
        <p:txBody>
          <a:bodyPr wrap="square" rtlCol="0">
            <a:spAutoFit/>
          </a:bodyPr>
          <a:lstStyle/>
          <a:p>
            <a:pPr algn="just">
              <a:lnSpc>
                <a:spcPct val="130000"/>
              </a:lnSpc>
            </a:pPr>
            <a:r>
              <a:rPr lang="zh-CN" altLang="en-US" sz="2400" b="1" dirty="0">
                <a:solidFill>
                  <a:schemeClr val="accent1">
                    <a:lumMod val="75000"/>
                  </a:schemeClr>
                </a:solidFill>
                <a:latin typeface="微软雅黑" panose="020B0503020204020204" charset="-122"/>
                <a:ea typeface="微软雅黑" panose="020B0503020204020204" charset="-122"/>
              </a:rPr>
              <a:t>私钥</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11" name="圆角矩形 4"/>
          <p:cNvSpPr/>
          <p:nvPr/>
        </p:nvSpPr>
        <p:spPr>
          <a:xfrm>
            <a:off x="6358627" y="4820965"/>
            <a:ext cx="1739540" cy="820219"/>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2" name="文本框 11"/>
          <p:cNvSpPr txBox="1"/>
          <p:nvPr/>
        </p:nvSpPr>
        <p:spPr>
          <a:xfrm>
            <a:off x="6446759" y="4946892"/>
            <a:ext cx="1563276" cy="525657"/>
          </a:xfrm>
          <a:prstGeom prst="rect">
            <a:avLst/>
          </a:prstGeom>
          <a:noFill/>
        </p:spPr>
        <p:txBody>
          <a:bodyPr wrap="square" rtlCol="0">
            <a:spAutoFit/>
          </a:bodyPr>
          <a:lstStyle/>
          <a:p>
            <a:pPr algn="ctr">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消息</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5" name="加号 4"/>
          <p:cNvSpPr/>
          <p:nvPr/>
        </p:nvSpPr>
        <p:spPr>
          <a:xfrm>
            <a:off x="6819452" y="3576087"/>
            <a:ext cx="850008" cy="899843"/>
          </a:xfrm>
          <a:prstGeom prst="mathPl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8498051" y="3849292"/>
            <a:ext cx="1284205" cy="35343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4"/>
          <p:cNvSpPr/>
          <p:nvPr/>
        </p:nvSpPr>
        <p:spPr>
          <a:xfrm>
            <a:off x="9782256" y="3594916"/>
            <a:ext cx="1651408" cy="862184"/>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6" name="文本框 15"/>
          <p:cNvSpPr txBox="1"/>
          <p:nvPr/>
        </p:nvSpPr>
        <p:spPr>
          <a:xfrm>
            <a:off x="10172301" y="3740836"/>
            <a:ext cx="1134568" cy="525657"/>
          </a:xfrm>
          <a:prstGeom prst="rect">
            <a:avLst/>
          </a:prstGeom>
          <a:noFill/>
        </p:spPr>
        <p:txBody>
          <a:bodyPr wrap="square" rtlCol="0">
            <a:spAutoFit/>
          </a:bodyPr>
          <a:lstStyle/>
          <a:p>
            <a:pPr algn="just">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签名</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5557612" cy="523220"/>
          </a:xfrm>
          <a:prstGeom prst="rect">
            <a:avLst/>
          </a:prstGeom>
        </p:spPr>
        <p:txBody>
          <a:bodyPr wrap="none">
            <a:spAutoFit/>
          </a:bodyPr>
          <a:lstStyle/>
          <a:p>
            <a:r>
              <a:rPr lang="en-US" altLang="en-US" sz="2800" dirty="0" err="1">
                <a:solidFill>
                  <a:prstClr val="black"/>
                </a:solidFill>
                <a:ea typeface="黑体" pitchFamily="2" charset="-122"/>
                <a:cs typeface="Arial" pitchFamily="34" charset="0"/>
              </a:rPr>
              <a:t>Ethereum</a:t>
            </a:r>
            <a:r>
              <a:rPr lang="zh-CN" altLang="en-US" sz="2800" dirty="0">
                <a:solidFill>
                  <a:prstClr val="black"/>
                </a:solidFill>
                <a:ea typeface="黑体" pitchFamily="2" charset="-122"/>
                <a:cs typeface="Arial" pitchFamily="34" charset="0"/>
              </a:rPr>
              <a:t>：</a:t>
            </a:r>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Patricia T</a:t>
            </a:r>
            <a:r>
              <a:rPr lang="en-US" altLang="zh-CN" sz="2800" dirty="0">
                <a:solidFill>
                  <a:prstClr val="black"/>
                </a:solidFill>
                <a:ea typeface="黑体" pitchFamily="2" charset="-122"/>
                <a:cs typeface="Arial" pitchFamily="34" charset="0"/>
              </a:rPr>
              <a:t>rie/</a:t>
            </a:r>
            <a:r>
              <a:rPr lang="en-US" altLang="en-US" sz="2800" dirty="0">
                <a:solidFill>
                  <a:prstClr val="black"/>
                </a:solidFill>
                <a:ea typeface="黑体" pitchFamily="2" charset="-122"/>
                <a:cs typeface="Arial" pitchFamily="34" charset="0"/>
              </a:rPr>
              <a:t>Tree</a:t>
            </a:r>
          </a:p>
        </p:txBody>
      </p:sp>
      <p:sp>
        <p:nvSpPr>
          <p:cNvPr id="3" name="内容占位符 2"/>
          <p:cNvSpPr txBox="1">
            <a:spLocks/>
          </p:cNvSpPr>
          <p:nvPr/>
        </p:nvSpPr>
        <p:spPr bwMode="auto">
          <a:xfrm>
            <a:off x="1952596" y="1285860"/>
            <a:ext cx="4791476" cy="387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35000"/>
              </a:lnSpc>
              <a:spcBef>
                <a:spcPts val="300"/>
              </a:spcBef>
              <a:spcAft>
                <a:spcPts val="300"/>
              </a:spcAft>
            </a:pPr>
            <a:r>
              <a:rPr lang="en-US" altLang="zh-CN" sz="2000" dirty="0">
                <a:solidFill>
                  <a:prstClr val="black"/>
                </a:solidFill>
                <a:ea typeface="黑体" panose="02010609060101010101" pitchFamily="49" charset="-122"/>
                <a:cs typeface="Verdana" pitchFamily="34" charset="0"/>
              </a:rPr>
              <a:t>MPT</a:t>
            </a:r>
            <a:r>
              <a:rPr lang="zh-CN" altLang="en-US" sz="2000" dirty="0">
                <a:solidFill>
                  <a:prstClr val="black"/>
                </a:solidFill>
                <a:ea typeface="黑体" panose="02010609060101010101" pitchFamily="49" charset="-122"/>
                <a:cs typeface="Verdana" pitchFamily="34" charset="0"/>
              </a:rPr>
              <a:t>（</a:t>
            </a:r>
            <a:r>
              <a:rPr lang="en-US" altLang="zh-CN" sz="2000" dirty="0" err="1">
                <a:solidFill>
                  <a:prstClr val="black"/>
                </a:solidFill>
                <a:ea typeface="黑体" panose="02010609060101010101" pitchFamily="49" charset="-122"/>
                <a:cs typeface="Verdana" pitchFamily="34" charset="0"/>
              </a:rPr>
              <a:t>Merkle</a:t>
            </a:r>
            <a:r>
              <a:rPr lang="en-US" altLang="zh-CN" sz="2000" dirty="0">
                <a:solidFill>
                  <a:prstClr val="black"/>
                </a:solidFill>
                <a:ea typeface="黑体" panose="02010609060101010101" pitchFamily="49" charset="-122"/>
                <a:cs typeface="Verdana" pitchFamily="34" charset="0"/>
              </a:rPr>
              <a:t> Patricia Trie/Tree</a:t>
            </a:r>
            <a:r>
              <a:rPr lang="zh-CN" altLang="en-US" sz="2000" dirty="0">
                <a:solidFill>
                  <a:prstClr val="black"/>
                </a:solidFill>
                <a:ea typeface="黑体" panose="02010609060101010101" pitchFamily="49" charset="-122"/>
                <a:cs typeface="Verdana" pitchFamily="34" charset="0"/>
              </a:rPr>
              <a:t>）融合了</a:t>
            </a:r>
            <a:r>
              <a:rPr lang="en-US" altLang="zh-CN" sz="2000" dirty="0">
                <a:solidFill>
                  <a:prstClr val="black"/>
                </a:solidFill>
                <a:ea typeface="黑体" panose="02010609060101010101" pitchFamily="49" charset="-122"/>
                <a:cs typeface="Verdana" pitchFamily="34" charset="0"/>
              </a:rPr>
              <a:t>Patricia Trie</a:t>
            </a:r>
            <a:r>
              <a:rPr lang="zh-CN" altLang="en-US" sz="2000" dirty="0">
                <a:solidFill>
                  <a:prstClr val="black"/>
                </a:solidFill>
                <a:ea typeface="黑体" panose="02010609060101010101" pitchFamily="49" charset="-122"/>
                <a:cs typeface="Verdana" pitchFamily="34" charset="0"/>
              </a:rPr>
              <a:t>和</a:t>
            </a:r>
            <a:r>
              <a:rPr lang="en-US" altLang="zh-CN" sz="2000" dirty="0" err="1">
                <a:solidFill>
                  <a:prstClr val="black"/>
                </a:solidFill>
                <a:ea typeface="黑体" panose="02010609060101010101" pitchFamily="49" charset="-122"/>
                <a:cs typeface="Verdana" pitchFamily="34" charset="0"/>
              </a:rPr>
              <a:t>Merkle</a:t>
            </a:r>
            <a:r>
              <a:rPr lang="en-US" altLang="zh-CN" sz="2000" dirty="0">
                <a:solidFill>
                  <a:prstClr val="black"/>
                </a:solidFill>
                <a:ea typeface="黑体" panose="02010609060101010101" pitchFamily="49" charset="-122"/>
                <a:cs typeface="Verdana" pitchFamily="34" charset="0"/>
              </a:rPr>
              <a:t> Tree</a:t>
            </a:r>
            <a:r>
              <a:rPr lang="zh-CN" altLang="en-US" sz="2000" dirty="0">
                <a:solidFill>
                  <a:prstClr val="black"/>
                </a:solidFill>
                <a:ea typeface="黑体" panose="02010609060101010101" pitchFamily="49" charset="-122"/>
                <a:cs typeface="Verdana" pitchFamily="34" charset="0"/>
              </a:rPr>
              <a:t>。</a:t>
            </a:r>
            <a:endParaRPr lang="en-US" altLang="zh-CN" sz="2000" dirty="0">
              <a:solidFill>
                <a:prstClr val="black"/>
              </a:solidFill>
              <a:ea typeface="黑体" panose="02010609060101010101" pitchFamily="49" charset="-122"/>
              <a:cs typeface="Verdana" pitchFamily="34" charset="0"/>
            </a:endParaRPr>
          </a:p>
          <a:p>
            <a:pPr eaLnBrk="1" hangingPunct="1">
              <a:lnSpc>
                <a:spcPct val="135000"/>
              </a:lnSpc>
              <a:spcBef>
                <a:spcPts val="300"/>
              </a:spcBef>
              <a:spcAft>
                <a:spcPts val="300"/>
              </a:spcAft>
            </a:pPr>
            <a:r>
              <a:rPr lang="zh-CN" altLang="en-US" sz="2000" dirty="0">
                <a:solidFill>
                  <a:srgbClr val="FF0066"/>
                </a:solidFill>
                <a:ea typeface="黑体" panose="02010609060101010101" pitchFamily="49" charset="-122"/>
                <a:cs typeface="Verdana" pitchFamily="34" charset="0"/>
              </a:rPr>
              <a:t>安全性：</a:t>
            </a:r>
            <a:r>
              <a:rPr lang="zh-CN" altLang="en-US" sz="2000" dirty="0">
                <a:solidFill>
                  <a:prstClr val="black"/>
                </a:solidFill>
                <a:ea typeface="黑体" panose="02010609060101010101" pitchFamily="49" charset="-122"/>
                <a:cs typeface="Verdana" pitchFamily="34" charset="0"/>
              </a:rPr>
              <a:t>每节点利用其哈希被引用，可在</a:t>
            </a:r>
            <a:r>
              <a:rPr lang="en-US" altLang="zh-CN" sz="2000" dirty="0" err="1">
                <a:solidFill>
                  <a:prstClr val="black"/>
                </a:solidFill>
                <a:ea typeface="黑体" panose="02010609060101010101" pitchFamily="49" charset="-122"/>
                <a:cs typeface="Verdana" pitchFamily="34" charset="0"/>
              </a:rPr>
              <a:t>LevelDB</a:t>
            </a:r>
            <a:r>
              <a:rPr lang="zh-CN" altLang="en-US" sz="2000" dirty="0">
                <a:solidFill>
                  <a:prstClr val="black"/>
                </a:solidFill>
                <a:ea typeface="黑体" panose="02010609060101010101" pitchFamily="49" charset="-122"/>
                <a:cs typeface="Verdana" pitchFamily="34" charset="0"/>
              </a:rPr>
              <a:t>中查询；而非内存地址。</a:t>
            </a:r>
            <a:endParaRPr lang="en-US" altLang="zh-CN" sz="2000" dirty="0" err="1">
              <a:solidFill>
                <a:prstClr val="black"/>
              </a:solidFill>
              <a:ea typeface="黑体" panose="02010609060101010101" pitchFamily="49" charset="-122"/>
              <a:cs typeface="Verdana" pitchFamily="34" charset="0"/>
            </a:endParaRPr>
          </a:p>
          <a:p>
            <a:pPr eaLnBrk="1" hangingPunct="1">
              <a:lnSpc>
                <a:spcPct val="135000"/>
              </a:lnSpc>
              <a:spcBef>
                <a:spcPts val="300"/>
              </a:spcBef>
              <a:spcAft>
                <a:spcPts val="3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：节点的</a:t>
            </a:r>
            <a:r>
              <a:rPr lang="en-US" altLang="zh-CN" sz="1800" dirty="0">
                <a:solidFill>
                  <a:prstClr val="black"/>
                </a:solidFill>
                <a:ea typeface="黑体" panose="02010609060101010101" pitchFamily="49" charset="-122"/>
                <a:cs typeface="Verdana" pitchFamily="34" charset="0"/>
              </a:rPr>
              <a:t>RLP</a:t>
            </a:r>
            <a:r>
              <a:rPr lang="zh-CN" altLang="en-US" sz="1800" dirty="0">
                <a:solidFill>
                  <a:prstClr val="black"/>
                </a:solidFill>
                <a:ea typeface="黑体" panose="02010609060101010101" pitchFamily="49" charset="-122"/>
                <a:cs typeface="Verdana" pitchFamily="34" charset="0"/>
              </a:rPr>
              <a:t>编码的</a:t>
            </a:r>
            <a:r>
              <a:rPr lang="en-US" altLang="zh-CN" sz="1800" dirty="0">
                <a:solidFill>
                  <a:prstClr val="black"/>
                </a:solidFill>
                <a:ea typeface="黑体" panose="02010609060101010101" pitchFamily="49" charset="-122"/>
                <a:cs typeface="Verdana" pitchFamily="34" charset="0"/>
              </a:rPr>
              <a:t>SHA3</a:t>
            </a:r>
            <a:r>
              <a:rPr lang="zh-CN" altLang="en-US" sz="1800" dirty="0">
                <a:solidFill>
                  <a:prstClr val="black"/>
                </a:solidFill>
                <a:ea typeface="黑体" panose="02010609060101010101" pitchFamily="49" charset="-122"/>
                <a:cs typeface="Verdana" pitchFamily="34" charset="0"/>
              </a:rPr>
              <a:t>哈希值。</a:t>
            </a:r>
            <a:endParaRPr lang="en-US" altLang="zh-CN" sz="1800" dirty="0">
              <a:solidFill>
                <a:prstClr val="black"/>
              </a:solidFill>
              <a:ea typeface="黑体" panose="02010609060101010101" pitchFamily="49" charset="-122"/>
              <a:cs typeface="Verdana" pitchFamily="34" charset="0"/>
            </a:endParaRPr>
          </a:p>
          <a:p>
            <a:pPr eaLnBrk="1" hangingPunct="1">
              <a:lnSpc>
                <a:spcPct val="135000"/>
              </a:lnSpc>
              <a:spcBef>
                <a:spcPts val="300"/>
              </a:spcBef>
              <a:spcAft>
                <a:spcPts val="300"/>
              </a:spcAft>
              <a:buFont typeface="Wingdings" pitchFamily="2" charset="2"/>
              <a:buChar char="Ø"/>
            </a:pP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：节点的</a:t>
            </a:r>
            <a:r>
              <a:rPr lang="en-US" altLang="zh-CN" sz="1800" dirty="0">
                <a:solidFill>
                  <a:prstClr val="black"/>
                </a:solidFill>
                <a:ea typeface="黑体" panose="02010609060101010101" pitchFamily="49" charset="-122"/>
                <a:cs typeface="Verdana" pitchFamily="34" charset="0"/>
              </a:rPr>
              <a:t>RLP</a:t>
            </a:r>
            <a:r>
              <a:rPr lang="zh-CN" altLang="en-US" sz="1800" dirty="0">
                <a:solidFill>
                  <a:prstClr val="black"/>
                </a:solidFill>
                <a:ea typeface="黑体" panose="02010609060101010101" pitchFamily="49" charset="-122"/>
                <a:cs typeface="Verdana" pitchFamily="34" charset="0"/>
              </a:rPr>
              <a:t>编码。</a:t>
            </a:r>
            <a:endParaRPr lang="en-US" altLang="zh-CN" sz="1800" dirty="0">
              <a:solidFill>
                <a:prstClr val="black"/>
              </a:solidFill>
              <a:ea typeface="黑体" panose="02010609060101010101" pitchFamily="49" charset="-122"/>
              <a:cs typeface="Verdana" pitchFamily="34" charset="0"/>
            </a:endParaRPr>
          </a:p>
          <a:p>
            <a:pPr eaLnBrk="1" hangingPunct="1">
              <a:lnSpc>
                <a:spcPct val="135000"/>
              </a:lnSpc>
              <a:spcBef>
                <a:spcPts val="300"/>
              </a:spcBef>
              <a:spcAft>
                <a:spcPts val="300"/>
              </a:spcAft>
            </a:pPr>
            <a:r>
              <a:rPr lang="zh-CN" altLang="en-US" sz="2000" dirty="0">
                <a:solidFill>
                  <a:prstClr val="black"/>
                </a:solidFill>
                <a:ea typeface="黑体" panose="02010609060101010101" pitchFamily="49" charset="-122"/>
                <a:cs typeface="Verdana" pitchFamily="34" charset="0"/>
              </a:rPr>
              <a:t>想获得一个非叶节点的子节点，只需要根据子节点的</a:t>
            </a:r>
            <a:r>
              <a:rPr lang="en-US" altLang="zh-CN" sz="2000" dirty="0">
                <a:solidFill>
                  <a:prstClr val="black"/>
                </a:solidFill>
                <a:ea typeface="黑体" panose="02010609060101010101" pitchFamily="49" charset="-122"/>
                <a:cs typeface="Verdana" pitchFamily="34" charset="0"/>
              </a:rPr>
              <a:t>hash</a:t>
            </a:r>
            <a:r>
              <a:rPr lang="zh-CN" altLang="en-US" sz="2000" dirty="0">
                <a:solidFill>
                  <a:prstClr val="black"/>
                </a:solidFill>
                <a:ea typeface="黑体" panose="02010609060101010101" pitchFamily="49" charset="-122"/>
                <a:cs typeface="Verdana" pitchFamily="34" charset="0"/>
              </a:rPr>
              <a:t>访问数据库获得节点的</a:t>
            </a:r>
            <a:r>
              <a:rPr lang="en-US" altLang="zh-CN" sz="2000" dirty="0">
                <a:solidFill>
                  <a:prstClr val="black"/>
                </a:solidFill>
                <a:ea typeface="黑体" panose="02010609060101010101" pitchFamily="49" charset="-122"/>
                <a:cs typeface="Verdana" pitchFamily="34" charset="0"/>
              </a:rPr>
              <a:t>RLP</a:t>
            </a:r>
            <a:r>
              <a:rPr lang="zh-CN" altLang="en-US" sz="2000" dirty="0">
                <a:solidFill>
                  <a:prstClr val="black"/>
                </a:solidFill>
                <a:ea typeface="黑体" panose="02010609060101010101" pitchFamily="49" charset="-122"/>
                <a:cs typeface="Verdana" pitchFamily="34" charset="0"/>
              </a:rPr>
              <a:t>编码，然后解码。</a:t>
            </a:r>
          </a:p>
          <a:p>
            <a:pPr eaLnBrk="1" hangingPunct="1">
              <a:lnSpc>
                <a:spcPct val="135000"/>
              </a:lnSpc>
              <a:spcBef>
                <a:spcPts val="300"/>
              </a:spcBef>
              <a:spcAft>
                <a:spcPts val="300"/>
              </a:spcAft>
              <a:buFont typeface="Wingdings" pitchFamily="2" charset="2"/>
              <a:buChar char="Ø"/>
            </a:pPr>
            <a:endParaRPr lang="en-US" altLang="zh-CN" sz="1800" dirty="0">
              <a:solidFill>
                <a:prstClr val="black"/>
              </a:solidFill>
              <a:ea typeface="黑体" panose="02010609060101010101" pitchFamily="49" charset="-122"/>
              <a:cs typeface="Verdana" pitchFamily="34" charset="0"/>
            </a:endParaRPr>
          </a:p>
        </p:txBody>
      </p:sp>
      <p:pic>
        <p:nvPicPr>
          <p:cNvPr id="5" name="Picture 2" descr="http://pic.w2bc.com/upload/201606/14/201606142018033309.png"/>
          <p:cNvPicPr>
            <a:picLocks noChangeAspect="1" noChangeArrowheads="1"/>
          </p:cNvPicPr>
          <p:nvPr/>
        </p:nvPicPr>
        <p:blipFill>
          <a:blip r:embed="rId2"/>
          <a:srcRect/>
          <a:stretch>
            <a:fillRect/>
          </a:stretch>
        </p:blipFill>
        <p:spPr bwMode="auto">
          <a:xfrm>
            <a:off x="6815823" y="1773714"/>
            <a:ext cx="3709646" cy="2057957"/>
          </a:xfrm>
          <a:prstGeom prst="rect">
            <a:avLst/>
          </a:prstGeom>
          <a:noFill/>
        </p:spPr>
      </p:pic>
      <p:pic>
        <p:nvPicPr>
          <p:cNvPr id="6" name="Picture 4" descr="http://pic.w2bc.com/upload/201606/14/201606142018034960.png"/>
          <p:cNvPicPr>
            <a:picLocks noChangeAspect="1" noChangeArrowheads="1"/>
          </p:cNvPicPr>
          <p:nvPr/>
        </p:nvPicPr>
        <p:blipFill>
          <a:blip r:embed="rId3"/>
          <a:srcRect/>
          <a:stretch>
            <a:fillRect/>
          </a:stretch>
        </p:blipFill>
        <p:spPr bwMode="auto">
          <a:xfrm>
            <a:off x="6815824" y="3984236"/>
            <a:ext cx="3709646" cy="1090650"/>
          </a:xfrm>
          <a:prstGeom prst="rect">
            <a:avLst/>
          </a:prstGeom>
          <a:noFill/>
        </p:spPr>
      </p:pic>
      <p:sp>
        <p:nvSpPr>
          <p:cNvPr id="7" name="圆角矩形 6"/>
          <p:cNvSpPr/>
          <p:nvPr/>
        </p:nvSpPr>
        <p:spPr>
          <a:xfrm>
            <a:off x="2095472" y="5429264"/>
            <a:ext cx="8358246" cy="12144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prstClr val="black"/>
                </a:solidFill>
                <a:ea typeface="黑体" panose="02010609060101010101" pitchFamily="49" charset="-122"/>
                <a:cs typeface="Times New Roman" pitchFamily="18" charset="0"/>
              </a:rPr>
              <a:t>如果一颗给定</a:t>
            </a:r>
            <a:r>
              <a:rPr lang="en-US" altLang="zh-CN" sz="2000" dirty="0" err="1">
                <a:solidFill>
                  <a:prstClr val="black"/>
                </a:solidFill>
                <a:ea typeface="黑体" panose="02010609060101010101" pitchFamily="49" charset="-122"/>
                <a:cs typeface="Times New Roman" pitchFamily="18" charset="0"/>
              </a:rPr>
              <a:t>trie</a:t>
            </a:r>
            <a:r>
              <a:rPr lang="zh-CN" altLang="en-US" sz="2000" dirty="0">
                <a:solidFill>
                  <a:prstClr val="black"/>
                </a:solidFill>
                <a:ea typeface="黑体" panose="02010609060101010101" pitchFamily="49" charset="-122"/>
                <a:cs typeface="Times New Roman" pitchFamily="18" charset="0"/>
              </a:rPr>
              <a:t>根</a:t>
            </a:r>
            <a:r>
              <a:rPr lang="en-US" altLang="zh-CN" sz="2000" dirty="0">
                <a:solidFill>
                  <a:prstClr val="black"/>
                </a:solidFill>
                <a:ea typeface="黑体" panose="02010609060101010101" pitchFamily="49" charset="-122"/>
                <a:cs typeface="Times New Roman" pitchFamily="18" charset="0"/>
              </a:rPr>
              <a:t>hash</a:t>
            </a:r>
            <a:r>
              <a:rPr lang="zh-CN" altLang="en-US" sz="2000" dirty="0">
                <a:solidFill>
                  <a:prstClr val="black"/>
                </a:solidFill>
                <a:ea typeface="黑体" panose="02010609060101010101" pitchFamily="49" charset="-122"/>
                <a:cs typeface="Times New Roman" pitchFamily="18" charset="0"/>
              </a:rPr>
              <a:t>是公开的，那么所有人都可以提供一种证明，通过提供每步向上的路径证明特定的</a:t>
            </a:r>
            <a:r>
              <a:rPr lang="en-US" altLang="zh-CN" sz="2000" dirty="0">
                <a:solidFill>
                  <a:prstClr val="black"/>
                </a:solidFill>
                <a:ea typeface="黑体" panose="02010609060101010101" pitchFamily="49" charset="-122"/>
                <a:cs typeface="Times New Roman" pitchFamily="18" charset="0"/>
              </a:rPr>
              <a:t>key</a:t>
            </a:r>
            <a:r>
              <a:rPr lang="zh-CN" altLang="en-US" sz="2000" dirty="0">
                <a:solidFill>
                  <a:prstClr val="black"/>
                </a:solidFill>
                <a:ea typeface="黑体" panose="02010609060101010101" pitchFamily="49" charset="-122"/>
                <a:cs typeface="Times New Roman" pitchFamily="18" charset="0"/>
              </a:rPr>
              <a:t>是否含有给定的值</a:t>
            </a:r>
          </a:p>
        </p:txBody>
      </p:sp>
    </p:spTree>
    <p:extLst>
      <p:ext uri="{BB962C8B-B14F-4D97-AF65-F5344CB8AC3E}">
        <p14:creationId xmlns:p14="http://schemas.microsoft.com/office/powerpoint/2010/main" val="29648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5557612" cy="523220"/>
          </a:xfrm>
          <a:prstGeom prst="rect">
            <a:avLst/>
          </a:prstGeom>
        </p:spPr>
        <p:txBody>
          <a:bodyPr wrap="none">
            <a:spAutoFit/>
          </a:bodyPr>
          <a:lstStyle/>
          <a:p>
            <a:r>
              <a:rPr lang="en-US" altLang="en-US" sz="2800" dirty="0" err="1">
                <a:solidFill>
                  <a:prstClr val="black"/>
                </a:solidFill>
                <a:ea typeface="黑体" pitchFamily="2" charset="-122"/>
                <a:cs typeface="Arial" pitchFamily="34" charset="0"/>
              </a:rPr>
              <a:t>Ethereum</a:t>
            </a:r>
            <a:r>
              <a:rPr lang="zh-CN" altLang="en-US" sz="2800" dirty="0">
                <a:solidFill>
                  <a:prstClr val="black"/>
                </a:solidFill>
                <a:ea typeface="黑体" pitchFamily="2" charset="-122"/>
                <a:cs typeface="Arial" pitchFamily="34" charset="0"/>
              </a:rPr>
              <a:t>：</a:t>
            </a:r>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Patricia T</a:t>
            </a:r>
            <a:r>
              <a:rPr lang="en-US" altLang="zh-CN" sz="2800" dirty="0">
                <a:solidFill>
                  <a:prstClr val="black"/>
                </a:solidFill>
                <a:ea typeface="黑体" pitchFamily="2" charset="-122"/>
                <a:cs typeface="Arial" pitchFamily="34" charset="0"/>
              </a:rPr>
              <a:t>rie/</a:t>
            </a:r>
            <a:r>
              <a:rPr lang="en-US" altLang="en-US" sz="2800" dirty="0">
                <a:solidFill>
                  <a:prstClr val="black"/>
                </a:solidFill>
                <a:ea typeface="黑体" pitchFamily="2" charset="-122"/>
                <a:cs typeface="Arial" pitchFamily="34" charset="0"/>
              </a:rPr>
              <a:t>Tree</a:t>
            </a:r>
          </a:p>
        </p:txBody>
      </p:sp>
      <p:sp>
        <p:nvSpPr>
          <p:cNvPr id="3" name="内容占位符 2"/>
          <p:cNvSpPr txBox="1">
            <a:spLocks/>
          </p:cNvSpPr>
          <p:nvPr/>
        </p:nvSpPr>
        <p:spPr bwMode="auto">
          <a:xfrm>
            <a:off x="1952596" y="1285860"/>
            <a:ext cx="8715404" cy="430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2000" dirty="0">
                <a:solidFill>
                  <a:srgbClr val="FF0066"/>
                </a:solidFill>
                <a:ea typeface="黑体" panose="02010609060101010101" pitchFamily="49" charset="-122"/>
                <a:cs typeface="Verdana" pitchFamily="34" charset="0"/>
              </a:rPr>
              <a:t>提高操作效率：</a:t>
            </a:r>
            <a:r>
              <a:rPr lang="zh-CN" altLang="en-US" sz="2000" dirty="0">
                <a:solidFill>
                  <a:prstClr val="black"/>
                </a:solidFill>
                <a:ea typeface="黑体" panose="02010609060101010101" pitchFamily="49" charset="-122"/>
                <a:cs typeface="Verdana" pitchFamily="34" charset="0"/>
              </a:rPr>
              <a:t>引入多种类型节点。</a:t>
            </a:r>
            <a:endParaRPr lang="en-US" altLang="zh-CN" sz="2000" dirty="0">
              <a:solidFill>
                <a:prstClr val="black"/>
              </a:solidFill>
              <a:ea typeface="黑体" panose="02010609060101010101" pitchFamily="49" charset="-122"/>
              <a:cs typeface="Verdana" pitchFamily="34" charset="0"/>
            </a:endParaRPr>
          </a:p>
          <a:p>
            <a:pPr eaLnBrk="1" hangingPunct="1">
              <a:lnSpc>
                <a:spcPct val="150000"/>
              </a:lnSpc>
              <a:spcBef>
                <a:spcPts val="300"/>
              </a:spcBef>
              <a:spcAft>
                <a:spcPts val="300"/>
              </a:spcAft>
              <a:buFont typeface="Wingdings" pitchFamily="2" charset="2"/>
              <a:buChar char="Ø"/>
            </a:pPr>
            <a:r>
              <a:rPr lang="zh-CN" altLang="en-US" sz="1800" dirty="0">
                <a:solidFill>
                  <a:srgbClr val="3399FF"/>
                </a:solidFill>
                <a:ea typeface="黑体" panose="02010609060101010101" pitchFamily="49" charset="-122"/>
                <a:cs typeface="Verdana" pitchFamily="34" charset="0"/>
              </a:rPr>
              <a:t>空节点</a:t>
            </a:r>
            <a:r>
              <a:rPr lang="zh-CN" altLang="en-US" sz="1800" dirty="0">
                <a:solidFill>
                  <a:prstClr val="black"/>
                </a:solidFill>
                <a:ea typeface="黑体" panose="02010609060101010101" pitchFamily="49" charset="-122"/>
                <a:cs typeface="Verdana" pitchFamily="34" charset="0"/>
              </a:rPr>
              <a:t>：简单的表示空，在代码中即是一个空串。</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300"/>
              </a:spcBef>
              <a:spcAft>
                <a:spcPts val="300"/>
              </a:spcAft>
              <a:buFont typeface="Wingdings" pitchFamily="2" charset="2"/>
              <a:buChar char="Ø"/>
            </a:pPr>
            <a:r>
              <a:rPr lang="zh-CN" altLang="en-US" sz="1800" dirty="0">
                <a:solidFill>
                  <a:srgbClr val="3399FF"/>
                </a:solidFill>
                <a:ea typeface="黑体" panose="02010609060101010101" pitchFamily="49" charset="-122"/>
                <a:cs typeface="Verdana" pitchFamily="34" charset="0"/>
              </a:rPr>
              <a:t>叶结点</a:t>
            </a:r>
            <a:r>
              <a:rPr lang="zh-CN" altLang="en-US" sz="1800" dirty="0">
                <a:solidFill>
                  <a:prstClr val="black"/>
                </a:solidFill>
                <a:ea typeface="黑体" panose="02010609060101010101" pitchFamily="49" charset="-122"/>
                <a:cs typeface="Verdana" pitchFamily="34" charset="0"/>
              </a:rPr>
              <a:t>：</a:t>
            </a:r>
            <a:r>
              <a:rPr lang="en-US" altLang="zh-CN" sz="1800" dirty="0">
                <a:solidFill>
                  <a:srgbClr val="00B050"/>
                </a:solidFill>
                <a:ea typeface="黑体" panose="02010609060101010101" pitchFamily="49" charset="-122"/>
                <a:cs typeface="Verdana" pitchFamily="34" charset="0"/>
              </a:rPr>
              <a:t>[key, value]</a:t>
            </a:r>
            <a:r>
              <a:rPr lang="zh-CN" altLang="en-US" sz="1800" dirty="0">
                <a:solidFill>
                  <a:srgbClr val="00B050"/>
                </a:solidFill>
                <a:ea typeface="黑体" panose="02010609060101010101" pitchFamily="49" charset="-122"/>
                <a:cs typeface="Verdana" pitchFamily="34" charset="0"/>
              </a:rPr>
              <a:t>列表 </a:t>
            </a:r>
            <a:r>
              <a:rPr lang="zh-CN" altLang="en-US" sz="1800" dirty="0">
                <a:solidFill>
                  <a:prstClr val="black"/>
                </a:solidFill>
                <a:ea typeface="黑体" panose="02010609060101010101" pitchFamily="49" charset="-122"/>
                <a:cs typeface="Verdana" pitchFamily="34" charset="0"/>
              </a:rPr>
              <a:t>，</a:t>
            </a: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存储剔除从根节点到当前叶子节点的前缀部分</a:t>
            </a: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的</a:t>
            </a:r>
            <a:r>
              <a:rPr lang="en-US" altLang="zh-CN" sz="1800" dirty="0">
                <a:solidFill>
                  <a:srgbClr val="3399FF"/>
                </a:solidFill>
                <a:ea typeface="黑体" panose="02010609060101010101" pitchFamily="49" charset="-122"/>
                <a:cs typeface="Verdana" pitchFamily="34" charset="0"/>
              </a:rPr>
              <a:t>HP</a:t>
            </a:r>
            <a:r>
              <a:rPr lang="zh-CN" altLang="en-US" sz="1800" dirty="0">
                <a:solidFill>
                  <a:srgbClr val="3399FF"/>
                </a:solidFill>
                <a:ea typeface="黑体" panose="02010609060101010101" pitchFamily="49" charset="-122"/>
                <a:cs typeface="Verdana" pitchFamily="34" charset="0"/>
              </a:rPr>
              <a:t>编码</a:t>
            </a:r>
            <a:r>
              <a:rPr lang="zh-CN" altLang="en-US" sz="1800" dirty="0">
                <a:solidFill>
                  <a:prstClr val="black"/>
                </a:solidFill>
                <a:ea typeface="黑体" panose="02010609060101010101" pitchFamily="49" charset="-122"/>
                <a:cs typeface="Verdana" pitchFamily="34" charset="0"/>
              </a:rPr>
              <a:t>，</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存储</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的</a:t>
            </a:r>
            <a:r>
              <a:rPr lang="en-US" altLang="zh-CN" sz="1800" dirty="0">
                <a:solidFill>
                  <a:prstClr val="black"/>
                </a:solidFill>
                <a:ea typeface="黑体" panose="02010609060101010101" pitchFamily="49" charset="-122"/>
                <a:cs typeface="Verdana" pitchFamily="34" charset="0"/>
              </a:rPr>
              <a:t>RLP</a:t>
            </a:r>
            <a:r>
              <a:rPr lang="zh-CN" altLang="en-US" sz="1800" dirty="0">
                <a:solidFill>
                  <a:prstClr val="black"/>
                </a:solidFill>
                <a:ea typeface="黑体" panose="02010609060101010101" pitchFamily="49" charset="-122"/>
                <a:cs typeface="Verdana" pitchFamily="34" charset="0"/>
              </a:rPr>
              <a:t>编码。</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300"/>
              </a:spcBef>
              <a:spcAft>
                <a:spcPts val="300"/>
              </a:spcAft>
              <a:buFont typeface="Wingdings" pitchFamily="2" charset="2"/>
              <a:buChar char="Ø"/>
            </a:pPr>
            <a:r>
              <a:rPr lang="zh-CN" altLang="en-US" sz="1800" dirty="0">
                <a:solidFill>
                  <a:srgbClr val="3399FF"/>
                </a:solidFill>
                <a:ea typeface="黑体" panose="02010609060101010101" pitchFamily="49" charset="-122"/>
                <a:cs typeface="Verdana" pitchFamily="34" charset="0"/>
              </a:rPr>
              <a:t>扩展节点</a:t>
            </a:r>
            <a:r>
              <a:rPr lang="zh-CN" altLang="en-US" sz="1800" dirty="0">
                <a:solidFill>
                  <a:prstClr val="black"/>
                </a:solidFill>
                <a:ea typeface="黑体" panose="02010609060101010101" pitchFamily="49" charset="-122"/>
                <a:cs typeface="Verdana" pitchFamily="34" charset="0"/>
              </a:rPr>
              <a:t>：</a:t>
            </a:r>
            <a:r>
              <a:rPr lang="en-US" altLang="zh-CN" sz="1800" dirty="0">
                <a:solidFill>
                  <a:srgbClr val="00B050"/>
                </a:solidFill>
                <a:ea typeface="黑体" panose="02010609060101010101" pitchFamily="49" charset="-122"/>
                <a:cs typeface="Verdana" pitchFamily="34" charset="0"/>
              </a:rPr>
              <a:t>[key, value]</a:t>
            </a:r>
            <a:r>
              <a:rPr lang="zh-CN" altLang="en-US" sz="1800" dirty="0">
                <a:solidFill>
                  <a:srgbClr val="00B050"/>
                </a:solidFill>
                <a:ea typeface="黑体" panose="02010609060101010101" pitchFamily="49" charset="-122"/>
                <a:cs typeface="Verdana" pitchFamily="34" charset="0"/>
              </a:rPr>
              <a:t>列表</a:t>
            </a:r>
            <a:r>
              <a:rPr lang="zh-CN" altLang="en-US" sz="1800" dirty="0">
                <a:solidFill>
                  <a:prstClr val="black"/>
                </a:solidFill>
                <a:ea typeface="黑体" panose="02010609060101010101" pitchFamily="49" charset="-122"/>
                <a:cs typeface="Verdana" pitchFamily="34" charset="0"/>
              </a:rPr>
              <a:t>，</a:t>
            </a: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存储共同前缀部分的</a:t>
            </a:r>
            <a:r>
              <a:rPr lang="en-US" altLang="zh-CN" sz="1800" dirty="0">
                <a:solidFill>
                  <a:srgbClr val="3399FF"/>
                </a:solidFill>
                <a:ea typeface="黑体" panose="02010609060101010101" pitchFamily="49" charset="-122"/>
                <a:cs typeface="Verdana" pitchFamily="34" charset="0"/>
              </a:rPr>
              <a:t>HP</a:t>
            </a:r>
            <a:r>
              <a:rPr lang="zh-CN" altLang="en-US" sz="1800" dirty="0">
                <a:solidFill>
                  <a:srgbClr val="3399FF"/>
                </a:solidFill>
                <a:ea typeface="黑体" panose="02010609060101010101" pitchFamily="49" charset="-122"/>
                <a:cs typeface="Verdana" pitchFamily="34" charset="0"/>
              </a:rPr>
              <a:t>编码</a:t>
            </a:r>
            <a:r>
              <a:rPr lang="zh-CN" altLang="en-US" sz="1800" dirty="0">
                <a:solidFill>
                  <a:prstClr val="black"/>
                </a:solidFill>
                <a:ea typeface="黑体" panose="02010609060101010101" pitchFamily="49" charset="-122"/>
                <a:cs typeface="Verdana" pitchFamily="34" charset="0"/>
              </a:rPr>
              <a:t>，</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存储扩展出的分支节点的</a:t>
            </a:r>
            <a:r>
              <a:rPr lang="en-US" altLang="zh-CN" sz="1800" dirty="0">
                <a:solidFill>
                  <a:prstClr val="black"/>
                </a:solidFill>
                <a:ea typeface="黑体" panose="02010609060101010101" pitchFamily="49" charset="-122"/>
                <a:cs typeface="Verdana" pitchFamily="34" charset="0"/>
              </a:rPr>
              <a:t>hash</a:t>
            </a:r>
            <a:r>
              <a:rPr lang="zh-CN" altLang="en-US" sz="1800" dirty="0">
                <a:solidFill>
                  <a:prstClr val="black"/>
                </a:solidFill>
                <a:ea typeface="黑体" panose="02010609060101010101" pitchFamily="49" charset="-122"/>
                <a:cs typeface="Verdana" pitchFamily="34" charset="0"/>
              </a:rPr>
              <a:t>值，即</a:t>
            </a:r>
            <a:r>
              <a:rPr lang="en-US" altLang="zh-CN" sz="1800" dirty="0">
                <a:solidFill>
                  <a:srgbClr val="3399FF"/>
                </a:solidFill>
                <a:ea typeface="黑体" panose="02010609060101010101" pitchFamily="49" charset="-122"/>
                <a:cs typeface="Verdana" pitchFamily="34" charset="0"/>
              </a:rPr>
              <a:t>SHA3(RLP(</a:t>
            </a:r>
            <a:r>
              <a:rPr lang="zh-CN" altLang="en-US" sz="1800" dirty="0">
                <a:solidFill>
                  <a:srgbClr val="3399FF"/>
                </a:solidFill>
                <a:ea typeface="黑体" panose="02010609060101010101" pitchFamily="49" charset="-122"/>
                <a:cs typeface="Verdana" pitchFamily="34" charset="0"/>
              </a:rPr>
              <a:t>分支节点数据</a:t>
            </a:r>
            <a:r>
              <a:rPr lang="en-US" altLang="zh-CN" sz="1800" dirty="0">
                <a:solidFill>
                  <a:srgbClr val="3399FF"/>
                </a:solidFill>
                <a:ea typeface="黑体" panose="02010609060101010101" pitchFamily="49" charset="-122"/>
                <a:cs typeface="Verdana" pitchFamily="34" charset="0"/>
              </a:rPr>
              <a:t>list))</a:t>
            </a:r>
            <a:r>
              <a:rPr lang="zh-CN" altLang="en-US" sz="1800" dirty="0">
                <a:solidFill>
                  <a:prstClr val="black"/>
                </a:solidFill>
                <a:ea typeface="黑体" panose="02010609060101010101" pitchFamily="49" charset="-122"/>
                <a:cs typeface="Verdana" pitchFamily="34" charset="0"/>
              </a:rPr>
              <a:t>。</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300"/>
              </a:spcBef>
              <a:spcAft>
                <a:spcPts val="300"/>
              </a:spcAft>
              <a:buFont typeface="Wingdings" pitchFamily="2" charset="2"/>
              <a:buChar char="Ø"/>
            </a:pPr>
            <a:r>
              <a:rPr lang="zh-CN" altLang="en-US" sz="1800" dirty="0">
                <a:solidFill>
                  <a:srgbClr val="3399FF"/>
                </a:solidFill>
                <a:ea typeface="黑体" panose="02010609060101010101" pitchFamily="49" charset="-122"/>
                <a:cs typeface="Verdana" pitchFamily="34" charset="0"/>
              </a:rPr>
              <a:t>分支节点</a:t>
            </a:r>
            <a:r>
              <a:rPr lang="zh-CN" altLang="en-US" sz="1800" dirty="0">
                <a:solidFill>
                  <a:prstClr val="black"/>
                </a:solidFill>
                <a:ea typeface="黑体" panose="02010609060101010101" pitchFamily="49" charset="-122"/>
                <a:cs typeface="Verdana" pitchFamily="34" charset="0"/>
              </a:rPr>
              <a:t>：拥有超过</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个孩子节点以上的非叶子节点。一个长度为</a:t>
            </a:r>
            <a:r>
              <a:rPr lang="en-US" altLang="zh-CN" sz="1800" dirty="0">
                <a:solidFill>
                  <a:prstClr val="black"/>
                </a:solidFill>
                <a:ea typeface="黑体" panose="02010609060101010101" pitchFamily="49" charset="-122"/>
                <a:cs typeface="Verdana" pitchFamily="34" charset="0"/>
              </a:rPr>
              <a:t>17</a:t>
            </a:r>
            <a:r>
              <a:rPr lang="zh-CN" altLang="en-US" sz="1800" dirty="0">
                <a:solidFill>
                  <a:prstClr val="black"/>
                </a:solidFill>
                <a:ea typeface="黑体" panose="02010609060101010101" pitchFamily="49" charset="-122"/>
                <a:cs typeface="Verdana" pitchFamily="34" charset="0"/>
              </a:rPr>
              <a:t>的列表，前</a:t>
            </a:r>
            <a:r>
              <a:rPr lang="en-US" altLang="zh-CN" sz="1800" dirty="0">
                <a:solidFill>
                  <a:prstClr val="black"/>
                </a:solidFill>
                <a:ea typeface="黑体" panose="02010609060101010101" pitchFamily="49" charset="-122"/>
                <a:cs typeface="Verdana" pitchFamily="34" charset="0"/>
              </a:rPr>
              <a:t>16</a:t>
            </a:r>
            <a:r>
              <a:rPr lang="zh-CN" altLang="en-US" sz="1800" dirty="0">
                <a:solidFill>
                  <a:prstClr val="black"/>
                </a:solidFill>
                <a:ea typeface="黑体" panose="02010609060101010101" pitchFamily="49" charset="-122"/>
                <a:cs typeface="Verdana" pitchFamily="34" charset="0"/>
              </a:rPr>
              <a:t>个元素对应着</a:t>
            </a:r>
            <a:r>
              <a:rPr lang="en-US" altLang="zh-CN" sz="1800" dirty="0">
                <a:solidFill>
                  <a:prstClr val="black"/>
                </a:solidFill>
                <a:ea typeface="黑体" panose="02010609060101010101" pitchFamily="49" charset="-122"/>
                <a:cs typeface="Verdana" pitchFamily="34" charset="0"/>
              </a:rPr>
              <a:t>key</a:t>
            </a:r>
            <a:r>
              <a:rPr lang="zh-CN" altLang="en-US" sz="1800" dirty="0">
                <a:solidFill>
                  <a:prstClr val="black"/>
                </a:solidFill>
                <a:ea typeface="黑体" panose="02010609060101010101" pitchFamily="49" charset="-122"/>
                <a:cs typeface="Verdana" pitchFamily="34" charset="0"/>
              </a:rPr>
              <a:t>中</a:t>
            </a:r>
            <a:r>
              <a:rPr lang="en-US" altLang="zh-CN" sz="1800" dirty="0">
                <a:solidFill>
                  <a:prstClr val="black"/>
                </a:solidFill>
                <a:ea typeface="黑体" panose="02010609060101010101" pitchFamily="49" charset="-122"/>
                <a:cs typeface="Verdana" pitchFamily="34" charset="0"/>
              </a:rPr>
              <a:t>16</a:t>
            </a:r>
            <a:r>
              <a:rPr lang="zh-CN" altLang="en-US" sz="1800" dirty="0">
                <a:solidFill>
                  <a:prstClr val="black"/>
                </a:solidFill>
                <a:ea typeface="黑体" panose="02010609060101010101" pitchFamily="49" charset="-122"/>
                <a:cs typeface="Verdana" pitchFamily="34" charset="0"/>
              </a:rPr>
              <a:t>个可能的字符，若有一个</a:t>
            </a:r>
            <a:r>
              <a:rPr lang="en-US" altLang="zh-CN" sz="1800" dirty="0">
                <a:solidFill>
                  <a:prstClr val="black"/>
                </a:solidFill>
                <a:ea typeface="黑体" panose="02010609060101010101" pitchFamily="49" charset="-122"/>
                <a:cs typeface="Verdana" pitchFamily="34" charset="0"/>
              </a:rPr>
              <a:t>[key, value]</a:t>
            </a:r>
            <a:r>
              <a:rPr lang="zh-CN" altLang="en-US" sz="1800" dirty="0">
                <a:solidFill>
                  <a:prstClr val="black"/>
                </a:solidFill>
                <a:ea typeface="黑体" panose="02010609060101010101" pitchFamily="49" charset="-122"/>
                <a:cs typeface="Verdana" pitchFamily="34" charset="0"/>
              </a:rPr>
              <a:t>对在该分支节点终止，最后一个元素代表</a:t>
            </a:r>
            <a:r>
              <a:rPr lang="en-US" altLang="zh-CN" sz="1800" dirty="0">
                <a:solidFill>
                  <a:prstClr val="black"/>
                </a:solidFill>
                <a:ea typeface="黑体" panose="02010609060101010101" pitchFamily="49" charset="-122"/>
                <a:cs typeface="Verdana" pitchFamily="34" charset="0"/>
              </a:rPr>
              <a:t>value</a:t>
            </a:r>
            <a:r>
              <a:rPr lang="zh-CN" altLang="en-US" sz="1800" dirty="0">
                <a:solidFill>
                  <a:prstClr val="black"/>
                </a:solidFill>
                <a:ea typeface="黑体" panose="02010609060101010101" pitchFamily="49" charset="-122"/>
                <a:cs typeface="Verdana" pitchFamily="34" charset="0"/>
              </a:rPr>
              <a:t>，即分支节点既可以搜索路径终止也可以是路径中间节点。</a:t>
            </a:r>
          </a:p>
        </p:txBody>
      </p:sp>
      <p:pic>
        <p:nvPicPr>
          <p:cNvPr id="4" name="Picture 2" descr="http://pic.w2bc.com/upload/201606/14/201606142018036395.jpg"/>
          <p:cNvPicPr>
            <a:picLocks noChangeAspect="1" noChangeArrowheads="1"/>
          </p:cNvPicPr>
          <p:nvPr/>
        </p:nvPicPr>
        <p:blipFill>
          <a:blip r:embed="rId3"/>
          <a:srcRect/>
          <a:stretch>
            <a:fillRect/>
          </a:stretch>
        </p:blipFill>
        <p:spPr bwMode="auto">
          <a:xfrm>
            <a:off x="3476611" y="5733256"/>
            <a:ext cx="5667375" cy="762000"/>
          </a:xfrm>
          <a:prstGeom prst="rect">
            <a:avLst/>
          </a:prstGeom>
          <a:noFill/>
        </p:spPr>
      </p:pic>
    </p:spTree>
    <p:extLst>
      <p:ext uri="{BB962C8B-B14F-4D97-AF65-F5344CB8AC3E}">
        <p14:creationId xmlns:p14="http://schemas.microsoft.com/office/powerpoint/2010/main" val="393140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5539" y="457508"/>
            <a:ext cx="5315366" cy="523220"/>
          </a:xfrm>
          <a:prstGeom prst="rect">
            <a:avLst/>
          </a:prstGeom>
        </p:spPr>
        <p:txBody>
          <a:bodyPr wrap="none">
            <a:spAutoFit/>
          </a:bodyPr>
          <a:lstStyle/>
          <a:p>
            <a:r>
              <a:rPr lang="zh-CN" altLang="en-US" sz="2800" dirty="0">
                <a:solidFill>
                  <a:prstClr val="black"/>
                </a:solidFill>
                <a:ea typeface="黑体" pitchFamily="2" charset="-122"/>
                <a:cs typeface="Arial" pitchFamily="34" charset="0"/>
              </a:rPr>
              <a:t>十六进制前缀</a:t>
            </a:r>
            <a:r>
              <a:rPr lang="en-US" altLang="zh-CN" sz="2800" dirty="0">
                <a:solidFill>
                  <a:prstClr val="black"/>
                </a:solidFill>
                <a:ea typeface="黑体" pitchFamily="2" charset="-122"/>
                <a:cs typeface="Arial" pitchFamily="34" charset="0"/>
              </a:rPr>
              <a:t>(</a:t>
            </a:r>
            <a:r>
              <a:rPr lang="en-US" altLang="en-US" sz="2800" dirty="0">
                <a:solidFill>
                  <a:prstClr val="black"/>
                </a:solidFill>
                <a:ea typeface="黑体" pitchFamily="2" charset="-122"/>
                <a:cs typeface="Arial" pitchFamily="34" charset="0"/>
              </a:rPr>
              <a:t>hex-prefix, HP)</a:t>
            </a:r>
            <a:r>
              <a:rPr lang="zh-CN" altLang="en-US" sz="2800" dirty="0">
                <a:solidFill>
                  <a:prstClr val="black"/>
                </a:solidFill>
                <a:ea typeface="黑体" pitchFamily="2" charset="-122"/>
                <a:cs typeface="Arial" pitchFamily="34" charset="0"/>
              </a:rPr>
              <a:t>编码</a:t>
            </a:r>
          </a:p>
        </p:txBody>
      </p:sp>
      <p:sp>
        <p:nvSpPr>
          <p:cNvPr id="6" name="内容占位符 2"/>
          <p:cNvSpPr txBox="1">
            <a:spLocks/>
          </p:cNvSpPr>
          <p:nvPr/>
        </p:nvSpPr>
        <p:spPr bwMode="auto">
          <a:xfrm>
            <a:off x="1952596" y="1285860"/>
            <a:ext cx="8429684"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200"/>
              </a:spcBef>
              <a:spcAft>
                <a:spcPts val="200"/>
              </a:spcAft>
            </a:pPr>
            <a:r>
              <a:rPr lang="zh-CN" altLang="en-US" sz="2000" dirty="0">
                <a:solidFill>
                  <a:prstClr val="black"/>
                </a:solidFill>
                <a:ea typeface="黑体" panose="02010609060101010101" pitchFamily="49" charset="-122"/>
                <a:cs typeface="Verdana" pitchFamily="34" charset="0"/>
              </a:rPr>
              <a:t>区分</a:t>
            </a:r>
            <a:r>
              <a:rPr lang="zh-CN" altLang="en-US" sz="2000" dirty="0">
                <a:solidFill>
                  <a:srgbClr val="3399FF"/>
                </a:solidFill>
                <a:ea typeface="黑体" panose="02010609060101010101" pitchFamily="49" charset="-122"/>
                <a:cs typeface="Verdana" pitchFamily="34" charset="0"/>
              </a:rPr>
              <a:t>叶结点</a:t>
            </a:r>
            <a:r>
              <a:rPr lang="zh-CN" altLang="en-US" sz="2000" dirty="0">
                <a:solidFill>
                  <a:prstClr val="black"/>
                </a:solidFill>
                <a:ea typeface="黑体" panose="02010609060101010101" pitchFamily="49" charset="-122"/>
                <a:cs typeface="Verdana" pitchFamily="34" charset="0"/>
              </a:rPr>
              <a:t>和</a:t>
            </a:r>
            <a:r>
              <a:rPr lang="zh-CN" altLang="en-US" sz="2000" dirty="0">
                <a:solidFill>
                  <a:srgbClr val="3399FF"/>
                </a:solidFill>
                <a:ea typeface="黑体" panose="02010609060101010101" pitchFamily="49" charset="-122"/>
                <a:cs typeface="Verdana" pitchFamily="34" charset="0"/>
              </a:rPr>
              <a:t>扩展节点：</a:t>
            </a:r>
            <a:r>
              <a:rPr lang="zh-CN" altLang="en-US" sz="2000" dirty="0">
                <a:solidFill>
                  <a:prstClr val="black"/>
                </a:solidFill>
                <a:ea typeface="黑体" panose="02010609060101010101" pitchFamily="49" charset="-122"/>
                <a:cs typeface="Verdana" pitchFamily="34" charset="0"/>
              </a:rPr>
              <a:t>引进一种</a:t>
            </a:r>
            <a:r>
              <a:rPr lang="zh-CN" altLang="en-US" sz="2000" dirty="0">
                <a:solidFill>
                  <a:srgbClr val="3399FF"/>
                </a:solidFill>
                <a:ea typeface="黑体" panose="02010609060101010101" pitchFamily="49" charset="-122"/>
                <a:cs typeface="Verdana" pitchFamily="34" charset="0"/>
              </a:rPr>
              <a:t>特殊的终止符标识</a:t>
            </a:r>
            <a:r>
              <a:rPr lang="zh-CN" altLang="en-US" sz="2000" dirty="0">
                <a:solidFill>
                  <a:prstClr val="black"/>
                </a:solidFill>
                <a:ea typeface="黑体" panose="02010609060101010101" pitchFamily="49" charset="-122"/>
                <a:cs typeface="Verdana" pitchFamily="34" charset="0"/>
              </a:rPr>
              <a:t>来标识</a:t>
            </a:r>
            <a:r>
              <a:rPr lang="en-US" altLang="zh-CN" sz="2000" dirty="0">
                <a:solidFill>
                  <a:prstClr val="black"/>
                </a:solidFill>
                <a:ea typeface="黑体" panose="02010609060101010101" pitchFamily="49" charset="-122"/>
                <a:cs typeface="Verdana" pitchFamily="34" charset="0"/>
              </a:rPr>
              <a:t>key</a:t>
            </a:r>
            <a:r>
              <a:rPr lang="zh-CN" altLang="en-US" sz="2000" dirty="0">
                <a:solidFill>
                  <a:prstClr val="black"/>
                </a:solidFill>
                <a:ea typeface="黑体" panose="02010609060101010101" pitchFamily="49" charset="-122"/>
                <a:cs typeface="Verdana" pitchFamily="34" charset="0"/>
              </a:rPr>
              <a:t>所对应的是值是真实的值，还是其他节点的</a:t>
            </a:r>
            <a:r>
              <a:rPr lang="en-US" altLang="zh-CN" sz="2000" dirty="0">
                <a:solidFill>
                  <a:prstClr val="black"/>
                </a:solidFill>
                <a:ea typeface="黑体" panose="02010609060101010101" pitchFamily="49" charset="-122"/>
                <a:cs typeface="Verdana" pitchFamily="34" charset="0"/>
              </a:rPr>
              <a:t>hash</a:t>
            </a:r>
            <a:r>
              <a:rPr lang="zh-CN" altLang="en-US" sz="2000" dirty="0">
                <a:solidFill>
                  <a:prstClr val="black"/>
                </a:solidFill>
                <a:ea typeface="黑体" panose="02010609060101010101" pitchFamily="49" charset="-122"/>
                <a:cs typeface="Verdana" pitchFamily="34" charset="0"/>
              </a:rPr>
              <a:t>。</a:t>
            </a:r>
            <a:endParaRPr lang="en-US" altLang="zh-CN" sz="2000" dirty="0">
              <a:solidFill>
                <a:srgbClr val="FF0000"/>
              </a:solidFill>
              <a:ea typeface="黑体" panose="02010609060101010101" pitchFamily="49" charset="-122"/>
              <a:cs typeface="Verdana" pitchFamily="34" charset="0"/>
            </a:endParaRPr>
          </a:p>
          <a:p>
            <a:pPr eaLnBrk="1" hangingPunct="1">
              <a:lnSpc>
                <a:spcPct val="150000"/>
              </a:lnSpc>
              <a:spcBef>
                <a:spcPts val="200"/>
              </a:spcBef>
              <a:spcAft>
                <a:spcPts val="200"/>
              </a:spcAft>
              <a:buFont typeface="Wingdings" pitchFamily="2" charset="2"/>
              <a:buChar char="Ø"/>
            </a:pPr>
            <a:r>
              <a:rPr lang="zh-CN" altLang="en-US" sz="1800" dirty="0">
                <a:solidFill>
                  <a:prstClr val="black"/>
                </a:solidFill>
                <a:latin typeface="黑体" panose="02010609060101010101" pitchFamily="49" charset="-122"/>
                <a:ea typeface="黑体" panose="02010609060101010101" pitchFamily="49" charset="-122"/>
                <a:cs typeface="Verdana" pitchFamily="34" charset="0"/>
              </a:rPr>
              <a:t>如果终止符标记被打开，那么</a:t>
            </a:r>
            <a:r>
              <a:rPr lang="en-US" altLang="zh-CN" sz="1800" dirty="0">
                <a:solidFill>
                  <a:prstClr val="black"/>
                </a:solidFill>
                <a:latin typeface="黑体" panose="02010609060101010101" pitchFamily="49" charset="-122"/>
                <a:ea typeface="黑体" panose="02010609060101010101" pitchFamily="49" charset="-122"/>
                <a:cs typeface="Verdana" pitchFamily="34" charset="0"/>
              </a:rPr>
              <a:t>key</a:t>
            </a:r>
            <a:r>
              <a:rPr lang="zh-CN" altLang="en-US" sz="1800" dirty="0">
                <a:solidFill>
                  <a:prstClr val="black"/>
                </a:solidFill>
                <a:latin typeface="黑体" panose="02010609060101010101" pitchFamily="49" charset="-122"/>
                <a:ea typeface="黑体" panose="02010609060101010101" pitchFamily="49" charset="-122"/>
                <a:cs typeface="Verdana" pitchFamily="34" charset="0"/>
              </a:rPr>
              <a:t>对应的是叶节点，对应的值是真实的</a:t>
            </a:r>
            <a:r>
              <a:rPr lang="en-US" altLang="zh-CN" sz="1800" dirty="0">
                <a:solidFill>
                  <a:prstClr val="black"/>
                </a:solidFill>
                <a:latin typeface="黑体" panose="02010609060101010101" pitchFamily="49" charset="-122"/>
                <a:ea typeface="黑体" panose="02010609060101010101" pitchFamily="49" charset="-122"/>
                <a:cs typeface="Verdana" pitchFamily="34" charset="0"/>
              </a:rPr>
              <a:t>value</a:t>
            </a:r>
            <a:r>
              <a:rPr lang="zh-CN" altLang="en-US" sz="1800" dirty="0">
                <a:solidFill>
                  <a:prstClr val="black"/>
                </a:solidFill>
                <a:latin typeface="黑体" panose="02010609060101010101" pitchFamily="49" charset="-122"/>
                <a:ea typeface="黑体" panose="02010609060101010101" pitchFamily="49" charset="-122"/>
                <a:cs typeface="Verdana" pitchFamily="34" charset="0"/>
              </a:rPr>
              <a:t>。</a:t>
            </a:r>
            <a:endParaRPr lang="en-US" altLang="zh-CN" sz="1800" dirty="0">
              <a:solidFill>
                <a:prstClr val="black"/>
              </a:solidFill>
              <a:latin typeface="黑体" panose="02010609060101010101" pitchFamily="49" charset="-122"/>
              <a:ea typeface="黑体" panose="02010609060101010101" pitchFamily="49" charset="-122"/>
              <a:cs typeface="Verdana" pitchFamily="34" charset="0"/>
            </a:endParaRPr>
          </a:p>
          <a:p>
            <a:pPr eaLnBrk="1" hangingPunct="1">
              <a:lnSpc>
                <a:spcPct val="150000"/>
              </a:lnSpc>
              <a:spcBef>
                <a:spcPts val="200"/>
              </a:spcBef>
              <a:spcAft>
                <a:spcPts val="200"/>
              </a:spcAft>
              <a:buFont typeface="Wingdings" pitchFamily="2" charset="2"/>
              <a:buChar char="Ø"/>
            </a:pPr>
            <a:r>
              <a:rPr lang="zh-CN" altLang="en-US" sz="1800" dirty="0">
                <a:solidFill>
                  <a:prstClr val="black"/>
                </a:solidFill>
                <a:latin typeface="黑体" panose="02010609060101010101" pitchFamily="49" charset="-122"/>
                <a:ea typeface="黑体" panose="02010609060101010101" pitchFamily="49" charset="-122"/>
                <a:cs typeface="Verdana" pitchFamily="34" charset="0"/>
              </a:rPr>
              <a:t>如果终止符标记被关闭，那么值就是用于在数据块中查询对应的节点的</a:t>
            </a:r>
            <a:r>
              <a:rPr lang="en-US" altLang="zh-CN" sz="1800" dirty="0">
                <a:solidFill>
                  <a:prstClr val="black"/>
                </a:solidFill>
                <a:latin typeface="黑体" panose="02010609060101010101" pitchFamily="49" charset="-122"/>
                <a:ea typeface="黑体" panose="02010609060101010101" pitchFamily="49" charset="-122"/>
                <a:cs typeface="Verdana" pitchFamily="34" charset="0"/>
              </a:rPr>
              <a:t>hash</a:t>
            </a:r>
            <a:r>
              <a:rPr lang="zh-CN" altLang="en-US" sz="1800" dirty="0">
                <a:solidFill>
                  <a:prstClr val="black"/>
                </a:solidFill>
                <a:latin typeface="黑体" panose="02010609060101010101" pitchFamily="49" charset="-122"/>
                <a:ea typeface="黑体" panose="02010609060101010101" pitchFamily="49" charset="-122"/>
                <a:cs typeface="Verdana" pitchFamily="34" charset="0"/>
              </a:rPr>
              <a:t>。</a:t>
            </a:r>
            <a:endParaRPr lang="en-US" altLang="zh-CN" sz="1800" dirty="0">
              <a:solidFill>
                <a:prstClr val="black"/>
              </a:solidFill>
              <a:latin typeface="黑体" panose="02010609060101010101" pitchFamily="49" charset="-122"/>
              <a:ea typeface="黑体" panose="02010609060101010101" pitchFamily="49" charset="-122"/>
              <a:cs typeface="Verdana" pitchFamily="34" charset="0"/>
            </a:endParaRPr>
          </a:p>
        </p:txBody>
      </p:sp>
      <p:sp>
        <p:nvSpPr>
          <p:cNvPr id="7" name="矩形 6"/>
          <p:cNvSpPr/>
          <p:nvPr/>
        </p:nvSpPr>
        <p:spPr>
          <a:xfrm>
            <a:off x="1952596" y="3252460"/>
            <a:ext cx="4572000" cy="3200876"/>
          </a:xfrm>
          <a:prstGeom prst="rect">
            <a:avLst/>
          </a:prstGeom>
        </p:spPr>
        <p:txBody>
          <a:bodyPr>
            <a:spAutoFit/>
          </a:bodyPr>
          <a:lstStyle/>
          <a:p>
            <a:pPr marL="342900" indent="-342900" algn="just" fontAlgn="base">
              <a:lnSpc>
                <a:spcPct val="150000"/>
              </a:lnSpc>
              <a:spcBef>
                <a:spcPts val="200"/>
              </a:spcBef>
              <a:spcAft>
                <a:spcPts val="200"/>
              </a:spcAft>
              <a:buClr>
                <a:srgbClr val="0070C0"/>
              </a:buClr>
              <a:buSzPct val="85000"/>
              <a:buFont typeface="Wingdings" pitchFamily="2" charset="2"/>
              <a:buChar char="p"/>
            </a:pPr>
            <a:r>
              <a:rPr lang="zh-CN" altLang="en-US" sz="2000" dirty="0">
                <a:solidFill>
                  <a:prstClr val="black"/>
                </a:solidFill>
                <a:ea typeface="黑体" panose="02010609060101010101" pitchFamily="49" charset="-122"/>
                <a:cs typeface="Verdana" pitchFamily="34" charset="0"/>
              </a:rPr>
              <a:t>编码方法</a:t>
            </a:r>
            <a:endParaRPr lang="en-US" altLang="zh-CN" sz="2000" dirty="0">
              <a:solidFill>
                <a:prstClr val="black"/>
              </a:solidFill>
              <a:ea typeface="黑体" panose="02010609060101010101" pitchFamily="49" charset="-122"/>
              <a:cs typeface="Verdana" pitchFamily="34" charset="0"/>
            </a:endParaRPr>
          </a:p>
          <a:p>
            <a:pPr marL="342900" indent="-342900" algn="just" fontAlgn="base">
              <a:lnSpc>
                <a:spcPct val="150000"/>
              </a:lnSpc>
              <a:spcBef>
                <a:spcPts val="200"/>
              </a:spcBef>
              <a:spcAft>
                <a:spcPts val="200"/>
              </a:spcAft>
              <a:buClr>
                <a:srgbClr val="0070C0"/>
              </a:buClr>
              <a:buSzPct val="85000"/>
              <a:buFont typeface="Wingdings" pitchFamily="2" charset="2"/>
              <a:buChar char="Ø"/>
            </a:pPr>
            <a:r>
              <a:rPr lang="zh-CN" altLang="en-US" dirty="0">
                <a:solidFill>
                  <a:prstClr val="black"/>
                </a:solidFill>
                <a:ea typeface="黑体" panose="02010609060101010101" pitchFamily="49" charset="-122"/>
                <a:cs typeface="Verdana" pitchFamily="34" charset="0"/>
              </a:rPr>
              <a:t>一个</a:t>
            </a:r>
            <a:r>
              <a:rPr lang="en-US" altLang="zh-CN" dirty="0">
                <a:solidFill>
                  <a:prstClr val="black"/>
                </a:solidFill>
                <a:ea typeface="黑体" panose="02010609060101010101" pitchFamily="49" charset="-122"/>
                <a:cs typeface="Verdana" pitchFamily="34" charset="0"/>
              </a:rPr>
              <a:t>nibble</a:t>
            </a:r>
            <a:r>
              <a:rPr lang="zh-CN" altLang="en-US" dirty="0">
                <a:solidFill>
                  <a:prstClr val="black"/>
                </a:solidFill>
                <a:ea typeface="黑体" panose="02010609060101010101" pitchFamily="49" charset="-122"/>
                <a:cs typeface="Verdana" pitchFamily="34" charset="0"/>
              </a:rPr>
              <a:t>被加到</a:t>
            </a:r>
            <a:r>
              <a:rPr lang="en-US" altLang="zh-CN" dirty="0">
                <a:solidFill>
                  <a:prstClr val="black"/>
                </a:solidFill>
                <a:ea typeface="黑体" panose="02010609060101010101" pitchFamily="49" charset="-122"/>
                <a:cs typeface="Verdana" pitchFamily="34" charset="0"/>
              </a:rPr>
              <a:t>key</a:t>
            </a:r>
            <a:r>
              <a:rPr lang="zh-CN" altLang="en-US" dirty="0">
                <a:solidFill>
                  <a:prstClr val="black"/>
                </a:solidFill>
                <a:ea typeface="黑体" panose="02010609060101010101" pitchFamily="49" charset="-122"/>
                <a:cs typeface="Verdana" pitchFamily="34" charset="0"/>
              </a:rPr>
              <a:t>前，对终止符的状态和奇偶性进行编码。</a:t>
            </a:r>
            <a:endParaRPr lang="en-US" altLang="zh-CN" dirty="0">
              <a:solidFill>
                <a:prstClr val="black"/>
              </a:solidFill>
              <a:ea typeface="黑体" panose="02010609060101010101" pitchFamily="49" charset="-122"/>
              <a:cs typeface="Verdana" pitchFamily="34" charset="0"/>
            </a:endParaRPr>
          </a:p>
          <a:p>
            <a:pPr marL="342900" indent="-342900" algn="just" fontAlgn="base">
              <a:lnSpc>
                <a:spcPct val="150000"/>
              </a:lnSpc>
              <a:spcBef>
                <a:spcPts val="200"/>
              </a:spcBef>
              <a:spcAft>
                <a:spcPts val="200"/>
              </a:spcAft>
              <a:buClr>
                <a:srgbClr val="0070C0"/>
              </a:buClr>
              <a:buSzPct val="85000"/>
              <a:buFont typeface="Wingdings" pitchFamily="2" charset="2"/>
              <a:buChar char="Ø"/>
            </a:pPr>
            <a:r>
              <a:rPr lang="zh-CN" altLang="en-US" dirty="0">
                <a:solidFill>
                  <a:srgbClr val="3399FF"/>
                </a:solidFill>
                <a:ea typeface="黑体" panose="02010609060101010101" pitchFamily="49" charset="-122"/>
                <a:cs typeface="Verdana" pitchFamily="34" charset="0"/>
              </a:rPr>
              <a:t>最低位</a:t>
            </a:r>
            <a:r>
              <a:rPr lang="zh-CN" altLang="en-US" dirty="0">
                <a:solidFill>
                  <a:prstClr val="black"/>
                </a:solidFill>
                <a:ea typeface="黑体" panose="02010609060101010101" pitchFamily="49" charset="-122"/>
                <a:cs typeface="Verdana" pitchFamily="34" charset="0"/>
              </a:rPr>
              <a:t>表示奇偶性，</a:t>
            </a:r>
            <a:r>
              <a:rPr lang="zh-CN" altLang="en-US" dirty="0">
                <a:solidFill>
                  <a:srgbClr val="3399FF"/>
                </a:solidFill>
                <a:ea typeface="黑体" panose="02010609060101010101" pitchFamily="49" charset="-122"/>
                <a:cs typeface="Verdana" pitchFamily="34" charset="0"/>
              </a:rPr>
              <a:t>第二低位</a:t>
            </a:r>
            <a:r>
              <a:rPr lang="zh-CN" altLang="en-US" dirty="0">
                <a:solidFill>
                  <a:prstClr val="black"/>
                </a:solidFill>
                <a:ea typeface="黑体" panose="02010609060101010101" pitchFamily="49" charset="-122"/>
                <a:cs typeface="Verdana" pitchFamily="34" charset="0"/>
              </a:rPr>
              <a:t>编码终止符状态。</a:t>
            </a:r>
            <a:endParaRPr lang="en-US" altLang="zh-CN" dirty="0">
              <a:solidFill>
                <a:prstClr val="black"/>
              </a:solidFill>
              <a:ea typeface="黑体" panose="02010609060101010101" pitchFamily="49" charset="-122"/>
              <a:cs typeface="Verdana" pitchFamily="34" charset="0"/>
            </a:endParaRPr>
          </a:p>
          <a:p>
            <a:pPr marL="342900" indent="-342900" algn="just" fontAlgn="base">
              <a:lnSpc>
                <a:spcPct val="150000"/>
              </a:lnSpc>
              <a:spcBef>
                <a:spcPts val="200"/>
              </a:spcBef>
              <a:spcAft>
                <a:spcPts val="200"/>
              </a:spcAft>
              <a:buClr>
                <a:srgbClr val="0070C0"/>
              </a:buClr>
              <a:buSzPct val="85000"/>
              <a:buFont typeface="Wingdings" pitchFamily="2" charset="2"/>
              <a:buChar char="Ø"/>
            </a:pPr>
            <a:r>
              <a:rPr lang="zh-CN" altLang="en-US" dirty="0">
                <a:solidFill>
                  <a:prstClr val="black"/>
                </a:solidFill>
                <a:ea typeface="黑体" panose="02010609060101010101" pitchFamily="49" charset="-122"/>
                <a:cs typeface="Verdana" pitchFamily="34" charset="0"/>
              </a:rPr>
              <a:t>如果</a:t>
            </a:r>
            <a:r>
              <a:rPr lang="en-US" altLang="zh-CN" dirty="0">
                <a:solidFill>
                  <a:prstClr val="black"/>
                </a:solidFill>
                <a:ea typeface="黑体" panose="02010609060101010101" pitchFamily="49" charset="-122"/>
                <a:cs typeface="Verdana" pitchFamily="34" charset="0"/>
              </a:rPr>
              <a:t>key</a:t>
            </a:r>
            <a:r>
              <a:rPr lang="zh-CN" altLang="en-US" dirty="0">
                <a:solidFill>
                  <a:prstClr val="black"/>
                </a:solidFill>
                <a:ea typeface="黑体" panose="02010609060101010101" pitchFamily="49" charset="-122"/>
                <a:cs typeface="Verdana" pitchFamily="34" charset="0"/>
              </a:rPr>
              <a:t>是偶数长度，那么加上另外一个</a:t>
            </a:r>
            <a:r>
              <a:rPr lang="en-US" altLang="zh-CN" dirty="0">
                <a:solidFill>
                  <a:prstClr val="black"/>
                </a:solidFill>
                <a:ea typeface="黑体" panose="02010609060101010101" pitchFamily="49" charset="-122"/>
                <a:cs typeface="Verdana" pitchFamily="34" charset="0"/>
              </a:rPr>
              <a:t>nibble</a:t>
            </a:r>
            <a:r>
              <a:rPr lang="zh-CN" altLang="en-US" dirty="0">
                <a:solidFill>
                  <a:prstClr val="black"/>
                </a:solidFill>
                <a:ea typeface="黑体" panose="02010609060101010101" pitchFamily="49" charset="-122"/>
                <a:cs typeface="Verdana" pitchFamily="34" charset="0"/>
              </a:rPr>
              <a:t>，值为</a:t>
            </a:r>
            <a:r>
              <a:rPr lang="en-US" altLang="zh-CN" dirty="0">
                <a:solidFill>
                  <a:prstClr val="black"/>
                </a:solidFill>
                <a:ea typeface="黑体" panose="02010609060101010101" pitchFamily="49" charset="-122"/>
                <a:cs typeface="Verdana" pitchFamily="34" charset="0"/>
              </a:rPr>
              <a:t>0</a:t>
            </a:r>
            <a:r>
              <a:rPr lang="zh-CN" altLang="en-US" dirty="0">
                <a:solidFill>
                  <a:prstClr val="black"/>
                </a:solidFill>
                <a:ea typeface="黑体" panose="02010609060101010101" pitchFamily="49" charset="-122"/>
                <a:cs typeface="Verdana" pitchFamily="34" charset="0"/>
              </a:rPr>
              <a:t>来保持整体的偶特性。</a:t>
            </a:r>
            <a:endParaRPr lang="en-US" altLang="zh-CN" dirty="0">
              <a:solidFill>
                <a:prstClr val="black"/>
              </a:solidFill>
              <a:ea typeface="黑体" panose="02010609060101010101" pitchFamily="49" charset="-122"/>
              <a:cs typeface="Verdana" pitchFamily="34" charset="0"/>
            </a:endParaRPr>
          </a:p>
        </p:txBody>
      </p:sp>
      <p:pic>
        <p:nvPicPr>
          <p:cNvPr id="8" name="Picture 2" descr="http://images2015.cnblogs.com/blog/834896/201606/834896-20160614172558323-1993999992.png"/>
          <p:cNvPicPr>
            <a:picLocks noChangeAspect="1" noChangeArrowheads="1"/>
          </p:cNvPicPr>
          <p:nvPr/>
        </p:nvPicPr>
        <p:blipFill>
          <a:blip r:embed="rId2"/>
          <a:srcRect/>
          <a:stretch>
            <a:fillRect/>
          </a:stretch>
        </p:blipFill>
        <p:spPr bwMode="auto">
          <a:xfrm>
            <a:off x="6592940" y="3594676"/>
            <a:ext cx="3967556" cy="2714644"/>
          </a:xfrm>
          <a:prstGeom prst="rect">
            <a:avLst/>
          </a:prstGeom>
          <a:noFill/>
        </p:spPr>
      </p:pic>
    </p:spTree>
    <p:extLst>
      <p:ext uri="{BB962C8B-B14F-4D97-AF65-F5344CB8AC3E}">
        <p14:creationId xmlns:p14="http://schemas.microsoft.com/office/powerpoint/2010/main" val="13418439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95540" y="457508"/>
            <a:ext cx="2031325" cy="523220"/>
          </a:xfrm>
          <a:prstGeom prst="rect">
            <a:avLst/>
          </a:prstGeom>
        </p:spPr>
        <p:txBody>
          <a:bodyPr wrap="none">
            <a:spAutoFit/>
          </a:bodyPr>
          <a:lstStyle/>
          <a:p>
            <a:r>
              <a:rPr lang="en-US" altLang="en-US" sz="2800" dirty="0">
                <a:solidFill>
                  <a:prstClr val="black"/>
                </a:solidFill>
                <a:ea typeface="黑体" pitchFamily="2" charset="-122"/>
                <a:cs typeface="Arial" pitchFamily="34" charset="0"/>
              </a:rPr>
              <a:t>HP</a:t>
            </a:r>
            <a:r>
              <a:rPr lang="zh-CN" altLang="en-US" sz="2800" dirty="0">
                <a:solidFill>
                  <a:prstClr val="black"/>
                </a:solidFill>
                <a:ea typeface="黑体" pitchFamily="2" charset="-122"/>
                <a:cs typeface="Arial" pitchFamily="34" charset="0"/>
              </a:rPr>
              <a:t>编码实例</a:t>
            </a:r>
          </a:p>
        </p:txBody>
      </p:sp>
      <p:sp>
        <p:nvSpPr>
          <p:cNvPr id="8" name="内容占位符 2"/>
          <p:cNvSpPr txBox="1">
            <a:spLocks/>
          </p:cNvSpPr>
          <p:nvPr/>
        </p:nvSpPr>
        <p:spPr bwMode="auto">
          <a:xfrm>
            <a:off x="1952596" y="1285860"/>
            <a:ext cx="8429684" cy="185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0"/>
              </a:spcBef>
              <a:spcAft>
                <a:spcPts val="0"/>
              </a:spcAft>
            </a:pPr>
            <a:r>
              <a:rPr lang="en-US" altLang="zh-CN" sz="2000" dirty="0">
                <a:solidFill>
                  <a:prstClr val="black"/>
                </a:solidFill>
                <a:ea typeface="黑体" panose="02010609060101010101" pitchFamily="49" charset="-122"/>
                <a:cs typeface="Verdana" pitchFamily="34" charset="0"/>
              </a:rPr>
              <a:t>[ 1, 2, 3, 4, 5 ]	</a:t>
            </a:r>
            <a:r>
              <a:rPr lang="zh-CN" altLang="en-US" sz="2000" dirty="0">
                <a:solidFill>
                  <a:prstClr val="black"/>
                </a:solidFill>
                <a:ea typeface="黑体" panose="02010609060101010101" pitchFamily="49" charset="-122"/>
                <a:cs typeface="Verdana" pitchFamily="34" charset="0"/>
                <a:sym typeface="Wingdings" panose="05000000000000000000" pitchFamily="2" charset="2"/>
              </a:rPr>
              <a:t>：</a:t>
            </a:r>
            <a:r>
              <a:rPr lang="en-US" altLang="zh-CN" sz="2000" dirty="0">
                <a:solidFill>
                  <a:prstClr val="black"/>
                </a:solidFill>
                <a:ea typeface="黑体" panose="02010609060101010101" pitchFamily="49" charset="-122"/>
                <a:cs typeface="Verdana" pitchFamily="34" charset="0"/>
                <a:sym typeface="Wingdings" panose="05000000000000000000" pitchFamily="2" charset="2"/>
              </a:rPr>
              <a:t> '\x11\x23\x45' 	</a:t>
            </a:r>
            <a:endParaRPr lang="en-US" altLang="zh-CN" sz="1800" dirty="0">
              <a:solidFill>
                <a:prstClr val="black"/>
              </a:solidFill>
              <a:latin typeface="黑体" panose="02010609060101010101" pitchFamily="49" charset="-122"/>
              <a:ea typeface="黑体" panose="02010609060101010101" pitchFamily="49" charset="-122"/>
              <a:cs typeface="Verdana" pitchFamily="34" charset="0"/>
            </a:endParaRPr>
          </a:p>
          <a:p>
            <a:pPr eaLnBrk="1" hangingPunct="1">
              <a:lnSpc>
                <a:spcPct val="150000"/>
              </a:lnSpc>
              <a:spcBef>
                <a:spcPts val="0"/>
              </a:spcBef>
              <a:spcAft>
                <a:spcPts val="0"/>
              </a:spcAft>
            </a:pPr>
            <a:r>
              <a:rPr lang="zh-CN" altLang="en-US" sz="2000" dirty="0">
                <a:solidFill>
                  <a:prstClr val="black"/>
                </a:solidFill>
                <a:ea typeface="黑体" panose="02010609060101010101" pitchFamily="49" charset="-122"/>
                <a:cs typeface="Verdana" pitchFamily="34" charset="0"/>
              </a:rPr>
              <a:t>[ 0, 1, 2, 3, 4, 5 ]</a:t>
            </a:r>
            <a:r>
              <a:rPr lang="en-US" altLang="zh-CN" sz="2000" dirty="0">
                <a:solidFill>
                  <a:prstClr val="black"/>
                </a:solidFill>
                <a:ea typeface="黑体" panose="02010609060101010101" pitchFamily="49" charset="-122"/>
                <a:cs typeface="Verdana" pitchFamily="34" charset="0"/>
              </a:rPr>
              <a:t> </a:t>
            </a:r>
            <a:r>
              <a:rPr lang="zh-CN" altLang="en-US" sz="2000" dirty="0">
                <a:solidFill>
                  <a:prstClr val="black"/>
                </a:solidFill>
                <a:ea typeface="黑体" panose="02010609060101010101" pitchFamily="49" charset="-122"/>
                <a:cs typeface="Verdana" pitchFamily="34" charset="0"/>
              </a:rPr>
              <a:t>：</a:t>
            </a:r>
            <a:r>
              <a:rPr lang="en-US" altLang="zh-CN" sz="2000" dirty="0">
                <a:solidFill>
                  <a:prstClr val="black"/>
                </a:solidFill>
                <a:ea typeface="黑体" panose="02010609060101010101" pitchFamily="49" charset="-122"/>
                <a:cs typeface="Verdana" pitchFamily="34" charset="0"/>
                <a:sym typeface="Wingdings" panose="05000000000000000000" pitchFamily="2" charset="2"/>
              </a:rPr>
              <a:t>  </a:t>
            </a:r>
            <a:r>
              <a:rPr lang="zh-CN" altLang="en-US" sz="2000" dirty="0">
                <a:solidFill>
                  <a:prstClr val="black"/>
                </a:solidFill>
              </a:rPr>
              <a:t>'\x00\x01\x23\x45'</a:t>
            </a:r>
          </a:p>
          <a:p>
            <a:pPr eaLnBrk="1" hangingPunct="1">
              <a:lnSpc>
                <a:spcPct val="150000"/>
              </a:lnSpc>
              <a:spcBef>
                <a:spcPts val="0"/>
              </a:spcBef>
              <a:spcAft>
                <a:spcPts val="0"/>
              </a:spcAft>
            </a:pPr>
            <a:r>
              <a:rPr lang="en-US" altLang="zh-CN" sz="2000" dirty="0">
                <a:solidFill>
                  <a:prstClr val="black"/>
                </a:solidFill>
                <a:ea typeface="黑体" panose="02010609060101010101" pitchFamily="49" charset="-122"/>
                <a:cs typeface="Verdana" pitchFamily="34" charset="0"/>
              </a:rPr>
              <a:t>[ 0, 15, 1, 12, 11, 8, T ]</a:t>
            </a:r>
            <a:r>
              <a:rPr lang="zh-CN" altLang="en-US" sz="2000" dirty="0">
                <a:solidFill>
                  <a:prstClr val="black"/>
                </a:solidFill>
                <a:ea typeface="黑体" panose="02010609060101010101" pitchFamily="49" charset="-122"/>
                <a:cs typeface="Verdana" pitchFamily="34" charset="0"/>
              </a:rPr>
              <a:t>：</a:t>
            </a:r>
            <a:r>
              <a:rPr lang="zh-CN" altLang="en-US" sz="2000" dirty="0">
                <a:solidFill>
                  <a:prstClr val="black"/>
                </a:solidFill>
              </a:rPr>
              <a:t>'\x20\x0f\x1c\xb8'</a:t>
            </a:r>
            <a:endParaRPr lang="en-US" altLang="zh-CN" sz="2000" dirty="0">
              <a:solidFill>
                <a:prstClr val="black"/>
              </a:solidFill>
            </a:endParaRPr>
          </a:p>
          <a:p>
            <a:pPr eaLnBrk="1" hangingPunct="1">
              <a:lnSpc>
                <a:spcPct val="150000"/>
              </a:lnSpc>
              <a:spcBef>
                <a:spcPts val="0"/>
              </a:spcBef>
              <a:spcAft>
                <a:spcPts val="0"/>
              </a:spcAft>
            </a:pPr>
            <a:r>
              <a:rPr lang="en-US" altLang="zh-CN" sz="2000" dirty="0">
                <a:solidFill>
                  <a:prstClr val="black"/>
                </a:solidFill>
              </a:rPr>
              <a:t>[ 15, 1, 12, 11, 8, T ]</a:t>
            </a:r>
            <a:r>
              <a:rPr lang="zh-CN" altLang="en-US" sz="2000" dirty="0">
                <a:solidFill>
                  <a:prstClr val="black"/>
                </a:solidFill>
              </a:rPr>
              <a:t>：</a:t>
            </a:r>
            <a:r>
              <a:rPr lang="en-US" altLang="zh-CN" sz="2000" dirty="0">
                <a:solidFill>
                  <a:prstClr val="black"/>
                </a:solidFill>
              </a:rPr>
              <a:t>'\x3f\x1c\xb8'</a:t>
            </a:r>
          </a:p>
        </p:txBody>
      </p:sp>
      <p:graphicFrame>
        <p:nvGraphicFramePr>
          <p:cNvPr id="9" name="表格 8"/>
          <p:cNvGraphicFramePr>
            <a:graphicFrameLocks noGrp="1"/>
          </p:cNvGraphicFramePr>
          <p:nvPr>
            <p:extLst/>
          </p:nvPr>
        </p:nvGraphicFramePr>
        <p:xfrm>
          <a:off x="2611563" y="3933056"/>
          <a:ext cx="6096000" cy="1854200"/>
        </p:xfrm>
        <a:graphic>
          <a:graphicData uri="http://schemas.openxmlformats.org/drawingml/2006/table">
            <a:tbl>
              <a:tblPr firstRow="1" bandRow="1">
                <a:tableStyleId>{5940675A-B579-460E-94D1-54222C63F5DA}</a:tableStyleId>
              </a:tblPr>
              <a:tblGrid>
                <a:gridCol w="3048000"/>
                <a:gridCol w="3048000"/>
              </a:tblGrid>
              <a:tr h="370840">
                <a:tc>
                  <a:txBody>
                    <a:bodyPr/>
                    <a:lstStyle/>
                    <a:p>
                      <a:pPr algn="ctr"/>
                      <a:r>
                        <a:rPr lang="en-US" altLang="zh-CN" dirty="0" smtClean="0">
                          <a:latin typeface="+mn-lt"/>
                          <a:ea typeface="黑体" panose="02010609060101010101" pitchFamily="49" charset="-122"/>
                        </a:rPr>
                        <a:t>Nibble</a:t>
                      </a:r>
                      <a:endParaRPr lang="zh-CN" altLang="en-US" dirty="0">
                        <a:latin typeface="+mn-lt"/>
                        <a:ea typeface="黑体" panose="02010609060101010101" pitchFamily="49" charset="-122"/>
                      </a:endParaRPr>
                    </a:p>
                  </a:txBody>
                  <a:tcPr/>
                </a:tc>
                <a:tc>
                  <a:txBody>
                    <a:bodyPr/>
                    <a:lstStyle/>
                    <a:p>
                      <a:pPr algn="ctr"/>
                      <a:r>
                        <a:rPr lang="zh-CN" altLang="en-US" dirty="0" smtClean="0">
                          <a:latin typeface="+mn-lt"/>
                          <a:ea typeface="黑体" panose="02010609060101010101" pitchFamily="49" charset="-122"/>
                        </a:rPr>
                        <a:t>含义</a:t>
                      </a:r>
                      <a:endParaRPr lang="zh-CN" altLang="en-US" dirty="0">
                        <a:latin typeface="+mn-lt"/>
                        <a:ea typeface="黑体" panose="02010609060101010101" pitchFamily="49" charset="-122"/>
                      </a:endParaRPr>
                    </a:p>
                  </a:txBody>
                  <a:tcPr/>
                </a:tc>
              </a:tr>
              <a:tr h="370840">
                <a:tc>
                  <a:txBody>
                    <a:bodyPr/>
                    <a:lstStyle/>
                    <a:p>
                      <a:pPr algn="ctr"/>
                      <a:r>
                        <a:rPr lang="en-US" altLang="zh-CN" dirty="0" smtClean="0">
                          <a:latin typeface="+mn-lt"/>
                          <a:ea typeface="黑体" panose="02010609060101010101" pitchFamily="49" charset="-122"/>
                        </a:rPr>
                        <a:t>00</a:t>
                      </a:r>
                      <a:endParaRPr lang="zh-CN" altLang="en-US" dirty="0">
                        <a:latin typeface="+mn-lt"/>
                        <a:ea typeface="黑体" panose="02010609060101010101" pitchFamily="49" charset="-122"/>
                      </a:endParaRPr>
                    </a:p>
                  </a:txBody>
                  <a:tcPr/>
                </a:tc>
                <a:tc>
                  <a:txBody>
                    <a:bodyPr/>
                    <a:lstStyle/>
                    <a:p>
                      <a:pPr algn="ctr"/>
                      <a:r>
                        <a:rPr lang="zh-CN" altLang="en-US" dirty="0" smtClean="0">
                          <a:latin typeface="+mn-lt"/>
                          <a:ea typeface="黑体" panose="02010609060101010101" pitchFamily="49" charset="-122"/>
                        </a:rPr>
                        <a:t>扩展节点，长度为偶数</a:t>
                      </a:r>
                      <a:endParaRPr lang="zh-CN" altLang="en-US" dirty="0">
                        <a:latin typeface="+mn-lt"/>
                        <a:ea typeface="黑体" panose="02010609060101010101" pitchFamily="49" charset="-122"/>
                      </a:endParaRPr>
                    </a:p>
                  </a:txBody>
                  <a:tcPr/>
                </a:tc>
              </a:tr>
              <a:tr h="370840">
                <a:tc>
                  <a:txBody>
                    <a:bodyPr/>
                    <a:lstStyle/>
                    <a:p>
                      <a:pPr algn="ctr"/>
                      <a:r>
                        <a:rPr lang="en-US" altLang="zh-CN" dirty="0" smtClean="0">
                          <a:latin typeface="+mn-lt"/>
                          <a:ea typeface="黑体" panose="02010609060101010101" pitchFamily="49" charset="-122"/>
                        </a:rPr>
                        <a:t>1</a:t>
                      </a:r>
                      <a:endParaRPr lang="zh-CN" altLang="en-US" dirty="0">
                        <a:latin typeface="+mn-lt"/>
                        <a:ea typeface="黑体" panose="02010609060101010101" pitchFamily="49" charset="-122"/>
                      </a:endParaRPr>
                    </a:p>
                  </a:txBody>
                  <a:tcPr/>
                </a:tc>
                <a:tc>
                  <a:txBody>
                    <a:bodyPr/>
                    <a:lstStyle/>
                    <a:p>
                      <a:pPr algn="ctr"/>
                      <a:r>
                        <a:rPr lang="zh-CN" altLang="en-US" dirty="0" smtClean="0">
                          <a:latin typeface="+mn-lt"/>
                          <a:ea typeface="黑体" panose="02010609060101010101" pitchFamily="49" charset="-122"/>
                        </a:rPr>
                        <a:t>扩展节点，长度为奇数</a:t>
                      </a:r>
                      <a:endParaRPr lang="zh-CN" altLang="en-US" dirty="0">
                        <a:latin typeface="+mn-lt"/>
                        <a:ea typeface="黑体" panose="02010609060101010101" pitchFamily="49" charset="-122"/>
                      </a:endParaRPr>
                    </a:p>
                  </a:txBody>
                  <a:tcPr/>
                </a:tc>
              </a:tr>
              <a:tr h="370840">
                <a:tc>
                  <a:txBody>
                    <a:bodyPr/>
                    <a:lstStyle/>
                    <a:p>
                      <a:pPr algn="ctr"/>
                      <a:r>
                        <a:rPr lang="en-US" altLang="zh-CN" dirty="0" smtClean="0">
                          <a:latin typeface="+mn-lt"/>
                          <a:ea typeface="黑体" panose="02010609060101010101" pitchFamily="49" charset="-122"/>
                        </a:rPr>
                        <a:t>20</a:t>
                      </a:r>
                      <a:endParaRPr lang="zh-CN" altLang="en-US" dirty="0">
                        <a:latin typeface="+mn-lt"/>
                        <a:ea typeface="黑体" panose="02010609060101010101" pitchFamily="49" charset="-122"/>
                      </a:endParaRPr>
                    </a:p>
                  </a:txBody>
                  <a:tcPr/>
                </a:tc>
                <a:tc>
                  <a:txBody>
                    <a:bodyPr/>
                    <a:lstStyle/>
                    <a:p>
                      <a:pPr algn="ctr"/>
                      <a:r>
                        <a:rPr lang="zh-CN" altLang="en-US" dirty="0" smtClean="0">
                          <a:latin typeface="+mn-lt"/>
                          <a:ea typeface="黑体" panose="02010609060101010101" pitchFamily="49" charset="-122"/>
                        </a:rPr>
                        <a:t>叶子节点，长度为偶数</a:t>
                      </a:r>
                      <a:endParaRPr lang="zh-CN" altLang="en-US" dirty="0">
                        <a:latin typeface="+mn-lt"/>
                        <a:ea typeface="黑体" panose="02010609060101010101" pitchFamily="49" charset="-122"/>
                      </a:endParaRPr>
                    </a:p>
                  </a:txBody>
                  <a:tcPr/>
                </a:tc>
              </a:tr>
              <a:tr h="370840">
                <a:tc>
                  <a:txBody>
                    <a:bodyPr/>
                    <a:lstStyle/>
                    <a:p>
                      <a:pPr algn="ctr"/>
                      <a:r>
                        <a:rPr lang="en-US" altLang="zh-CN" dirty="0" smtClean="0">
                          <a:latin typeface="+mn-lt"/>
                          <a:ea typeface="黑体" panose="02010609060101010101" pitchFamily="49" charset="-122"/>
                        </a:rPr>
                        <a:t>3</a:t>
                      </a:r>
                      <a:endParaRPr lang="zh-CN" altLang="en-US" dirty="0">
                        <a:latin typeface="+mn-lt"/>
                        <a:ea typeface="黑体" panose="02010609060101010101" pitchFamily="49" charset="-122"/>
                      </a:endParaRPr>
                    </a:p>
                  </a:txBody>
                  <a:tcPr/>
                </a:tc>
                <a:tc>
                  <a:txBody>
                    <a:bodyPr/>
                    <a:lstStyle/>
                    <a:p>
                      <a:pPr algn="ctr"/>
                      <a:r>
                        <a:rPr lang="zh-CN" altLang="en-US" dirty="0" smtClean="0">
                          <a:latin typeface="+mn-lt"/>
                          <a:ea typeface="黑体" panose="02010609060101010101" pitchFamily="49" charset="-122"/>
                        </a:rPr>
                        <a:t>叶子节点，长度为奇数</a:t>
                      </a:r>
                      <a:endParaRPr lang="zh-CN" altLang="en-US" dirty="0">
                        <a:latin typeface="+mn-lt"/>
                        <a:ea typeface="黑体" panose="02010609060101010101" pitchFamily="49" charset="-122"/>
                      </a:endParaRPr>
                    </a:p>
                  </a:txBody>
                  <a:tcPr/>
                </a:tc>
              </a:tr>
            </a:tbl>
          </a:graphicData>
        </a:graphic>
      </p:graphicFrame>
    </p:spTree>
    <p:extLst>
      <p:ext uri="{BB962C8B-B14F-4D97-AF65-F5344CB8AC3E}">
        <p14:creationId xmlns:p14="http://schemas.microsoft.com/office/powerpoint/2010/main" val="24808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1435008"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RLP</a:t>
            </a:r>
            <a:r>
              <a:rPr lang="zh-CN" altLang="en-US" sz="2800" dirty="0">
                <a:solidFill>
                  <a:prstClr val="black"/>
                </a:solidFill>
                <a:ea typeface="黑体" pitchFamily="2" charset="-122"/>
                <a:cs typeface="Arial" pitchFamily="34" charset="0"/>
              </a:rPr>
              <a:t>编码</a:t>
            </a:r>
          </a:p>
        </p:txBody>
      </p:sp>
      <p:sp>
        <p:nvSpPr>
          <p:cNvPr id="3" name="内容占位符 2"/>
          <p:cNvSpPr txBox="1">
            <a:spLocks/>
          </p:cNvSpPr>
          <p:nvPr/>
        </p:nvSpPr>
        <p:spPr bwMode="auto">
          <a:xfrm>
            <a:off x="1991544" y="1285884"/>
            <a:ext cx="8496944" cy="415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en-US" altLang="zh-CN" sz="1800" dirty="0">
                <a:solidFill>
                  <a:prstClr val="black"/>
                </a:solidFill>
                <a:ea typeface="黑体" pitchFamily="2" charset="-122"/>
                <a:cs typeface="Arial" pitchFamily="34" charset="0"/>
              </a:rPr>
              <a:t>RLP</a:t>
            </a:r>
            <a:r>
              <a:rPr lang="zh-CN" altLang="en-US" sz="1800" dirty="0">
                <a:solidFill>
                  <a:prstClr val="black"/>
                </a:solidFill>
                <a:ea typeface="黑体" pitchFamily="2" charset="-122"/>
                <a:cs typeface="Arial" pitchFamily="34" charset="0"/>
              </a:rPr>
              <a:t> </a:t>
            </a:r>
            <a:r>
              <a:rPr lang="en-US" altLang="zh-CN" sz="1800" dirty="0">
                <a:solidFill>
                  <a:prstClr val="black"/>
                </a:solidFill>
                <a:ea typeface="黑体" pitchFamily="2" charset="-122"/>
                <a:cs typeface="Arial" pitchFamily="34" charset="0"/>
              </a:rPr>
              <a:t>(Recursive Length Prefix, </a:t>
            </a:r>
            <a:r>
              <a:rPr lang="zh-CN" altLang="en-US" sz="1800" dirty="0">
                <a:solidFill>
                  <a:prstClr val="black"/>
                </a:solidFill>
                <a:ea typeface="黑体" pitchFamily="2" charset="-122"/>
                <a:cs typeface="Arial" pitchFamily="34" charset="0"/>
              </a:rPr>
              <a:t>递归长度前缀</a:t>
            </a:r>
            <a:r>
              <a:rPr lang="en-US" altLang="zh-CN" sz="1800" dirty="0">
                <a:solidFill>
                  <a:prstClr val="black"/>
                </a:solidFill>
                <a:ea typeface="黑体" pitchFamily="2" charset="-122"/>
                <a:cs typeface="Arial" pitchFamily="34" charset="0"/>
              </a:rPr>
              <a:t>)</a:t>
            </a:r>
            <a:r>
              <a:rPr lang="zh-CN" altLang="en-US" sz="1800" dirty="0">
                <a:solidFill>
                  <a:prstClr val="black"/>
                </a:solidFill>
                <a:ea typeface="黑体" pitchFamily="2" charset="-122"/>
                <a:cs typeface="Arial" pitchFamily="34" charset="0"/>
              </a:rPr>
              <a:t>编码是</a:t>
            </a:r>
            <a:r>
              <a:rPr lang="zh-CN" altLang="en-US" sz="1800" dirty="0">
                <a:solidFill>
                  <a:prstClr val="black"/>
                </a:solidFill>
                <a:ea typeface="黑体" panose="02010609060101010101" pitchFamily="49" charset="-122"/>
                <a:cs typeface="Verdana" pitchFamily="34" charset="0"/>
              </a:rPr>
              <a:t>以太坊中数据序列化</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反序列化的主要方法。</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1800" dirty="0">
                <a:solidFill>
                  <a:prstClr val="black"/>
                </a:solidFill>
                <a:ea typeface="黑体" panose="02010609060101010101" pitchFamily="49" charset="-122"/>
                <a:cs typeface="Verdana" pitchFamily="34" charset="0"/>
              </a:rPr>
              <a:t>区块</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交易等数据结构在持久化存储时会</a:t>
            </a:r>
            <a:r>
              <a:rPr lang="zh-CN" altLang="en-US" sz="1800" dirty="0">
                <a:solidFill>
                  <a:srgbClr val="FF0066"/>
                </a:solidFill>
                <a:ea typeface="黑体" panose="02010609060101010101" pitchFamily="49" charset="-122"/>
                <a:cs typeface="Verdana" pitchFamily="34" charset="0"/>
              </a:rPr>
              <a:t>先经过</a:t>
            </a:r>
            <a:r>
              <a:rPr lang="en-US" altLang="zh-CN" sz="1800" dirty="0">
                <a:solidFill>
                  <a:srgbClr val="FF0066"/>
                </a:solidFill>
                <a:ea typeface="黑体" panose="02010609060101010101" pitchFamily="49" charset="-122"/>
                <a:cs typeface="Verdana" pitchFamily="34" charset="0"/>
              </a:rPr>
              <a:t>RLP</a:t>
            </a:r>
            <a:r>
              <a:rPr lang="zh-CN" altLang="en-US" sz="1800" dirty="0">
                <a:solidFill>
                  <a:srgbClr val="FF0066"/>
                </a:solidFill>
                <a:ea typeface="黑体" panose="02010609060101010101" pitchFamily="49" charset="-122"/>
                <a:cs typeface="Verdana" pitchFamily="34" charset="0"/>
              </a:rPr>
              <a:t>编码后再存储</a:t>
            </a:r>
            <a:r>
              <a:rPr lang="zh-CN" altLang="en-US" sz="1800" dirty="0">
                <a:solidFill>
                  <a:prstClr val="black"/>
                </a:solidFill>
                <a:ea typeface="黑体" panose="02010609060101010101" pitchFamily="49" charset="-122"/>
                <a:cs typeface="Verdana" pitchFamily="34" charset="0"/>
              </a:rPr>
              <a:t>到数据库。</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en-US" altLang="zh-CN" sz="1800" dirty="0">
                <a:solidFill>
                  <a:srgbClr val="FF0066"/>
                </a:solidFill>
                <a:ea typeface="黑体" panose="02010609060101010101" pitchFamily="49" charset="-122"/>
                <a:cs typeface="Verdana" pitchFamily="34" charset="0"/>
              </a:rPr>
              <a:t>RLP</a:t>
            </a:r>
            <a:r>
              <a:rPr lang="zh-CN" altLang="en-US" sz="1800" dirty="0">
                <a:solidFill>
                  <a:srgbClr val="FF0066"/>
                </a:solidFill>
                <a:ea typeface="黑体" panose="02010609060101010101" pitchFamily="49" charset="-122"/>
                <a:cs typeface="Verdana" pitchFamily="34" charset="0"/>
              </a:rPr>
              <a:t>编码的定义只处理两类数据</a:t>
            </a:r>
            <a:endParaRPr lang="en-US" altLang="zh-CN" sz="1800" dirty="0">
              <a:solidFill>
                <a:srgbClr val="FF0066"/>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600" dirty="0">
                <a:solidFill>
                  <a:prstClr val="black"/>
                </a:solidFill>
                <a:ea typeface="黑体" panose="02010609060101010101" pitchFamily="49" charset="-122"/>
                <a:cs typeface="Verdana" pitchFamily="34" charset="0"/>
              </a:rPr>
              <a:t>字符串（</a:t>
            </a:r>
            <a:r>
              <a:rPr lang="en-US" altLang="zh-CN" sz="1600" dirty="0">
                <a:solidFill>
                  <a:prstClr val="black"/>
                </a:solidFill>
                <a:ea typeface="黑体" panose="02010609060101010101" pitchFamily="49" charset="-122"/>
                <a:cs typeface="Verdana" pitchFamily="34" charset="0"/>
              </a:rPr>
              <a:t>string</a:t>
            </a:r>
            <a:r>
              <a:rPr lang="zh-CN" altLang="en-US" sz="1600" dirty="0">
                <a:solidFill>
                  <a:prstClr val="black"/>
                </a:solidFill>
                <a:ea typeface="黑体" panose="02010609060101010101" pitchFamily="49" charset="-122"/>
                <a:cs typeface="Verdana" pitchFamily="34" charset="0"/>
              </a:rPr>
              <a:t>）：一串二进制数据，例如字节数组。</a:t>
            </a:r>
            <a:endParaRPr lang="en-US" altLang="zh-CN" sz="16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buFont typeface="Wingdings" pitchFamily="2" charset="2"/>
              <a:buChar char="Ø"/>
            </a:pPr>
            <a:r>
              <a:rPr lang="zh-CN" altLang="en-US" sz="1600" dirty="0">
                <a:solidFill>
                  <a:prstClr val="black"/>
                </a:solidFill>
                <a:ea typeface="黑体" panose="02010609060101010101" pitchFamily="49" charset="-122"/>
                <a:cs typeface="Verdana" pitchFamily="34" charset="0"/>
              </a:rPr>
              <a:t>列表（</a:t>
            </a:r>
            <a:r>
              <a:rPr lang="en-US" altLang="zh-CN" sz="1600" dirty="0">
                <a:solidFill>
                  <a:prstClr val="black"/>
                </a:solidFill>
                <a:ea typeface="黑体" panose="02010609060101010101" pitchFamily="49" charset="-122"/>
                <a:cs typeface="Verdana" pitchFamily="34" charset="0"/>
              </a:rPr>
              <a:t>list</a:t>
            </a:r>
            <a:r>
              <a:rPr lang="zh-CN" altLang="en-US" sz="1600" dirty="0">
                <a:solidFill>
                  <a:prstClr val="black"/>
                </a:solidFill>
                <a:ea typeface="黑体" panose="02010609060101010101" pitchFamily="49" charset="-122"/>
                <a:cs typeface="Verdana" pitchFamily="34" charset="0"/>
              </a:rPr>
              <a:t>）：一个嵌套递归的结构，里面可以包含字符串和列表，例如：</a:t>
            </a:r>
            <a:r>
              <a:rPr lang="en-US" altLang="zh-CN" sz="1600" dirty="0">
                <a:solidFill>
                  <a:prstClr val="black"/>
                </a:solidFill>
                <a:ea typeface="黑体" panose="02010609060101010101" pitchFamily="49" charset="-122"/>
                <a:cs typeface="Verdana" pitchFamily="34" charset="0"/>
              </a:rPr>
              <a:t>[“cat”, [“puppy”, “cow”], “horse”, [[ ]], “pig”, [“”], “sheep”] </a:t>
            </a:r>
            <a:r>
              <a:rPr lang="zh-CN" altLang="en-US" sz="1600" dirty="0">
                <a:solidFill>
                  <a:prstClr val="black"/>
                </a:solidFill>
                <a:ea typeface="黑体" panose="02010609060101010101" pitchFamily="49" charset="-122"/>
                <a:cs typeface="Verdana" pitchFamily="34" charset="0"/>
              </a:rPr>
              <a:t>。</a:t>
            </a:r>
            <a:endParaRPr lang="en-US" altLang="zh-CN" sz="16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r>
              <a:rPr lang="zh-CN" altLang="en-US" sz="1800" dirty="0">
                <a:solidFill>
                  <a:prstClr val="black"/>
                </a:solidFill>
                <a:ea typeface="黑体" panose="02010609060101010101" pitchFamily="49" charset="-122"/>
                <a:cs typeface="Verdana" pitchFamily="34" charset="0"/>
              </a:rPr>
              <a:t>其他类型的数据需要转成以上的两类，转换的规则不是</a:t>
            </a:r>
            <a:r>
              <a:rPr lang="en-US" altLang="zh-CN" sz="1800" dirty="0">
                <a:solidFill>
                  <a:prstClr val="black"/>
                </a:solidFill>
                <a:ea typeface="黑体" panose="02010609060101010101" pitchFamily="49" charset="-122"/>
                <a:cs typeface="Verdana" pitchFamily="34" charset="0"/>
              </a:rPr>
              <a:t>RLP</a:t>
            </a:r>
            <a:r>
              <a:rPr lang="zh-CN" altLang="en-US" sz="1800" dirty="0">
                <a:solidFill>
                  <a:prstClr val="black"/>
                </a:solidFill>
                <a:ea typeface="黑体" panose="02010609060101010101" pitchFamily="49" charset="-122"/>
                <a:cs typeface="Verdana" pitchFamily="34" charset="0"/>
              </a:rPr>
              <a:t>编码定义的，可以根据自己的规则转换。</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400"/>
              </a:spcBef>
              <a:spcAft>
                <a:spcPts val="400"/>
              </a:spcAft>
            </a:pPr>
            <a:endParaRPr lang="zh-CN" altLang="en-US" sz="1800" dirty="0">
              <a:solidFill>
                <a:prstClr val="black"/>
              </a:solidFill>
              <a:ea typeface="黑体" panose="02010609060101010101" pitchFamily="49" charset="-122"/>
              <a:cs typeface="Verdana" pitchFamily="34" charset="0"/>
            </a:endParaRPr>
          </a:p>
        </p:txBody>
      </p:sp>
      <p:sp>
        <p:nvSpPr>
          <p:cNvPr id="8" name="圆角矩形 7"/>
          <p:cNvSpPr/>
          <p:nvPr/>
        </p:nvSpPr>
        <p:spPr>
          <a:xfrm>
            <a:off x="2130242" y="5597766"/>
            <a:ext cx="8358246" cy="99958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prstClr val="black"/>
                </a:solidFill>
                <a:ea typeface="黑体" panose="02010609060101010101" pitchFamily="49" charset="-122"/>
                <a:cs typeface="Times New Roman" pitchFamily="18" charset="0"/>
              </a:rPr>
              <a:t>RLP</a:t>
            </a:r>
            <a:r>
              <a:rPr lang="zh-CN" altLang="en-US" sz="2000" dirty="0">
                <a:solidFill>
                  <a:prstClr val="black"/>
                </a:solidFill>
                <a:ea typeface="黑体" panose="02010609060101010101" pitchFamily="49" charset="-122"/>
                <a:cs typeface="Times New Roman" pitchFamily="18" charset="0"/>
              </a:rPr>
              <a:t>编码的重点是给数据前面添加一个字节的前缀，而这个</a:t>
            </a:r>
            <a:r>
              <a:rPr lang="zh-CN" altLang="en-US" sz="2000" dirty="0">
                <a:solidFill>
                  <a:srgbClr val="FF0066"/>
                </a:solidFill>
                <a:ea typeface="黑体" panose="02010609060101010101" pitchFamily="49" charset="-122"/>
                <a:cs typeface="Times New Roman" pitchFamily="18" charset="0"/>
              </a:rPr>
              <a:t>前缀</a:t>
            </a:r>
            <a:r>
              <a:rPr lang="zh-CN" altLang="en-US" sz="2000" dirty="0">
                <a:solidFill>
                  <a:prstClr val="black"/>
                </a:solidFill>
                <a:ea typeface="黑体" panose="02010609060101010101" pitchFamily="49" charset="-122"/>
                <a:cs typeface="Times New Roman" pitchFamily="18" charset="0"/>
              </a:rPr>
              <a:t>是和</a:t>
            </a:r>
            <a:r>
              <a:rPr lang="zh-CN" altLang="en-US" sz="2000" dirty="0">
                <a:solidFill>
                  <a:srgbClr val="FF0066"/>
                </a:solidFill>
                <a:ea typeface="黑体" panose="02010609060101010101" pitchFamily="49" charset="-122"/>
                <a:cs typeface="Times New Roman" pitchFamily="18" charset="0"/>
              </a:rPr>
              <a:t>数据的长度</a:t>
            </a:r>
            <a:r>
              <a:rPr lang="zh-CN" altLang="en-US" sz="2000" dirty="0">
                <a:solidFill>
                  <a:prstClr val="black"/>
                </a:solidFill>
                <a:ea typeface="黑体" panose="02010609060101010101" pitchFamily="49" charset="-122"/>
                <a:cs typeface="Times New Roman" pitchFamily="18" charset="0"/>
              </a:rPr>
              <a:t>相关的。</a:t>
            </a:r>
          </a:p>
        </p:txBody>
      </p:sp>
    </p:spTree>
    <p:extLst>
      <p:ext uri="{BB962C8B-B14F-4D97-AF65-F5344CB8AC3E}">
        <p14:creationId xmlns:p14="http://schemas.microsoft.com/office/powerpoint/2010/main" val="269480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2153154"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RLP</a:t>
            </a:r>
            <a:r>
              <a:rPr lang="zh-CN" altLang="en-US" sz="2800" dirty="0">
                <a:solidFill>
                  <a:prstClr val="black"/>
                </a:solidFill>
                <a:ea typeface="黑体" pitchFamily="2" charset="-122"/>
                <a:cs typeface="Arial" pitchFamily="34" charset="0"/>
              </a:rPr>
              <a:t>编码规则</a:t>
            </a:r>
          </a:p>
        </p:txBody>
      </p:sp>
      <p:sp>
        <p:nvSpPr>
          <p:cNvPr id="4" name="内容占位符 2"/>
          <p:cNvSpPr txBox="1">
            <a:spLocks/>
          </p:cNvSpPr>
          <p:nvPr/>
        </p:nvSpPr>
        <p:spPr bwMode="auto">
          <a:xfrm>
            <a:off x="1991544" y="1285884"/>
            <a:ext cx="8176422" cy="53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200"/>
              </a:spcBef>
              <a:spcAft>
                <a:spcPts val="200"/>
              </a:spcAft>
            </a:pPr>
            <a:r>
              <a:rPr lang="zh-CN" altLang="en-US" sz="1800" dirty="0">
                <a:solidFill>
                  <a:srgbClr val="FF0066"/>
                </a:solidFill>
                <a:ea typeface="黑体" panose="02010609060101010101" pitchFamily="49" charset="-122"/>
                <a:cs typeface="Verdana" pitchFamily="34" charset="0"/>
              </a:rPr>
              <a:t>单字节</a:t>
            </a:r>
            <a:r>
              <a:rPr lang="zh-CN" altLang="en-US" sz="1800" dirty="0">
                <a:solidFill>
                  <a:prstClr val="black"/>
                </a:solidFill>
                <a:ea typeface="黑体" panose="02010609060101010101" pitchFamily="49" charset="-122"/>
                <a:cs typeface="Verdana" pitchFamily="34" charset="0"/>
              </a:rPr>
              <a:t>且值在</a:t>
            </a:r>
            <a:r>
              <a:rPr lang="en-US" altLang="zh-CN" sz="1800" dirty="0">
                <a:solidFill>
                  <a:prstClr val="black"/>
                </a:solidFill>
                <a:ea typeface="黑体" panose="02010609060101010101" pitchFamily="49" charset="-122"/>
                <a:cs typeface="Verdana" pitchFamily="34" charset="0"/>
              </a:rPr>
              <a:t>[0x00,0x7f]</a:t>
            </a:r>
            <a:r>
              <a:rPr lang="zh-CN" altLang="en-US" sz="1800" dirty="0">
                <a:solidFill>
                  <a:prstClr val="black"/>
                </a:solidFill>
                <a:ea typeface="黑体" panose="02010609060101010101" pitchFamily="49" charset="-122"/>
                <a:cs typeface="Verdana" pitchFamily="34" charset="0"/>
              </a:rPr>
              <a:t>之间：编码就是自身</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200"/>
              </a:spcBef>
              <a:spcAft>
                <a:spcPts val="200"/>
              </a:spcAft>
            </a:pPr>
            <a:r>
              <a:rPr lang="zh-CN" altLang="en-US" sz="1800" dirty="0">
                <a:solidFill>
                  <a:srgbClr val="FF0066"/>
                </a:solidFill>
                <a:ea typeface="黑体" panose="02010609060101010101" pitchFamily="49" charset="-122"/>
                <a:cs typeface="Verdana" pitchFamily="34" charset="0"/>
              </a:rPr>
              <a:t>如果一个</a:t>
            </a:r>
            <a:r>
              <a:rPr lang="en-US" altLang="zh-CN" sz="1800" dirty="0">
                <a:solidFill>
                  <a:srgbClr val="FF0066"/>
                </a:solidFill>
                <a:ea typeface="黑体" panose="02010609060101010101" pitchFamily="49" charset="-122"/>
                <a:cs typeface="Verdana" pitchFamily="34" charset="0"/>
              </a:rPr>
              <a:t>string</a:t>
            </a:r>
            <a:r>
              <a:rPr lang="zh-CN" altLang="en-US" sz="1800" dirty="0">
                <a:solidFill>
                  <a:srgbClr val="FF0066"/>
                </a:solidFill>
                <a:ea typeface="黑体" panose="02010609060101010101" pitchFamily="49" charset="-122"/>
                <a:cs typeface="Verdana" pitchFamily="34" charset="0"/>
              </a:rPr>
              <a:t>长度在</a:t>
            </a:r>
            <a:r>
              <a:rPr lang="en-US" altLang="zh-CN" sz="1800" dirty="0">
                <a:solidFill>
                  <a:srgbClr val="FF0066"/>
                </a:solidFill>
                <a:ea typeface="黑体" panose="02010609060101010101" pitchFamily="49" charset="-122"/>
                <a:cs typeface="Verdana" pitchFamily="34" charset="0"/>
              </a:rPr>
              <a:t>0-55</a:t>
            </a:r>
            <a:r>
              <a:rPr lang="zh-CN" altLang="en-US" sz="1800" dirty="0">
                <a:solidFill>
                  <a:srgbClr val="FF0066"/>
                </a:solidFill>
                <a:ea typeface="黑体" panose="02010609060101010101" pitchFamily="49" charset="-122"/>
                <a:cs typeface="Verdana" pitchFamily="34" charset="0"/>
              </a:rPr>
              <a:t>个字节之间：</a:t>
            </a:r>
            <a:r>
              <a:rPr lang="zh-CN" altLang="en-US" sz="1800" dirty="0">
                <a:solidFill>
                  <a:prstClr val="black"/>
                </a:solidFill>
                <a:ea typeface="黑体" panose="02010609060101010101" pitchFamily="49" charset="-122"/>
                <a:cs typeface="Verdana" pitchFamily="34" charset="0"/>
              </a:rPr>
              <a:t>编码结果的第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个字节为</a:t>
            </a:r>
            <a:r>
              <a:rPr lang="en-US" altLang="zh-CN" sz="1800" dirty="0">
                <a:solidFill>
                  <a:prstClr val="black"/>
                </a:solidFill>
                <a:ea typeface="黑体" panose="02010609060101010101" pitchFamily="49" charset="-122"/>
                <a:cs typeface="Verdana" pitchFamily="34" charset="0"/>
              </a:rPr>
              <a:t>0x80+string</a:t>
            </a:r>
            <a:r>
              <a:rPr lang="zh-CN" altLang="en-US" sz="1800" dirty="0">
                <a:solidFill>
                  <a:prstClr val="black"/>
                </a:solidFill>
                <a:ea typeface="黑体" panose="02010609060101010101" pitchFamily="49" charset="-122"/>
                <a:cs typeface="Verdana" pitchFamily="34" charset="0"/>
              </a:rPr>
              <a:t>的长度</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后面跟着</a:t>
            </a:r>
            <a:r>
              <a:rPr lang="en-US" altLang="zh-CN" sz="1800" dirty="0">
                <a:solidFill>
                  <a:prstClr val="black"/>
                </a:solidFill>
                <a:ea typeface="黑体" panose="02010609060101010101" pitchFamily="49" charset="-122"/>
                <a:cs typeface="Verdana" pitchFamily="34" charset="0"/>
              </a:rPr>
              <a:t>string</a:t>
            </a:r>
            <a:r>
              <a:rPr lang="zh-CN" altLang="en-US" sz="1800" dirty="0">
                <a:solidFill>
                  <a:prstClr val="black"/>
                </a:solidFill>
                <a:ea typeface="黑体" panose="02010609060101010101" pitchFamily="49" charset="-122"/>
                <a:cs typeface="Verdana" pitchFamily="34" charset="0"/>
              </a:rPr>
              <a:t>。因此第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个字节范围在</a:t>
            </a:r>
            <a:r>
              <a:rPr lang="en-US" altLang="zh-CN" sz="1800" dirty="0">
                <a:solidFill>
                  <a:prstClr val="black"/>
                </a:solidFill>
                <a:ea typeface="黑体" panose="02010609060101010101" pitchFamily="49" charset="-122"/>
                <a:cs typeface="Verdana" pitchFamily="34" charset="0"/>
              </a:rPr>
              <a:t>[0x80,0xb7] </a:t>
            </a:r>
            <a:r>
              <a:rPr lang="zh-CN" altLang="en-US" sz="1800" dirty="0">
                <a:solidFill>
                  <a:prstClr val="black"/>
                </a:solidFill>
                <a:ea typeface="黑体" panose="02010609060101010101" pitchFamily="49" charset="-122"/>
                <a:cs typeface="Verdana" pitchFamily="34" charset="0"/>
              </a:rPr>
              <a:t>。</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200"/>
              </a:spcBef>
              <a:spcAft>
                <a:spcPts val="200"/>
              </a:spcAft>
            </a:pPr>
            <a:r>
              <a:rPr lang="zh-CN" altLang="en-US" sz="1800" dirty="0">
                <a:solidFill>
                  <a:srgbClr val="FF0066"/>
                </a:solidFill>
                <a:ea typeface="黑体" panose="02010609060101010101" pitchFamily="49" charset="-122"/>
                <a:cs typeface="Verdana" pitchFamily="34" charset="0"/>
              </a:rPr>
              <a:t>如果一个</a:t>
            </a:r>
            <a:r>
              <a:rPr lang="en-US" altLang="zh-CN" sz="1800" dirty="0">
                <a:solidFill>
                  <a:srgbClr val="FF0066"/>
                </a:solidFill>
                <a:ea typeface="黑体" panose="02010609060101010101" pitchFamily="49" charset="-122"/>
                <a:cs typeface="Verdana" pitchFamily="34" charset="0"/>
              </a:rPr>
              <a:t>string</a:t>
            </a:r>
            <a:r>
              <a:rPr lang="zh-CN" altLang="en-US" sz="1800" dirty="0">
                <a:solidFill>
                  <a:srgbClr val="FF0066"/>
                </a:solidFill>
                <a:ea typeface="黑体" panose="02010609060101010101" pitchFamily="49" charset="-122"/>
                <a:cs typeface="Verdana" pitchFamily="34" charset="0"/>
              </a:rPr>
              <a:t>长度超过了</a:t>
            </a:r>
            <a:r>
              <a:rPr lang="en-US" altLang="zh-CN" sz="1800" dirty="0">
                <a:solidFill>
                  <a:srgbClr val="FF0066"/>
                </a:solidFill>
                <a:ea typeface="黑体" panose="02010609060101010101" pitchFamily="49" charset="-122"/>
                <a:cs typeface="Verdana" pitchFamily="34" charset="0"/>
              </a:rPr>
              <a:t>55</a:t>
            </a:r>
            <a:r>
              <a:rPr lang="zh-CN" altLang="en-US" sz="1800" dirty="0">
                <a:solidFill>
                  <a:srgbClr val="FF0066"/>
                </a:solidFill>
                <a:ea typeface="黑体" panose="02010609060101010101" pitchFamily="49" charset="-122"/>
                <a:cs typeface="Verdana" pitchFamily="34" charset="0"/>
              </a:rPr>
              <a:t>个字节：</a:t>
            </a:r>
            <a:r>
              <a:rPr lang="zh-CN" altLang="en-US" sz="1800" dirty="0">
                <a:solidFill>
                  <a:prstClr val="black"/>
                </a:solidFill>
                <a:ea typeface="黑体" panose="02010609060101010101" pitchFamily="49" charset="-122"/>
                <a:cs typeface="Verdana" pitchFamily="34" charset="0"/>
              </a:rPr>
              <a:t>编码结果的第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个字节为</a:t>
            </a:r>
            <a:r>
              <a:rPr lang="en-US" altLang="zh-CN" sz="1800" dirty="0">
                <a:solidFill>
                  <a:prstClr val="black"/>
                </a:solidFill>
                <a:ea typeface="黑体" panose="02010609060101010101" pitchFamily="49" charset="-122"/>
                <a:cs typeface="Verdana" pitchFamily="34" charset="0"/>
              </a:rPr>
              <a:t>0xb7+string</a:t>
            </a:r>
            <a:r>
              <a:rPr lang="zh-CN" altLang="en-US" sz="1800" dirty="0">
                <a:solidFill>
                  <a:prstClr val="black"/>
                </a:solidFill>
                <a:ea typeface="黑体" panose="02010609060101010101" pitchFamily="49" charset="-122"/>
                <a:cs typeface="Verdana" pitchFamily="34" charset="0"/>
              </a:rPr>
              <a:t>的长度值</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字节表示</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的长度，后跟着</a:t>
            </a:r>
            <a:r>
              <a:rPr lang="en-US" altLang="zh-CN" sz="1800" dirty="0">
                <a:solidFill>
                  <a:prstClr val="black"/>
                </a:solidFill>
                <a:ea typeface="黑体" panose="02010609060101010101" pitchFamily="49" charset="-122"/>
                <a:cs typeface="Verdana" pitchFamily="34" charset="0"/>
              </a:rPr>
              <a:t>string</a:t>
            </a:r>
            <a:r>
              <a:rPr lang="zh-CN" altLang="en-US" sz="1800" dirty="0">
                <a:solidFill>
                  <a:prstClr val="black"/>
                </a:solidFill>
                <a:ea typeface="黑体" panose="02010609060101010101" pitchFamily="49" charset="-122"/>
                <a:cs typeface="Verdana" pitchFamily="34" charset="0"/>
              </a:rPr>
              <a:t>的长度，后跟着</a:t>
            </a:r>
            <a:r>
              <a:rPr lang="en-US" altLang="zh-CN" sz="1800" dirty="0">
                <a:solidFill>
                  <a:prstClr val="black"/>
                </a:solidFill>
                <a:ea typeface="黑体" panose="02010609060101010101" pitchFamily="49" charset="-122"/>
                <a:cs typeface="Verdana" pitchFamily="34" charset="0"/>
              </a:rPr>
              <a:t>string</a:t>
            </a:r>
            <a:r>
              <a:rPr lang="zh-CN" altLang="en-US" sz="1800" dirty="0">
                <a:solidFill>
                  <a:prstClr val="black"/>
                </a:solidFill>
                <a:ea typeface="黑体" panose="02010609060101010101" pitchFamily="49" charset="-122"/>
                <a:cs typeface="Verdana" pitchFamily="34" charset="0"/>
              </a:rPr>
              <a:t>。编码的第一个字节即前缀的取值范围是</a:t>
            </a:r>
            <a:r>
              <a:rPr lang="en-US" altLang="zh-CN" sz="1800" dirty="0">
                <a:solidFill>
                  <a:prstClr val="black"/>
                </a:solidFill>
                <a:ea typeface="黑体" panose="02010609060101010101" pitchFamily="49" charset="-122"/>
                <a:cs typeface="Verdana" pitchFamily="34" charset="0"/>
              </a:rPr>
              <a:t>[0xb8, 0xbf] </a:t>
            </a:r>
            <a:r>
              <a:rPr lang="zh-CN" altLang="en-US" sz="1800" dirty="0">
                <a:solidFill>
                  <a:prstClr val="black"/>
                </a:solidFill>
                <a:ea typeface="黑体" panose="02010609060101010101" pitchFamily="49" charset="-122"/>
                <a:cs typeface="Verdana" pitchFamily="34" charset="0"/>
              </a:rPr>
              <a:t>。 </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200"/>
              </a:spcBef>
              <a:spcAft>
                <a:spcPts val="200"/>
              </a:spcAft>
            </a:pPr>
            <a:r>
              <a:rPr lang="zh-CN" altLang="en-US" sz="1800" dirty="0">
                <a:solidFill>
                  <a:srgbClr val="FF0066"/>
                </a:solidFill>
                <a:ea typeface="黑体" panose="02010609060101010101" pitchFamily="49" charset="-122"/>
                <a:cs typeface="Verdana" pitchFamily="34" charset="0"/>
              </a:rPr>
              <a:t>如果一个列表的总长度（列表的总长度指的是它包含的项的数量加它包含的各项的长度之和）是</a:t>
            </a:r>
            <a:r>
              <a:rPr lang="en-US" altLang="zh-CN" sz="1800" dirty="0">
                <a:solidFill>
                  <a:srgbClr val="FF0066"/>
                </a:solidFill>
                <a:ea typeface="黑体" panose="02010609060101010101" pitchFamily="49" charset="-122"/>
                <a:cs typeface="Verdana" pitchFamily="34" charset="0"/>
              </a:rPr>
              <a:t>0-55</a:t>
            </a:r>
            <a:r>
              <a:rPr lang="zh-CN" altLang="en-US" sz="1800" dirty="0">
                <a:solidFill>
                  <a:srgbClr val="FF0066"/>
                </a:solidFill>
                <a:ea typeface="黑体" panose="02010609060101010101" pitchFamily="49" charset="-122"/>
                <a:cs typeface="Verdana" pitchFamily="34" charset="0"/>
              </a:rPr>
              <a:t>字节</a:t>
            </a:r>
            <a:r>
              <a:rPr lang="zh-CN" altLang="en-US" sz="1800" dirty="0">
                <a:solidFill>
                  <a:prstClr val="black"/>
                </a:solidFill>
                <a:ea typeface="黑体" panose="02010609060101010101" pitchFamily="49" charset="-122"/>
                <a:cs typeface="Verdana" pitchFamily="34" charset="0"/>
              </a:rPr>
              <a:t>：编码结果的第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个字节为</a:t>
            </a:r>
            <a:r>
              <a:rPr lang="en-US" altLang="zh-CN" sz="1800" dirty="0">
                <a:solidFill>
                  <a:prstClr val="black"/>
                </a:solidFill>
                <a:ea typeface="黑体" panose="02010609060101010101" pitchFamily="49" charset="-122"/>
                <a:cs typeface="Verdana" pitchFamily="34" charset="0"/>
              </a:rPr>
              <a:t>0xc0+</a:t>
            </a:r>
            <a:r>
              <a:rPr lang="zh-CN" altLang="en-US" sz="1800" dirty="0">
                <a:solidFill>
                  <a:prstClr val="black"/>
                </a:solidFill>
                <a:ea typeface="黑体" panose="02010609060101010101" pitchFamily="49" charset="-122"/>
                <a:cs typeface="Verdana" pitchFamily="34" charset="0"/>
              </a:rPr>
              <a:t>所有元素的长度，后面跟着</a:t>
            </a:r>
            <a:r>
              <a:rPr lang="en-US" altLang="zh-CN" sz="1800" dirty="0">
                <a:solidFill>
                  <a:prstClr val="black"/>
                </a:solidFill>
                <a:ea typeface="黑体" panose="02010609060101010101" pitchFamily="49" charset="-122"/>
                <a:cs typeface="Verdana" pitchFamily="34" charset="0"/>
              </a:rPr>
              <a:t>list</a:t>
            </a:r>
            <a:r>
              <a:rPr lang="zh-CN" altLang="en-US" sz="1800" dirty="0">
                <a:solidFill>
                  <a:prstClr val="black"/>
                </a:solidFill>
                <a:ea typeface="黑体" panose="02010609060101010101" pitchFamily="49" charset="-122"/>
                <a:cs typeface="Verdana" pitchFamily="34" charset="0"/>
              </a:rPr>
              <a:t>中元素的编码串，因此第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个字节的范围在</a:t>
            </a:r>
            <a:r>
              <a:rPr lang="en-US" altLang="zh-CN" sz="1800" dirty="0">
                <a:solidFill>
                  <a:prstClr val="black"/>
                </a:solidFill>
                <a:ea typeface="黑体" panose="02010609060101010101" pitchFamily="49" charset="-122"/>
                <a:cs typeface="Verdana" pitchFamily="34" charset="0"/>
              </a:rPr>
              <a:t>[0xc0,0xf7]</a:t>
            </a:r>
            <a:r>
              <a:rPr lang="zh-CN" altLang="en-US" sz="1800" dirty="0">
                <a:solidFill>
                  <a:prstClr val="black"/>
                </a:solidFill>
                <a:ea typeface="黑体" panose="02010609060101010101" pitchFamily="49" charset="-122"/>
                <a:cs typeface="Verdana" pitchFamily="34" charset="0"/>
              </a:rPr>
              <a:t>。</a:t>
            </a:r>
            <a:endParaRPr lang="en-US" altLang="zh-CN" sz="1800" dirty="0">
              <a:solidFill>
                <a:prstClr val="black"/>
              </a:solidFill>
              <a:ea typeface="黑体" panose="02010609060101010101" pitchFamily="49" charset="-122"/>
              <a:cs typeface="Verdana" pitchFamily="34" charset="0"/>
            </a:endParaRPr>
          </a:p>
          <a:p>
            <a:pPr eaLnBrk="1" hangingPunct="1">
              <a:lnSpc>
                <a:spcPct val="150000"/>
              </a:lnSpc>
              <a:spcBef>
                <a:spcPts val="200"/>
              </a:spcBef>
              <a:spcAft>
                <a:spcPts val="200"/>
              </a:spcAft>
            </a:pPr>
            <a:r>
              <a:rPr lang="zh-CN" altLang="en-US" sz="1800" dirty="0">
                <a:solidFill>
                  <a:srgbClr val="FF0066"/>
                </a:solidFill>
                <a:ea typeface="黑体" panose="02010609060101010101" pitchFamily="49" charset="-122"/>
                <a:cs typeface="Verdana" pitchFamily="34" charset="0"/>
              </a:rPr>
              <a:t>如果数组中所有元素的长度超过</a:t>
            </a:r>
            <a:r>
              <a:rPr lang="en-US" altLang="zh-CN" sz="1800" dirty="0">
                <a:solidFill>
                  <a:srgbClr val="FF0066"/>
                </a:solidFill>
                <a:ea typeface="黑体" panose="02010609060101010101" pitchFamily="49" charset="-122"/>
                <a:cs typeface="Verdana" pitchFamily="34" charset="0"/>
              </a:rPr>
              <a:t>55</a:t>
            </a:r>
            <a:r>
              <a:rPr lang="zh-CN" altLang="en-US" sz="1800" dirty="0">
                <a:solidFill>
                  <a:srgbClr val="FF0066"/>
                </a:solidFill>
                <a:ea typeface="黑体" panose="02010609060101010101" pitchFamily="49" charset="-122"/>
                <a:cs typeface="Verdana" pitchFamily="34" charset="0"/>
              </a:rPr>
              <a:t>个字节：</a:t>
            </a:r>
            <a:r>
              <a:rPr lang="zh-CN" altLang="en-US" sz="1800" dirty="0">
                <a:solidFill>
                  <a:prstClr val="black"/>
                </a:solidFill>
                <a:ea typeface="黑体" panose="02010609060101010101" pitchFamily="49" charset="-122"/>
                <a:cs typeface="Verdana" pitchFamily="34" charset="0"/>
              </a:rPr>
              <a:t>编码结果的第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个字节为</a:t>
            </a:r>
            <a:r>
              <a:rPr lang="en-US" altLang="zh-CN" sz="1800" dirty="0">
                <a:solidFill>
                  <a:prstClr val="black"/>
                </a:solidFill>
                <a:ea typeface="黑体" panose="02010609060101010101" pitchFamily="49" charset="-122"/>
                <a:cs typeface="Verdana" pitchFamily="34" charset="0"/>
              </a:rPr>
              <a:t>0xf8+</a:t>
            </a:r>
            <a:r>
              <a:rPr lang="zh-CN" altLang="en-US" sz="1800" dirty="0">
                <a:solidFill>
                  <a:prstClr val="black"/>
                </a:solidFill>
                <a:ea typeface="黑体" panose="02010609060101010101" pitchFamily="49" charset="-122"/>
                <a:cs typeface="Verdana" pitchFamily="34" charset="0"/>
              </a:rPr>
              <a:t>所有元素长度值</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字节表示</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的长度</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后跟所有元素长度</a:t>
            </a:r>
            <a:r>
              <a:rPr lang="en-US" altLang="zh-CN" sz="1800" dirty="0">
                <a:solidFill>
                  <a:prstClr val="black"/>
                </a:solidFill>
                <a:ea typeface="黑体" panose="02010609060101010101" pitchFamily="49" charset="-122"/>
                <a:cs typeface="Verdana" pitchFamily="34" charset="0"/>
              </a:rPr>
              <a:t>,</a:t>
            </a:r>
            <a:r>
              <a:rPr lang="zh-CN" altLang="en-US" sz="1800" dirty="0">
                <a:solidFill>
                  <a:prstClr val="black"/>
                </a:solidFill>
                <a:ea typeface="黑体" panose="02010609060101010101" pitchFamily="49" charset="-122"/>
                <a:cs typeface="Verdana" pitchFamily="34" charset="0"/>
              </a:rPr>
              <a:t>后面跟着数组。第</a:t>
            </a:r>
            <a:r>
              <a:rPr lang="en-US" altLang="zh-CN" sz="1800" dirty="0">
                <a:solidFill>
                  <a:prstClr val="black"/>
                </a:solidFill>
                <a:ea typeface="黑体" panose="02010609060101010101" pitchFamily="49" charset="-122"/>
                <a:cs typeface="Verdana" pitchFamily="34" charset="0"/>
              </a:rPr>
              <a:t>1</a:t>
            </a:r>
            <a:r>
              <a:rPr lang="zh-CN" altLang="en-US" sz="1800" dirty="0">
                <a:solidFill>
                  <a:prstClr val="black"/>
                </a:solidFill>
                <a:ea typeface="黑体" panose="02010609060101010101" pitchFamily="49" charset="-122"/>
                <a:cs typeface="Verdana" pitchFamily="34" charset="0"/>
              </a:rPr>
              <a:t>个字节的范围是</a:t>
            </a:r>
            <a:r>
              <a:rPr lang="en-US" altLang="zh-CN" sz="1800" dirty="0">
                <a:solidFill>
                  <a:prstClr val="black"/>
                </a:solidFill>
                <a:ea typeface="黑体" panose="02010609060101010101" pitchFamily="49" charset="-122"/>
                <a:cs typeface="Verdana" pitchFamily="34" charset="0"/>
              </a:rPr>
              <a:t>[0xf8,0xff]</a:t>
            </a:r>
            <a:r>
              <a:rPr lang="zh-CN" altLang="en-US" sz="1800" dirty="0">
                <a:solidFill>
                  <a:prstClr val="black"/>
                </a:solidFill>
                <a:ea typeface="黑体" panose="02010609060101010101" pitchFamily="49" charset="-122"/>
                <a:cs typeface="Verdana" pitchFamily="34" charset="0"/>
              </a:rPr>
              <a:t>。</a:t>
            </a:r>
            <a:endParaRPr lang="en-US" altLang="zh-CN" sz="1800" dirty="0">
              <a:solidFill>
                <a:prstClr val="black"/>
              </a:solidFill>
              <a:ea typeface="黑体" panose="02010609060101010101" pitchFamily="49" charset="-122"/>
              <a:cs typeface="Verdana" pitchFamily="34" charset="0"/>
            </a:endParaRPr>
          </a:p>
        </p:txBody>
      </p:sp>
    </p:spTree>
    <p:extLst>
      <p:ext uri="{BB962C8B-B14F-4D97-AF65-F5344CB8AC3E}">
        <p14:creationId xmlns:p14="http://schemas.microsoft.com/office/powerpoint/2010/main" val="423626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up)">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2153154" cy="523220"/>
          </a:xfrm>
          <a:prstGeom prst="rect">
            <a:avLst/>
          </a:prstGeom>
        </p:spPr>
        <p:txBody>
          <a:bodyPr wrap="none">
            <a:spAutoFit/>
          </a:bodyPr>
          <a:lstStyle/>
          <a:p>
            <a:r>
              <a:rPr lang="en-US" altLang="zh-CN" sz="2800" dirty="0">
                <a:solidFill>
                  <a:prstClr val="black"/>
                </a:solidFill>
                <a:ea typeface="黑体" pitchFamily="2" charset="-122"/>
                <a:cs typeface="Arial" pitchFamily="34" charset="0"/>
              </a:rPr>
              <a:t>RLP</a:t>
            </a:r>
            <a:r>
              <a:rPr lang="zh-CN" altLang="en-US" sz="2800" dirty="0">
                <a:solidFill>
                  <a:prstClr val="black"/>
                </a:solidFill>
                <a:ea typeface="黑体" pitchFamily="2" charset="-122"/>
                <a:cs typeface="Arial" pitchFamily="34" charset="0"/>
              </a:rPr>
              <a:t>编码实例</a:t>
            </a:r>
          </a:p>
        </p:txBody>
      </p:sp>
      <p:sp>
        <p:nvSpPr>
          <p:cNvPr id="3" name="内容占位符 2"/>
          <p:cNvSpPr txBox="1">
            <a:spLocks/>
          </p:cNvSpPr>
          <p:nvPr/>
        </p:nvSpPr>
        <p:spPr bwMode="auto">
          <a:xfrm>
            <a:off x="1991544" y="1285884"/>
            <a:ext cx="8462174" cy="444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string "dog" = [ 0x83, 'd', 'o', 'g' ]</a:t>
            </a: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list [ "cat", "dog" ] = [ 0xc8, 0x83, 'c', 'a', 't', 0x83, 'd', 'o', 'g' ]</a:t>
            </a:r>
            <a:r>
              <a:rPr lang="zh-CN" altLang="en-US" sz="2000" dirty="0">
                <a:solidFill>
                  <a:prstClr val="black"/>
                </a:solidFill>
                <a:ea typeface="微软雅黑" pitchFamily="34" charset="-122"/>
                <a:cs typeface="Verdana" pitchFamily="34" charset="0"/>
              </a:rPr>
              <a:t>。</a:t>
            </a:r>
            <a:endParaRPr lang="en-US" altLang="zh-CN" sz="2000" dirty="0">
              <a:solidFill>
                <a:prstClr val="black"/>
              </a:solidFill>
              <a:ea typeface="微软雅黑" pitchFamily="34" charset="-122"/>
              <a:cs typeface="Verdana" pitchFamily="34" charset="0"/>
            </a:endParaRP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empty string ('null') = [ 0x80 ]</a:t>
            </a:r>
            <a:r>
              <a:rPr lang="zh-CN" altLang="en-US" sz="2000" dirty="0">
                <a:solidFill>
                  <a:prstClr val="black"/>
                </a:solidFill>
                <a:ea typeface="微软雅黑" pitchFamily="34" charset="-122"/>
                <a:cs typeface="Verdana" pitchFamily="34" charset="0"/>
              </a:rPr>
              <a:t>。 </a:t>
            </a:r>
            <a:endParaRPr lang="en-US" altLang="zh-CN" sz="2000" dirty="0">
              <a:solidFill>
                <a:prstClr val="black"/>
              </a:solidFill>
              <a:ea typeface="微软雅黑" pitchFamily="34" charset="-122"/>
              <a:cs typeface="Verdana" pitchFamily="34" charset="0"/>
            </a:endParaRP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empty list = [ 0xc0 ]</a:t>
            </a:r>
            <a:r>
              <a:rPr lang="zh-CN" altLang="en-US" sz="2000" dirty="0">
                <a:solidFill>
                  <a:prstClr val="black"/>
                </a:solidFill>
                <a:ea typeface="微软雅黑" pitchFamily="34" charset="-122"/>
                <a:cs typeface="Verdana" pitchFamily="34" charset="0"/>
              </a:rPr>
              <a:t>。</a:t>
            </a:r>
            <a:endParaRPr lang="en-US" altLang="zh-CN" sz="2000" dirty="0">
              <a:solidFill>
                <a:prstClr val="black"/>
              </a:solidFill>
              <a:ea typeface="微软雅黑" pitchFamily="34" charset="-122"/>
              <a:cs typeface="Verdana" pitchFamily="34" charset="0"/>
            </a:endParaRP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encoded integer 15 ('\x0f') = [ 0x0f ]</a:t>
            </a:r>
            <a:r>
              <a:rPr lang="zh-CN" altLang="en-US" sz="2000" dirty="0">
                <a:solidFill>
                  <a:prstClr val="black"/>
                </a:solidFill>
                <a:ea typeface="微软雅黑" pitchFamily="34" charset="-122"/>
                <a:cs typeface="Verdana" pitchFamily="34" charset="0"/>
              </a:rPr>
              <a:t>。</a:t>
            </a:r>
            <a:endParaRPr lang="en-US" altLang="zh-CN" sz="2000" dirty="0">
              <a:solidFill>
                <a:prstClr val="black"/>
              </a:solidFill>
              <a:ea typeface="微软雅黑" pitchFamily="34" charset="-122"/>
              <a:cs typeface="Verdana" pitchFamily="34" charset="0"/>
            </a:endParaRP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encoded integer 1024 ('\x04\x00') = [ 0x82, 0x04, 0x00 ]</a:t>
            </a: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string "Lorem ipsum dolor sit </a:t>
            </a:r>
            <a:r>
              <a:rPr lang="en-US" altLang="zh-CN" sz="2000" dirty="0" err="1">
                <a:solidFill>
                  <a:prstClr val="black"/>
                </a:solidFill>
                <a:ea typeface="微软雅黑" pitchFamily="34" charset="-122"/>
                <a:cs typeface="Verdana" pitchFamily="34" charset="0"/>
              </a:rPr>
              <a:t>amet</a:t>
            </a:r>
            <a:r>
              <a:rPr lang="en-US" altLang="zh-CN" sz="2000" dirty="0">
                <a:solidFill>
                  <a:prstClr val="black"/>
                </a:solidFill>
                <a:ea typeface="微软雅黑" pitchFamily="34" charset="-122"/>
                <a:cs typeface="Verdana" pitchFamily="34" charset="0"/>
              </a:rPr>
              <a:t>, </a:t>
            </a:r>
            <a:r>
              <a:rPr lang="en-US" altLang="zh-CN" sz="2000" dirty="0" err="1">
                <a:solidFill>
                  <a:prstClr val="black"/>
                </a:solidFill>
                <a:ea typeface="微软雅黑" pitchFamily="34" charset="-122"/>
                <a:cs typeface="Verdana" pitchFamily="34" charset="0"/>
              </a:rPr>
              <a:t>consectetur</a:t>
            </a:r>
            <a:r>
              <a:rPr lang="en-US" altLang="zh-CN" sz="2000" dirty="0">
                <a:solidFill>
                  <a:prstClr val="black"/>
                </a:solidFill>
                <a:ea typeface="微软雅黑" pitchFamily="34" charset="-122"/>
                <a:cs typeface="Verdana" pitchFamily="34" charset="0"/>
              </a:rPr>
              <a:t> </a:t>
            </a:r>
            <a:r>
              <a:rPr lang="en-US" altLang="zh-CN" sz="2000" dirty="0" err="1">
                <a:solidFill>
                  <a:prstClr val="black"/>
                </a:solidFill>
                <a:ea typeface="微软雅黑" pitchFamily="34" charset="-122"/>
                <a:cs typeface="Verdana" pitchFamily="34" charset="0"/>
              </a:rPr>
              <a:t>adipisicing</a:t>
            </a:r>
            <a:r>
              <a:rPr lang="en-US" altLang="zh-CN" sz="2000" dirty="0">
                <a:solidFill>
                  <a:prstClr val="black"/>
                </a:solidFill>
                <a:ea typeface="微软雅黑" pitchFamily="34" charset="-122"/>
                <a:cs typeface="Verdana" pitchFamily="34" charset="0"/>
              </a:rPr>
              <a:t> </a:t>
            </a:r>
            <a:r>
              <a:rPr lang="en-US" altLang="zh-CN" sz="2000" dirty="0" err="1">
                <a:solidFill>
                  <a:prstClr val="black"/>
                </a:solidFill>
                <a:ea typeface="微软雅黑" pitchFamily="34" charset="-122"/>
                <a:cs typeface="Verdana" pitchFamily="34" charset="0"/>
              </a:rPr>
              <a:t>elit</a:t>
            </a:r>
            <a:r>
              <a:rPr lang="en-US" altLang="zh-CN" sz="2000" dirty="0">
                <a:solidFill>
                  <a:prstClr val="black"/>
                </a:solidFill>
                <a:ea typeface="微软雅黑" pitchFamily="34" charset="-122"/>
                <a:cs typeface="Verdana" pitchFamily="34" charset="0"/>
              </a:rPr>
              <a:t>" = [ 0xb8, 0x38, 'L', 'o', 'r', 'e', 'm', ' ', ... , 'e', 'l', '</a:t>
            </a:r>
            <a:r>
              <a:rPr lang="en-US" altLang="zh-CN" sz="2000" dirty="0" err="1">
                <a:solidFill>
                  <a:prstClr val="black"/>
                </a:solidFill>
                <a:ea typeface="微软雅黑" pitchFamily="34" charset="-122"/>
                <a:cs typeface="Verdana" pitchFamily="34" charset="0"/>
              </a:rPr>
              <a:t>i</a:t>
            </a:r>
            <a:r>
              <a:rPr lang="en-US" altLang="zh-CN" sz="2000" dirty="0">
                <a:solidFill>
                  <a:prstClr val="black"/>
                </a:solidFill>
                <a:ea typeface="微软雅黑" pitchFamily="34" charset="-122"/>
                <a:cs typeface="Verdana" pitchFamily="34" charset="0"/>
              </a:rPr>
              <a:t>', 't' ]</a:t>
            </a:r>
          </a:p>
          <a:p>
            <a:pPr eaLnBrk="1" hangingPunct="1">
              <a:spcBef>
                <a:spcPts val="300"/>
              </a:spcBef>
              <a:spcAft>
                <a:spcPts val="300"/>
              </a:spcAft>
            </a:pPr>
            <a:r>
              <a:rPr lang="en-US" altLang="zh-CN" sz="2000" dirty="0">
                <a:solidFill>
                  <a:prstClr val="black"/>
                </a:solidFill>
                <a:ea typeface="微软雅黑" pitchFamily="34" charset="-122"/>
                <a:cs typeface="Verdana" pitchFamily="34" charset="0"/>
              </a:rPr>
              <a:t>The set theoretical representation of three, [ [], [[]], [ [], [[]] ] ] = [ 0xc7, 0xc0, 0xc1, 0xc0, 0xc3, 0xc0, 0xc1, 0xc0 ]</a:t>
            </a:r>
          </a:p>
        </p:txBody>
      </p:sp>
    </p:spTree>
    <p:extLst>
      <p:ext uri="{BB962C8B-B14F-4D97-AF65-F5344CB8AC3E}">
        <p14:creationId xmlns:p14="http://schemas.microsoft.com/office/powerpoint/2010/main" val="250800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up)">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5557612" cy="523220"/>
          </a:xfrm>
          <a:prstGeom prst="rect">
            <a:avLst/>
          </a:prstGeom>
        </p:spPr>
        <p:txBody>
          <a:bodyPr wrap="none">
            <a:spAutoFit/>
          </a:bodyPr>
          <a:lstStyle/>
          <a:p>
            <a:r>
              <a:rPr lang="en-US" altLang="en-US" sz="2800" dirty="0" err="1">
                <a:solidFill>
                  <a:prstClr val="black"/>
                </a:solidFill>
                <a:ea typeface="黑体" pitchFamily="2" charset="-122"/>
                <a:cs typeface="Arial" pitchFamily="34" charset="0"/>
              </a:rPr>
              <a:t>Ethereum</a:t>
            </a:r>
            <a:r>
              <a:rPr lang="zh-CN" altLang="en-US" sz="2800" dirty="0">
                <a:solidFill>
                  <a:prstClr val="black"/>
                </a:solidFill>
                <a:ea typeface="黑体" pitchFamily="2" charset="-122"/>
                <a:cs typeface="Arial" pitchFamily="34" charset="0"/>
              </a:rPr>
              <a:t>：</a:t>
            </a:r>
            <a:r>
              <a:rPr lang="en-US" altLang="en-US" sz="2800" dirty="0" err="1">
                <a:solidFill>
                  <a:prstClr val="black"/>
                </a:solidFill>
                <a:ea typeface="黑体" pitchFamily="2" charset="-122"/>
                <a:cs typeface="Arial" pitchFamily="34" charset="0"/>
              </a:rPr>
              <a:t>Merkle</a:t>
            </a:r>
            <a:r>
              <a:rPr lang="en-US" altLang="en-US" sz="2800" dirty="0">
                <a:solidFill>
                  <a:prstClr val="black"/>
                </a:solidFill>
                <a:ea typeface="黑体" pitchFamily="2" charset="-122"/>
                <a:cs typeface="Arial" pitchFamily="34" charset="0"/>
              </a:rPr>
              <a:t> Patricia T</a:t>
            </a:r>
            <a:r>
              <a:rPr lang="en-US" altLang="zh-CN" sz="2800" dirty="0">
                <a:solidFill>
                  <a:prstClr val="black"/>
                </a:solidFill>
                <a:ea typeface="黑体" pitchFamily="2" charset="-122"/>
                <a:cs typeface="Arial" pitchFamily="34" charset="0"/>
              </a:rPr>
              <a:t>rie/</a:t>
            </a:r>
            <a:r>
              <a:rPr lang="en-US" altLang="en-US" sz="2800" dirty="0">
                <a:solidFill>
                  <a:prstClr val="black"/>
                </a:solidFill>
                <a:ea typeface="黑体" pitchFamily="2" charset="-122"/>
                <a:cs typeface="Arial" pitchFamily="34" charset="0"/>
              </a:rPr>
              <a:t>Tree</a:t>
            </a:r>
          </a:p>
        </p:txBody>
      </p:sp>
      <p:pic>
        <p:nvPicPr>
          <p:cNvPr id="6146" name="Picture 2" descr="https://img-blog.csdn.net/20170217104927023?watermark/2/text/aHR0cDovL2Jsb2cuY3Nkbi5uZXQvcXFfMzM5MzUyNT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39" y="1556793"/>
            <a:ext cx="6768752" cy="478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644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4" name="图片 3"/>
          <p:cNvPicPr>
            <a:picLocks noChangeAspect="1"/>
          </p:cNvPicPr>
          <p:nvPr/>
        </p:nvPicPr>
        <p:blipFill>
          <a:blip r:embed="rId4"/>
          <a:stretch>
            <a:fillRect/>
          </a:stretch>
        </p:blipFill>
        <p:spPr>
          <a:xfrm>
            <a:off x="1051013" y="104022"/>
            <a:ext cx="9285274" cy="6557725"/>
          </a:xfrm>
          <a:prstGeom prst="rect">
            <a:avLst/>
          </a:prstGeom>
        </p:spPr>
      </p:pic>
    </p:spTree>
    <p:extLst>
      <p:ext uri="{BB962C8B-B14F-4D97-AF65-F5344CB8AC3E}">
        <p14:creationId xmlns:p14="http://schemas.microsoft.com/office/powerpoint/2010/main" val="12604657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外部账户</a:t>
            </a:r>
            <a:r>
              <a:rPr lang="en-US" altLang="zh-CN" sz="3200" dirty="0" smtClean="0">
                <a:solidFill>
                  <a:srgbClr val="5B9BD5">
                    <a:lumMod val="75000"/>
                  </a:srgbClr>
                </a:solidFill>
                <a:latin typeface="微软雅黑" panose="020B0503020204020204" charset="-122"/>
                <a:ea typeface="微软雅黑" panose="020B0503020204020204" charset="-122"/>
              </a:rPr>
              <a:t>vs</a:t>
            </a:r>
            <a:r>
              <a:rPr lang="zh-CN" altLang="en-US" sz="3200" dirty="0" smtClean="0">
                <a:solidFill>
                  <a:srgbClr val="5B9BD5">
                    <a:lumMod val="75000"/>
                  </a:srgbClr>
                </a:solidFill>
                <a:latin typeface="微软雅黑" panose="020B0503020204020204" charset="-122"/>
                <a:ea typeface="微软雅黑" panose="020B0503020204020204" charset="-122"/>
              </a:rPr>
              <a:t>合约账户</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21" name="文本框 20"/>
          <p:cNvSpPr txBox="1"/>
          <p:nvPr/>
        </p:nvSpPr>
        <p:spPr>
          <a:xfrm>
            <a:off x="1002658" y="1792821"/>
            <a:ext cx="9476367" cy="1865126"/>
          </a:xfrm>
          <a:prstGeom prst="rect">
            <a:avLst/>
          </a:prstGeom>
          <a:noFill/>
        </p:spPr>
        <p:txBody>
          <a:bodyPr wrap="square" rtlCol="0">
            <a:spAutoFit/>
          </a:bodyPr>
          <a:lstStyle/>
          <a:p>
            <a:pPr lvl="0" algn="just">
              <a:lnSpc>
                <a:spcPct val="160000"/>
              </a:lnSpc>
            </a:pPr>
            <a:r>
              <a:rPr lang="zh-CN" altLang="en-US" sz="2400" dirty="0" smtClean="0">
                <a:solidFill>
                  <a:srgbClr val="5B9BD5">
                    <a:lumMod val="75000"/>
                  </a:srgbClr>
                </a:solidFill>
                <a:latin typeface="微软雅黑" panose="020B0503020204020204" charset="-122"/>
                <a:ea typeface="微软雅黑" panose="020B0503020204020204" charset="-122"/>
                <a:cs typeface="微软雅黑" panose="020B0503020204020204" charset="-122"/>
              </a:rPr>
              <a:t>外部</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用户账号（</a:t>
            </a:r>
            <a:r>
              <a:rPr lang="en-US" altLang="zh-CN"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EOA</a:t>
            </a: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：拥有私钥的账号，可以发起交易，控制以太坊的访问。</a:t>
            </a:r>
            <a:endParaRPr lang="en-US" altLang="zh-CN" sz="2400" dirty="0">
              <a:solidFill>
                <a:prstClr val="black"/>
              </a:solidFill>
              <a:latin typeface="微软雅黑" panose="020B0503020204020204" charset="-122"/>
              <a:ea typeface="微软雅黑" panose="020B0503020204020204" charset="-122"/>
              <a:cs typeface="微软雅黑" panose="020B0503020204020204" charset="-122"/>
            </a:endParaRPr>
          </a:p>
          <a:p>
            <a:pPr lvl="0" algn="just">
              <a:lnSpc>
                <a:spcPct val="160000"/>
              </a:lnSpc>
            </a:pPr>
            <a:r>
              <a:rPr lang="zh-CN" altLang="en-US" sz="2400" dirty="0">
                <a:solidFill>
                  <a:srgbClr val="5B9BD5">
                    <a:lumMod val="75000"/>
                  </a:srgbClr>
                </a:solidFill>
                <a:latin typeface="微软雅黑" panose="020B0503020204020204" charset="-122"/>
                <a:ea typeface="微软雅黑" panose="020B0503020204020204" charset="-122"/>
                <a:cs typeface="微软雅黑" panose="020B0503020204020204" charset="-122"/>
              </a:rPr>
              <a:t>合约账号</a:t>
            </a:r>
            <a:r>
              <a:rPr lang="zh-CN" altLang="en-US" sz="2400" dirty="0">
                <a:solidFill>
                  <a:prstClr val="black"/>
                </a:solidFill>
                <a:latin typeface="微软雅黑" panose="020B0503020204020204" charset="-122"/>
                <a:ea typeface="微软雅黑" panose="020B0503020204020204" charset="-122"/>
                <a:cs typeface="微软雅黑" panose="020B0503020204020204" charset="-122"/>
              </a:rPr>
              <a:t>：含有代码，没有私钥，不可以主动生成交易。</a:t>
            </a: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2050" name="Picture 2" descr="https://www.lucassaldanha.com/content/images/2018/12/Ethereum-diagram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 y="3657947"/>
            <a:ext cx="6350504" cy="277465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6805799" y="4242722"/>
            <a:ext cx="4778864" cy="2189882"/>
          </a:xfrm>
          <a:prstGeom prst="rect">
            <a:avLst/>
          </a:prstGeom>
        </p:spPr>
      </p:pic>
    </p:spTree>
    <p:extLst>
      <p:ext uri="{BB962C8B-B14F-4D97-AF65-F5344CB8AC3E}">
        <p14:creationId xmlns:p14="http://schemas.microsoft.com/office/powerpoint/2010/main" val="2118346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23521" y="635"/>
            <a:ext cx="12192000" cy="6857365"/>
          </a:xfrm>
          <a:prstGeom prst="rect">
            <a:avLst/>
          </a:prstGeom>
        </p:spPr>
      </p:pic>
      <p:sp>
        <p:nvSpPr>
          <p:cNvPr id="21" name="文本框 20"/>
          <p:cNvSpPr txBox="1"/>
          <p:nvPr/>
        </p:nvSpPr>
        <p:spPr>
          <a:xfrm>
            <a:off x="868193" y="2363052"/>
            <a:ext cx="4337681" cy="2456057"/>
          </a:xfrm>
          <a:prstGeom prst="rect">
            <a:avLst/>
          </a:prstGeom>
          <a:noFill/>
        </p:spPr>
        <p:txBody>
          <a:bodyPr wrap="square" rtlCol="0">
            <a:spAutoFit/>
          </a:bodyPr>
          <a:lstStyle/>
          <a:p>
            <a:pPr algn="just">
              <a:lnSpc>
                <a:spcPct val="160000"/>
              </a:lnSpc>
            </a:pP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公钥</a:t>
            </a:r>
            <a:r>
              <a:rPr lang="zh-CN" altLang="en-US" sz="2400"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验证签</a:t>
            </a: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名</a:t>
            </a:r>
            <a:r>
              <a:rPr lang="zh-CN" altLang="en-US" sz="2400" dirty="0" smtClean="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过程</a:t>
            </a: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400" dirty="0">
                <a:latin typeface="微软雅黑" panose="020B0503020204020204" charset="-122"/>
                <a:ea typeface="微软雅黑" panose="020B0503020204020204" charset="-122"/>
                <a:cs typeface="微软雅黑" panose="020B0503020204020204" charset="-122"/>
                <a:sym typeface="+mn-ea"/>
              </a:rPr>
              <a:t>收到对方发送</a:t>
            </a:r>
            <a:r>
              <a:rPr lang="zh-CN" altLang="en-US" sz="2400" dirty="0" smtClean="0">
                <a:latin typeface="微软雅黑" panose="020B0503020204020204" charset="-122"/>
                <a:ea typeface="微软雅黑" panose="020B0503020204020204" charset="-122"/>
                <a:cs typeface="微软雅黑" panose="020B0503020204020204" charset="-122"/>
                <a:sym typeface="+mn-ea"/>
              </a:rPr>
              <a:t>的（消息，签名）后，验证者使用</a:t>
            </a:r>
            <a:r>
              <a:rPr lang="zh-CN" altLang="en-US"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发送方</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的公钥</a:t>
            </a:r>
            <a:r>
              <a:rPr lang="zh-CN" altLang="en-US" sz="2400" dirty="0">
                <a:latin typeface="微软雅黑" panose="020B0503020204020204" charset="-122"/>
                <a:ea typeface="微软雅黑" panose="020B0503020204020204" charset="-122"/>
                <a:cs typeface="微软雅黑" panose="020B0503020204020204" charset="-122"/>
                <a:sym typeface="+mn-ea"/>
              </a:rPr>
              <a:t>验证签名后</a:t>
            </a:r>
            <a:r>
              <a:rPr lang="zh-CN" altLang="en-US" sz="2400" dirty="0" smtClean="0">
                <a:latin typeface="微软雅黑" panose="020B0503020204020204" charset="-122"/>
                <a:ea typeface="微软雅黑" panose="020B0503020204020204" charset="-122"/>
                <a:cs typeface="微软雅黑" panose="020B0503020204020204" charset="-122"/>
                <a:sym typeface="+mn-ea"/>
              </a:rPr>
              <a:t>的消息的合法性。</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3959352" y="1021470"/>
            <a:ext cx="3524062" cy="584775"/>
          </a:xfrm>
          <a:prstGeom prst="rect">
            <a:avLst/>
          </a:prstGeom>
          <a:noFill/>
        </p:spPr>
        <p:txBody>
          <a:bodyPr wrap="square" rtlCol="0">
            <a:spAutoFit/>
          </a:bodyPr>
          <a:lstStyle/>
          <a:p>
            <a:r>
              <a:rPr lang="zh-CN" altLang="en-US" sz="3200" dirty="0">
                <a:solidFill>
                  <a:schemeClr val="accent1">
                    <a:lumMod val="75000"/>
                  </a:schemeClr>
                </a:solidFill>
                <a:latin typeface="微软雅黑" panose="020B0503020204020204" charset="-122"/>
                <a:ea typeface="微软雅黑" panose="020B0503020204020204" charset="-122"/>
              </a:rPr>
              <a:t>公钥</a:t>
            </a:r>
            <a:r>
              <a:rPr lang="zh-CN" altLang="en-US" sz="3200" dirty="0" smtClean="0">
                <a:solidFill>
                  <a:schemeClr val="accent1">
                    <a:lumMod val="75000"/>
                  </a:schemeClr>
                </a:solidFill>
                <a:latin typeface="微软雅黑" panose="020B0503020204020204" charset="-122"/>
                <a:ea typeface="微软雅黑" panose="020B0503020204020204" charset="-122"/>
              </a:rPr>
              <a:t>验证签名过程</a:t>
            </a:r>
            <a:endParaRPr lang="zh-CN" altLang="en-US" sz="3200" dirty="0">
              <a:solidFill>
                <a:schemeClr val="accent1">
                  <a:lumMod val="75000"/>
                </a:schemeClr>
              </a:solidFill>
              <a:latin typeface="微软雅黑" panose="020B0503020204020204" charset="-122"/>
              <a:ea typeface="微软雅黑" panose="020B0503020204020204" charset="-122"/>
            </a:endParaRPr>
          </a:p>
        </p:txBody>
      </p:sp>
      <p:sp>
        <p:nvSpPr>
          <p:cNvPr id="9" name="圆角矩形 4"/>
          <p:cNvSpPr/>
          <p:nvPr/>
        </p:nvSpPr>
        <p:spPr>
          <a:xfrm>
            <a:off x="5598218" y="2152445"/>
            <a:ext cx="948522" cy="703507"/>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10" name="文本框 9"/>
          <p:cNvSpPr txBox="1"/>
          <p:nvPr/>
        </p:nvSpPr>
        <p:spPr>
          <a:xfrm>
            <a:off x="5666699" y="2207168"/>
            <a:ext cx="948522" cy="525657"/>
          </a:xfrm>
          <a:prstGeom prst="rect">
            <a:avLst/>
          </a:prstGeom>
          <a:noFill/>
        </p:spPr>
        <p:txBody>
          <a:bodyPr wrap="square" rtlCol="0">
            <a:spAutoFit/>
          </a:bodyPr>
          <a:lstStyle/>
          <a:p>
            <a:pPr algn="just">
              <a:lnSpc>
                <a:spcPct val="130000"/>
              </a:lnSpc>
            </a:pPr>
            <a:r>
              <a:rPr lang="zh-CN" altLang="en-US" sz="2400" b="1" dirty="0">
                <a:solidFill>
                  <a:schemeClr val="accent1">
                    <a:lumMod val="75000"/>
                  </a:schemeClr>
                </a:solidFill>
                <a:latin typeface="微软雅黑" panose="020B0503020204020204" charset="-122"/>
                <a:ea typeface="微软雅黑" panose="020B0503020204020204" charset="-122"/>
              </a:rPr>
              <a:t>公钥</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5" name="加号 4"/>
          <p:cNvSpPr/>
          <p:nvPr/>
        </p:nvSpPr>
        <p:spPr>
          <a:xfrm>
            <a:off x="5689529" y="3034561"/>
            <a:ext cx="769076" cy="713069"/>
          </a:xfrm>
          <a:prstGeom prst="mathPl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6779805" y="3239999"/>
            <a:ext cx="923314" cy="28449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838715" y="2749950"/>
            <a:ext cx="769076" cy="583565"/>
          </a:xfrm>
          <a:prstGeom prst="rect">
            <a:avLst/>
          </a:prstGeom>
          <a:noFill/>
        </p:spPr>
        <p:txBody>
          <a:bodyPr wrap="square" rtlCol="0">
            <a:spAutoFit/>
          </a:bodyPr>
          <a:lstStyle/>
          <a:p>
            <a:pPr algn="just">
              <a:lnSpc>
                <a:spcPct val="160000"/>
              </a:lnSpc>
            </a:pPr>
            <a:r>
              <a:rPr lang="zh-CN" altLang="en-US" sz="20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验证</a:t>
            </a:r>
          </a:p>
        </p:txBody>
      </p:sp>
      <p:sp>
        <p:nvSpPr>
          <p:cNvPr id="20" name="圆角矩形 4"/>
          <p:cNvSpPr/>
          <p:nvPr/>
        </p:nvSpPr>
        <p:spPr>
          <a:xfrm>
            <a:off x="5598218" y="3924525"/>
            <a:ext cx="948522" cy="703507"/>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22" name="文本框 21"/>
          <p:cNvSpPr txBox="1"/>
          <p:nvPr/>
        </p:nvSpPr>
        <p:spPr>
          <a:xfrm>
            <a:off x="5666699" y="3979248"/>
            <a:ext cx="948522" cy="525657"/>
          </a:xfrm>
          <a:prstGeom prst="rect">
            <a:avLst/>
          </a:prstGeom>
          <a:noFill/>
        </p:spPr>
        <p:txBody>
          <a:bodyPr wrap="square" rtlCol="0">
            <a:spAutoFit/>
          </a:bodyPr>
          <a:lstStyle/>
          <a:p>
            <a:pPr algn="just">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消息</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pic>
        <p:nvPicPr>
          <p:cNvPr id="4" name="图片 3" descr="LGlogo"/>
          <p:cNvPicPr>
            <a:picLocks noChangeAspect="1"/>
          </p:cNvPicPr>
          <p:nvPr/>
        </p:nvPicPr>
        <p:blipFill>
          <a:blip r:embed="rId3"/>
          <a:stretch>
            <a:fillRect/>
          </a:stretch>
        </p:blipFill>
        <p:spPr>
          <a:xfrm>
            <a:off x="455295" y="467995"/>
            <a:ext cx="2588260" cy="575310"/>
          </a:xfrm>
          <a:prstGeom prst="rect">
            <a:avLst/>
          </a:prstGeom>
        </p:spPr>
      </p:pic>
      <p:sp>
        <p:nvSpPr>
          <p:cNvPr id="28" name="圆角矩形 4"/>
          <p:cNvSpPr/>
          <p:nvPr/>
        </p:nvSpPr>
        <p:spPr>
          <a:xfrm>
            <a:off x="7830478" y="2393574"/>
            <a:ext cx="1569358" cy="712751"/>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29" name="文本框 28"/>
          <p:cNvSpPr txBox="1"/>
          <p:nvPr/>
        </p:nvSpPr>
        <p:spPr>
          <a:xfrm>
            <a:off x="7834158" y="2471110"/>
            <a:ext cx="1569359" cy="525657"/>
          </a:xfrm>
          <a:prstGeom prst="rect">
            <a:avLst/>
          </a:prstGeom>
          <a:noFill/>
        </p:spPr>
        <p:txBody>
          <a:bodyPr wrap="square" rtlCol="0">
            <a:spAutoFit/>
          </a:bodyPr>
          <a:lstStyle/>
          <a:p>
            <a:pPr algn="just">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通过</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30" name="圆角矩形 4"/>
          <p:cNvSpPr/>
          <p:nvPr/>
        </p:nvSpPr>
        <p:spPr>
          <a:xfrm>
            <a:off x="7830478" y="3469670"/>
            <a:ext cx="1569358" cy="712751"/>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31" name="文本框 30"/>
          <p:cNvSpPr txBox="1"/>
          <p:nvPr/>
        </p:nvSpPr>
        <p:spPr>
          <a:xfrm>
            <a:off x="7834158" y="3547206"/>
            <a:ext cx="1569359" cy="525657"/>
          </a:xfrm>
          <a:prstGeom prst="rect">
            <a:avLst/>
          </a:prstGeom>
          <a:noFill/>
        </p:spPr>
        <p:txBody>
          <a:bodyPr wrap="square" rtlCol="0">
            <a:spAutoFit/>
          </a:bodyPr>
          <a:lstStyle/>
          <a:p>
            <a:pPr algn="just">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不通过</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34" name="圆角矩形 4"/>
          <p:cNvSpPr/>
          <p:nvPr/>
        </p:nvSpPr>
        <p:spPr>
          <a:xfrm>
            <a:off x="5598218" y="4845116"/>
            <a:ext cx="948522" cy="703507"/>
          </a:xfrm>
          <a:prstGeom prst="roundRect">
            <a:avLst/>
          </a:prstGeom>
          <a:solidFill>
            <a:schemeClr val="accent1">
              <a:lumMod val="40000"/>
              <a:lumOff val="60000"/>
            </a:schemeClr>
          </a:solidFill>
          <a:ln w="19050" cmpd="sng">
            <a:solidFill>
              <a:schemeClr val="accent1">
                <a:lumMod val="60000"/>
                <a:lumOff val="40000"/>
              </a:schemeClr>
            </a:solidFill>
            <a:prstDash val="solid"/>
            <a:round/>
            <a:headEnd type="none"/>
            <a:tailEnd type="none" w="med" len="med"/>
          </a:ln>
          <a:effectLst>
            <a:outerShdw blurRad="635000" dist="254000" dir="2700000" algn="ctr" rotWithShape="0">
              <a:srgbClr val="808080">
                <a:alpha val="20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a:ln>
                <a:noFill/>
              </a:ln>
              <a:solidFill>
                <a:schemeClr val="bg1">
                  <a:lumMod val="95000"/>
                </a:schemeClr>
              </a:solidFill>
              <a:effectLst/>
              <a:uLnTx/>
              <a:uFillTx/>
              <a:latin typeface="微软雅黑" panose="020B0503020204020204" charset="-122"/>
              <a:ea typeface="微软雅黑" panose="020B0503020204020204" charset="-122"/>
            </a:endParaRPr>
          </a:p>
        </p:txBody>
      </p:sp>
      <p:sp>
        <p:nvSpPr>
          <p:cNvPr id="35" name="文本框 34"/>
          <p:cNvSpPr txBox="1"/>
          <p:nvPr/>
        </p:nvSpPr>
        <p:spPr>
          <a:xfrm>
            <a:off x="5666699" y="4899839"/>
            <a:ext cx="948522" cy="525657"/>
          </a:xfrm>
          <a:prstGeom prst="rect">
            <a:avLst/>
          </a:prstGeom>
          <a:noFill/>
        </p:spPr>
        <p:txBody>
          <a:bodyPr wrap="square" rtlCol="0">
            <a:spAutoFit/>
          </a:bodyPr>
          <a:lstStyle/>
          <a:p>
            <a:pPr algn="just">
              <a:lnSpc>
                <a:spcPct val="130000"/>
              </a:lnSpc>
            </a:pPr>
            <a:r>
              <a:rPr lang="zh-CN" altLang="en-US" sz="2400" b="1" dirty="0" smtClean="0">
                <a:solidFill>
                  <a:schemeClr val="accent1">
                    <a:lumMod val="75000"/>
                  </a:schemeClr>
                </a:solidFill>
                <a:latin typeface="微软雅黑" panose="020B0503020204020204" charset="-122"/>
                <a:ea typeface="微软雅黑" panose="020B0503020204020204" charset="-122"/>
              </a:rPr>
              <a:t>签名</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外部账户</a:t>
            </a:r>
            <a:r>
              <a:rPr lang="en-US" altLang="zh-CN" sz="3200" dirty="0" smtClean="0">
                <a:solidFill>
                  <a:srgbClr val="5B9BD5">
                    <a:lumMod val="75000"/>
                  </a:srgbClr>
                </a:solidFill>
                <a:latin typeface="微软雅黑" panose="020B0503020204020204" charset="-122"/>
                <a:ea typeface="微软雅黑" panose="020B0503020204020204" charset="-122"/>
              </a:rPr>
              <a:t>vs</a:t>
            </a:r>
            <a:r>
              <a:rPr lang="zh-CN" altLang="en-US" sz="3200" dirty="0" smtClean="0">
                <a:solidFill>
                  <a:srgbClr val="5B9BD5">
                    <a:lumMod val="75000"/>
                  </a:srgbClr>
                </a:solidFill>
                <a:latin typeface="微软雅黑" panose="020B0503020204020204" charset="-122"/>
                <a:ea typeface="微软雅黑" panose="020B0503020204020204" charset="-122"/>
              </a:rPr>
              <a:t>合约账户</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941832" y="1867154"/>
            <a:ext cx="9692640" cy="4524315"/>
          </a:xfrm>
          <a:prstGeom prst="rect">
            <a:avLst/>
          </a:prstGeom>
        </p:spPr>
        <p:txBody>
          <a:bodyPr wrap="square">
            <a:spAutoFit/>
          </a:bodyPr>
          <a:lstStyle/>
          <a:p>
            <a:pPr>
              <a:buFont typeface="Arial" panose="020B0604020202020204" pitchFamily="34" charset="0"/>
              <a:buChar char="•"/>
            </a:pPr>
            <a:r>
              <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nonce</a:t>
            </a:r>
          </a:p>
          <a:p>
            <a:pPr marL="742950" lvl="1" indent="-285750">
              <a:buFont typeface="Arial" panose="020B0604020202020204" pitchFamily="34" charset="0"/>
              <a:buChar char="•"/>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此地址发出的交易总数</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 (EOA</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账号</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p>
          <a:p>
            <a:pPr marL="742950" lvl="1" indent="-285750">
              <a:buFont typeface="Arial" panose="020B0604020202020204" pitchFamily="34" charset="0"/>
              <a:buChar char="•"/>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此地址创建</a:t>
            </a:r>
            <a:r>
              <a:rPr lang="zh-CN" altLang="en-US" sz="2400"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的合约总数</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（合约账户）</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buFont typeface="Arial" panose="020B0604020202020204" pitchFamily="34" charset="0"/>
              <a:buChar char="•"/>
            </a:pPr>
            <a:r>
              <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balance</a:t>
            </a:r>
          </a:p>
          <a:p>
            <a:pPr marL="742950" lvl="1" indent="-285750">
              <a:buFont typeface="Arial" panose="020B0604020202020204" pitchFamily="34" charset="0"/>
              <a:buChar char="•"/>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此地址拥有的以太币数量余额</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为</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hlinkClick r:id="rId4"/>
              </a:rPr>
              <a:t>Wei</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为单位</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p>
          <a:p>
            <a:pPr>
              <a:buFont typeface="Arial" panose="020B0604020202020204" pitchFamily="34" charset="0"/>
              <a:buChar char="•"/>
            </a:pPr>
            <a:r>
              <a:rPr lang="en-US" altLang="zh-CN" sz="2400" dirty="0" err="1">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storageRoot</a:t>
            </a:r>
            <a:endPar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a:buFont typeface="Arial" panose="020B0604020202020204" pitchFamily="34" charset="0"/>
              <a:buChar char="•"/>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合约账户，存储合约状态（变量）树（另外一个</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patricia</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trie</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）根的</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hash</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值</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a:buFont typeface="Arial" panose="020B0604020202020204" pitchFamily="34" charset="0"/>
              <a:buChar char="•"/>
            </a:pP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EOA</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账户，此值为空</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a:buFont typeface="Arial" panose="020B0604020202020204" pitchFamily="34" charset="0"/>
              <a:buChar char="•"/>
            </a:pPr>
            <a:r>
              <a:rPr lang="en-US" altLang="zh-CN" sz="2400" dirty="0" err="1">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codeHash</a:t>
            </a:r>
            <a:endPar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a:buFont typeface="Arial" panose="020B0604020202020204" pitchFamily="34" charset="0"/>
              <a:buChar char="•"/>
            </a:pP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合约账户，此值合约代码的</a:t>
            </a: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hash</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值</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a:buFont typeface="Arial" panose="020B0604020202020204" pitchFamily="34" charset="0"/>
              <a:buChar char="•"/>
            </a:pPr>
            <a:r>
              <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EOA</a:t>
            </a:r>
            <a:r>
              <a:rPr lang="zh-CN" altLang="en-US" sz="2400" dirty="0">
                <a:solidFill>
                  <a:prstClr val="black"/>
                </a:solidFill>
                <a:latin typeface="Times New Roman" panose="02020603050405020304" pitchFamily="18" charset="0"/>
                <a:ea typeface="微软雅黑" panose="020B0503020204020204" charset="-122"/>
                <a:cs typeface="Times New Roman" panose="02020603050405020304" pitchFamily="18" charset="0"/>
              </a:rPr>
              <a:t>账户，此值为空</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3170066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13716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智能合约例子</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969264" y="1648460"/>
            <a:ext cx="9692640" cy="5632311"/>
          </a:xfrm>
          <a:prstGeom prst="rect">
            <a:avLst/>
          </a:prstGeom>
        </p:spPr>
        <p:txBody>
          <a:bodyPr wrap="square">
            <a:spAutoFit/>
          </a:bodyPr>
          <a:lstStyle/>
          <a:p>
            <a:r>
              <a:rPr lang="en-US" altLang="zh-CN" sz="2400" dirty="0" smtClean="0"/>
              <a:t>pragma</a:t>
            </a:r>
            <a:r>
              <a:rPr lang="en-US" altLang="zh-CN" sz="2400" dirty="0"/>
              <a:t> solidity &gt;=0.4.22 &lt;0.9.0;</a:t>
            </a:r>
            <a:br>
              <a:rPr lang="en-US" altLang="zh-CN" sz="2400" dirty="0"/>
            </a:br>
            <a:r>
              <a:rPr lang="en-US" altLang="zh-CN" sz="2400" dirty="0"/>
              <a:t>contract Migrations {</a:t>
            </a:r>
            <a:br>
              <a:rPr lang="en-US" altLang="zh-CN" sz="2400" dirty="0"/>
            </a:br>
            <a:r>
              <a:rPr lang="en-US" altLang="zh-CN" sz="2400" dirty="0"/>
              <a:t>  </a:t>
            </a:r>
            <a:r>
              <a:rPr lang="en-US" altLang="zh-CN" sz="2400" b="1" dirty="0">
                <a:solidFill>
                  <a:srgbClr val="FF0000"/>
                </a:solidFill>
              </a:rPr>
              <a:t>address</a:t>
            </a:r>
            <a:r>
              <a:rPr lang="en-US" altLang="zh-CN" sz="2400" dirty="0">
                <a:solidFill>
                  <a:srgbClr val="FF0000"/>
                </a:solidFill>
              </a:rPr>
              <a:t> </a:t>
            </a:r>
            <a:r>
              <a:rPr lang="en-US" altLang="zh-CN" sz="2400" dirty="0"/>
              <a:t>public</a:t>
            </a:r>
            <a:r>
              <a:rPr lang="en-US" altLang="zh-CN" sz="2400" dirty="0">
                <a:solidFill>
                  <a:srgbClr val="FF0000"/>
                </a:solidFill>
              </a:rPr>
              <a:t> </a:t>
            </a:r>
            <a:r>
              <a:rPr lang="en-US" altLang="zh-CN" sz="2400" b="1" dirty="0">
                <a:solidFill>
                  <a:srgbClr val="FF0000"/>
                </a:solidFill>
              </a:rPr>
              <a:t>owner</a:t>
            </a:r>
            <a:r>
              <a:rPr lang="en-US" altLang="zh-CN" sz="2400" dirty="0">
                <a:solidFill>
                  <a:srgbClr val="FF0000"/>
                </a:solidFill>
              </a:rPr>
              <a:t> </a:t>
            </a:r>
            <a:r>
              <a:rPr lang="en-US" altLang="zh-CN" sz="2400" dirty="0"/>
              <a:t>= </a:t>
            </a:r>
            <a:r>
              <a:rPr lang="en-US" altLang="zh-CN" sz="2400" dirty="0" err="1"/>
              <a:t>msg.sender</a:t>
            </a:r>
            <a:r>
              <a:rPr lang="en-US" altLang="zh-CN" sz="2400" dirty="0">
                <a:solidFill>
                  <a:srgbClr val="FF0000"/>
                </a:solidFill>
              </a:rPr>
              <a:t>;</a:t>
            </a:r>
            <a:br>
              <a:rPr lang="en-US" altLang="zh-CN" sz="2400" dirty="0">
                <a:solidFill>
                  <a:srgbClr val="FF0000"/>
                </a:solidFill>
              </a:rPr>
            </a:br>
            <a:r>
              <a:rPr lang="en-US" altLang="zh-CN" sz="2400" dirty="0"/>
              <a:t> </a:t>
            </a:r>
            <a:r>
              <a:rPr lang="en-US" altLang="zh-CN" sz="2400" b="1" dirty="0"/>
              <a:t> </a:t>
            </a:r>
            <a:r>
              <a:rPr lang="en-US" altLang="zh-CN" sz="2400" b="1" dirty="0" err="1">
                <a:solidFill>
                  <a:srgbClr val="FF0000"/>
                </a:solidFill>
              </a:rPr>
              <a:t>uint</a:t>
            </a:r>
            <a:r>
              <a:rPr lang="en-US" altLang="zh-CN" sz="2400" dirty="0">
                <a:solidFill>
                  <a:srgbClr val="FF0000"/>
                </a:solidFill>
              </a:rPr>
              <a:t> </a:t>
            </a:r>
            <a:r>
              <a:rPr lang="en-US" altLang="zh-CN" sz="2400" dirty="0"/>
              <a:t>public</a:t>
            </a:r>
            <a:r>
              <a:rPr lang="en-US" altLang="zh-CN" sz="2400" dirty="0">
                <a:solidFill>
                  <a:srgbClr val="FF0000"/>
                </a:solidFill>
              </a:rPr>
              <a:t> </a:t>
            </a:r>
            <a:r>
              <a:rPr lang="en-US" altLang="zh-CN" sz="2400" b="1" dirty="0" err="1">
                <a:solidFill>
                  <a:srgbClr val="FF0000"/>
                </a:solidFill>
              </a:rPr>
              <a:t>last_completed_migration</a:t>
            </a:r>
            <a:r>
              <a:rPr lang="en-US" altLang="zh-CN" sz="2400" dirty="0">
                <a:solidFill>
                  <a:srgbClr val="FF0000"/>
                </a:solidFill>
              </a:rPr>
              <a:t>;</a:t>
            </a:r>
            <a:br>
              <a:rPr lang="en-US" altLang="zh-CN" sz="2400" dirty="0">
                <a:solidFill>
                  <a:srgbClr val="FF0000"/>
                </a:solidFill>
              </a:rPr>
            </a:br>
            <a:r>
              <a:rPr lang="en-US" altLang="zh-CN" sz="2400" dirty="0"/>
              <a:t>modifier restricted() {</a:t>
            </a:r>
            <a:br>
              <a:rPr lang="en-US" altLang="zh-CN" sz="2400" dirty="0"/>
            </a:br>
            <a:r>
              <a:rPr lang="en-US" altLang="zh-CN" sz="2400" dirty="0"/>
              <a:t>    require(</a:t>
            </a:r>
            <a:br>
              <a:rPr lang="en-US" altLang="zh-CN" sz="2400" dirty="0"/>
            </a:br>
            <a:r>
              <a:rPr lang="en-US" altLang="zh-CN" sz="2400" dirty="0"/>
              <a:t>      </a:t>
            </a:r>
            <a:r>
              <a:rPr lang="en-US" altLang="zh-CN" sz="2400" dirty="0" err="1"/>
              <a:t>msg.sender</a:t>
            </a:r>
            <a:r>
              <a:rPr lang="en-US" altLang="zh-CN" sz="2400" dirty="0"/>
              <a:t> == owner,</a:t>
            </a:r>
            <a:br>
              <a:rPr lang="en-US" altLang="zh-CN" sz="2400" dirty="0"/>
            </a:br>
            <a:r>
              <a:rPr lang="en-US" altLang="zh-CN" sz="2400" dirty="0"/>
              <a:t>      "This function is restricted to the </a:t>
            </a:r>
            <a:r>
              <a:rPr lang="en-US" altLang="zh-CN" sz="2400" dirty="0" err="1"/>
              <a:t>contract&amp;apos;s</a:t>
            </a:r>
            <a:r>
              <a:rPr lang="en-US" altLang="zh-CN" sz="2400" dirty="0"/>
              <a:t> owner"</a:t>
            </a:r>
            <a:br>
              <a:rPr lang="en-US" altLang="zh-CN" sz="2400" dirty="0"/>
            </a:br>
            <a:r>
              <a:rPr lang="en-US" altLang="zh-CN" sz="2400" dirty="0"/>
              <a:t>    );</a:t>
            </a:r>
            <a:br>
              <a:rPr lang="en-US" altLang="zh-CN" sz="2400" dirty="0"/>
            </a:br>
            <a:r>
              <a:rPr lang="en-US" altLang="zh-CN" sz="2400" dirty="0"/>
              <a:t>    _;</a:t>
            </a:r>
            <a:br>
              <a:rPr lang="en-US" altLang="zh-CN" sz="2400" dirty="0"/>
            </a:br>
            <a:r>
              <a:rPr lang="en-US" altLang="zh-CN" sz="2400" dirty="0"/>
              <a:t>  }</a:t>
            </a:r>
            <a:br>
              <a:rPr lang="en-US" altLang="zh-CN" sz="2400" dirty="0"/>
            </a:br>
            <a:r>
              <a:rPr lang="en-US" altLang="zh-CN" sz="2400" dirty="0"/>
              <a:t>function </a:t>
            </a:r>
            <a:r>
              <a:rPr lang="en-US" altLang="zh-CN" sz="2400" dirty="0" err="1"/>
              <a:t>setCompleted</a:t>
            </a:r>
            <a:r>
              <a:rPr lang="en-US" altLang="zh-CN" sz="2400" dirty="0"/>
              <a:t>(</a:t>
            </a:r>
            <a:r>
              <a:rPr lang="en-US" altLang="zh-CN" sz="2400" dirty="0" err="1"/>
              <a:t>uint</a:t>
            </a:r>
            <a:r>
              <a:rPr lang="en-US" altLang="zh-CN" sz="2400" dirty="0"/>
              <a:t> completed) public restricted {</a:t>
            </a:r>
            <a:br>
              <a:rPr lang="en-US" altLang="zh-CN" sz="2400" dirty="0"/>
            </a:br>
            <a:r>
              <a:rPr lang="en-US" altLang="zh-CN" sz="2400" dirty="0"/>
              <a:t>    </a:t>
            </a:r>
            <a:r>
              <a:rPr lang="en-US" altLang="zh-CN" sz="2400" dirty="0" err="1"/>
              <a:t>last_completed_migration</a:t>
            </a:r>
            <a:r>
              <a:rPr lang="en-US" altLang="zh-CN" sz="2400" dirty="0"/>
              <a:t> = completed;</a:t>
            </a:r>
            <a:br>
              <a:rPr lang="en-US" altLang="zh-CN" sz="2400" dirty="0"/>
            </a:br>
            <a:r>
              <a:rPr lang="en-US" altLang="zh-CN" sz="2400" dirty="0"/>
              <a:t>  }</a:t>
            </a:r>
            <a:br>
              <a:rPr lang="en-US" altLang="zh-CN" sz="2400" dirty="0"/>
            </a:br>
            <a:r>
              <a:rPr lang="en-US" altLang="zh-CN" sz="2400" dirty="0"/>
              <a:t>}</a:t>
            </a:r>
            <a:endParaRPr lang="en-US" altLang="zh-CN" sz="2400"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2465161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13716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智能合约例子</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4" name="矩形 3"/>
          <p:cNvSpPr/>
          <p:nvPr/>
        </p:nvSpPr>
        <p:spPr>
          <a:xfrm>
            <a:off x="969264" y="1648460"/>
            <a:ext cx="9692640" cy="1938992"/>
          </a:xfrm>
          <a:prstGeom prst="rect">
            <a:avLst/>
          </a:prstGeom>
        </p:spPr>
        <p:txBody>
          <a:bodyPr wrap="square">
            <a:spAutoFit/>
          </a:bodyPr>
          <a:lstStyle/>
          <a:p>
            <a:r>
              <a:rPr lang="en-US" altLang="zh-CN" sz="2400" b="1" dirty="0" smtClean="0">
                <a:solidFill>
                  <a:srgbClr val="FF0000"/>
                </a:solidFill>
              </a:rPr>
              <a:t>address</a:t>
            </a:r>
            <a:r>
              <a:rPr lang="en-US" altLang="zh-CN" sz="2400" dirty="0">
                <a:solidFill>
                  <a:srgbClr val="FF0000"/>
                </a:solidFill>
              </a:rPr>
              <a:t> </a:t>
            </a:r>
            <a:r>
              <a:rPr lang="en-US" altLang="zh-CN" sz="2400" dirty="0">
                <a:solidFill>
                  <a:prstClr val="black"/>
                </a:solidFill>
              </a:rPr>
              <a:t>public</a:t>
            </a:r>
            <a:r>
              <a:rPr lang="en-US" altLang="zh-CN" sz="2400" dirty="0">
                <a:solidFill>
                  <a:srgbClr val="FF0000"/>
                </a:solidFill>
              </a:rPr>
              <a:t> </a:t>
            </a:r>
            <a:r>
              <a:rPr lang="en-US" altLang="zh-CN" sz="2400" b="1" dirty="0">
                <a:solidFill>
                  <a:srgbClr val="FF0000"/>
                </a:solidFill>
              </a:rPr>
              <a:t>owner</a:t>
            </a:r>
            <a:r>
              <a:rPr lang="en-US" altLang="zh-CN" sz="2400" dirty="0">
                <a:solidFill>
                  <a:srgbClr val="FF0000"/>
                </a:solidFill>
              </a:rPr>
              <a:t> </a:t>
            </a:r>
            <a:r>
              <a:rPr lang="en-US" altLang="zh-CN" sz="2400" dirty="0">
                <a:solidFill>
                  <a:prstClr val="black"/>
                </a:solidFill>
              </a:rPr>
              <a:t>= </a:t>
            </a:r>
            <a:r>
              <a:rPr lang="en-US" altLang="zh-CN" sz="2400" dirty="0" err="1">
                <a:solidFill>
                  <a:prstClr val="black"/>
                </a:solidFill>
              </a:rPr>
              <a:t>msg.sender</a:t>
            </a:r>
            <a:r>
              <a:rPr lang="en-US" altLang="zh-CN" sz="2400" dirty="0">
                <a:solidFill>
                  <a:srgbClr val="FF0000"/>
                </a:solidFill>
              </a:rPr>
              <a:t>;</a:t>
            </a:r>
            <a:br>
              <a:rPr lang="en-US" altLang="zh-CN" sz="2400" dirty="0">
                <a:solidFill>
                  <a:srgbClr val="FF0000"/>
                </a:solidFill>
              </a:rPr>
            </a:br>
            <a:r>
              <a:rPr lang="en-US" altLang="zh-CN" sz="2400" b="1" dirty="0" err="1" smtClean="0">
                <a:solidFill>
                  <a:srgbClr val="FF0000"/>
                </a:solidFill>
              </a:rPr>
              <a:t>uint</a:t>
            </a:r>
            <a:r>
              <a:rPr lang="en-US" altLang="zh-CN" sz="2400" dirty="0">
                <a:solidFill>
                  <a:srgbClr val="FF0000"/>
                </a:solidFill>
              </a:rPr>
              <a:t> </a:t>
            </a:r>
            <a:r>
              <a:rPr lang="en-US" altLang="zh-CN" sz="2400" dirty="0">
                <a:solidFill>
                  <a:prstClr val="black"/>
                </a:solidFill>
              </a:rPr>
              <a:t>public</a:t>
            </a:r>
            <a:r>
              <a:rPr lang="en-US" altLang="zh-CN" sz="2400" dirty="0">
                <a:solidFill>
                  <a:srgbClr val="FF0000"/>
                </a:solidFill>
              </a:rPr>
              <a:t> </a:t>
            </a:r>
            <a:r>
              <a:rPr lang="en-US" altLang="zh-CN" sz="2400" b="1" dirty="0" err="1">
                <a:solidFill>
                  <a:srgbClr val="FF0000"/>
                </a:solidFill>
              </a:rPr>
              <a:t>last_completed_migration</a:t>
            </a:r>
            <a:r>
              <a:rPr lang="en-US" altLang="zh-CN" sz="2400" dirty="0">
                <a:solidFill>
                  <a:srgbClr val="FF0000"/>
                </a:solidFill>
              </a:rPr>
              <a:t>;</a:t>
            </a:r>
            <a:br>
              <a:rPr lang="en-US" altLang="zh-CN" sz="2400" dirty="0">
                <a:solidFill>
                  <a:srgbClr val="FF0000"/>
                </a:solidFill>
              </a:rPr>
            </a:br>
            <a:endParaRPr lang="en-US" altLang="zh-CN" sz="2400" dirty="0" smtClean="0">
              <a:solidFill>
                <a:srgbClr val="FF0000"/>
              </a:solidFill>
            </a:endParaRPr>
          </a:p>
          <a:p>
            <a:r>
              <a:rPr lang="en-US" altLang="zh-CN" sz="2400" dirty="0" smtClean="0"/>
              <a:t>slot</a:t>
            </a:r>
            <a:r>
              <a:rPr lang="en-US" altLang="zh-CN" sz="2400" dirty="0"/>
              <a:t> 0: </a:t>
            </a:r>
            <a:r>
              <a:rPr lang="en-US" altLang="zh-CN" sz="2400" dirty="0">
                <a:solidFill>
                  <a:srgbClr val="FF0000"/>
                </a:solidFill>
              </a:rPr>
              <a:t>0xde74da73d5102a796559933296c73e7d1c6f37fb</a:t>
            </a:r>
            <a:br>
              <a:rPr lang="en-US" altLang="zh-CN" sz="2400" dirty="0">
                <a:solidFill>
                  <a:srgbClr val="FF0000"/>
                </a:solidFill>
              </a:rPr>
            </a:br>
            <a:r>
              <a:rPr lang="en-US" altLang="zh-CN" sz="2400" dirty="0"/>
              <a:t>slot 1: </a:t>
            </a:r>
            <a:r>
              <a:rPr lang="en-US" altLang="zh-CN" sz="2400" dirty="0" smtClean="0">
                <a:solidFill>
                  <a:srgbClr val="FF0000"/>
                </a:solidFill>
              </a:rPr>
              <a:t>0x02</a:t>
            </a:r>
          </a:p>
        </p:txBody>
      </p:sp>
      <p:sp>
        <p:nvSpPr>
          <p:cNvPr id="5" name="矩形 4"/>
          <p:cNvSpPr/>
          <p:nvPr/>
        </p:nvSpPr>
        <p:spPr>
          <a:xfrm>
            <a:off x="969264" y="3821907"/>
            <a:ext cx="9625584" cy="1938992"/>
          </a:xfrm>
          <a:prstGeom prst="rect">
            <a:avLst/>
          </a:prstGeom>
        </p:spPr>
        <p:txBody>
          <a:bodyPr wrap="square">
            <a:spAutoFit/>
          </a:bodyPr>
          <a:lstStyle/>
          <a:p>
            <a:r>
              <a:rPr lang="en-US" altLang="zh-CN" sz="2400" dirty="0" smtClean="0"/>
              <a:t>0x290decd9548b62a8d60345a988386fc84ba6bc95484008f6362f93160ef3e563:</a:t>
            </a:r>
            <a:r>
              <a:rPr lang="en-US" altLang="zh-CN" sz="2400" dirty="0"/>
              <a:t> </a:t>
            </a:r>
            <a:r>
              <a:rPr lang="en-US" altLang="zh-CN" sz="2400" dirty="0" smtClean="0">
                <a:solidFill>
                  <a:srgbClr val="FF0000"/>
                </a:solidFill>
              </a:rPr>
              <a:t>0xde74da73d5102a796559933296c73e7d1c6f37fb</a:t>
            </a:r>
            <a:r>
              <a:rPr lang="en-US" altLang="zh-CN" sz="2400" dirty="0"/>
              <a:t/>
            </a:r>
            <a:br>
              <a:rPr lang="en-US" altLang="zh-CN" sz="2400" dirty="0"/>
            </a:br>
            <a:endParaRPr lang="en-US" altLang="zh-CN" sz="2400" dirty="0" smtClean="0"/>
          </a:p>
          <a:p>
            <a:r>
              <a:rPr lang="en-US" altLang="zh-CN" sz="2400" dirty="0" smtClean="0"/>
              <a:t>0xb10e2d527612073b26eecdfd717e6a320cf44b4afac2b0732d9fcbe2b7fa0cf6:</a:t>
            </a:r>
            <a:r>
              <a:rPr lang="en-US" altLang="zh-CN" sz="2400" dirty="0"/>
              <a:t> </a:t>
            </a:r>
            <a:r>
              <a:rPr lang="en-US" altLang="zh-CN" sz="2400" dirty="0" smtClean="0">
                <a:solidFill>
                  <a:srgbClr val="FF0000"/>
                </a:solidFill>
              </a:rPr>
              <a:t>0x02</a:t>
            </a:r>
            <a:endParaRPr lang="zh-CN" altLang="en-US" sz="2400" dirty="0">
              <a:solidFill>
                <a:srgbClr val="FF0000"/>
              </a:solidFill>
            </a:endParaRPr>
          </a:p>
        </p:txBody>
      </p:sp>
    </p:spTree>
    <p:extLst>
      <p:ext uri="{BB962C8B-B14F-4D97-AF65-F5344CB8AC3E}">
        <p14:creationId xmlns:p14="http://schemas.microsoft.com/office/powerpoint/2010/main" val="28292057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18872" y="-137160"/>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zh-CN" altLang="en-US" sz="3200" dirty="0" smtClean="0">
                <a:solidFill>
                  <a:srgbClr val="5B9BD5">
                    <a:lumMod val="75000"/>
                  </a:srgbClr>
                </a:solidFill>
                <a:latin typeface="微软雅黑" panose="020B0503020204020204" charset="-122"/>
                <a:ea typeface="微软雅黑" panose="020B0503020204020204" charset="-122"/>
              </a:rPr>
              <a:t> 智能合约例子</a:t>
            </a:r>
            <a:r>
              <a:rPr lang="en-US" altLang="zh-CN" sz="3200" dirty="0" smtClean="0">
                <a:solidFill>
                  <a:srgbClr val="5B9BD5">
                    <a:lumMod val="75000"/>
                  </a:srgbClr>
                </a:solidFill>
                <a:latin typeface="微软雅黑" panose="020B0503020204020204" charset="-122"/>
                <a:ea typeface="微软雅黑" panose="020B0503020204020204" charset="-122"/>
              </a:rPr>
              <a:t> </a:t>
            </a:r>
            <a:endParaRPr lang="zh-CN" altLang="en-US" sz="3200" dirty="0">
              <a:solidFill>
                <a:srgbClr val="5B9BD5">
                  <a:lumMod val="75000"/>
                </a:srgbClr>
              </a:solidFill>
              <a:latin typeface="微软雅黑" panose="020B0503020204020204" charset="-122"/>
              <a:ea typeface="微软雅黑" panose="020B0503020204020204" charset="-122"/>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pic>
        <p:nvPicPr>
          <p:cNvPr id="5" name="图片 4"/>
          <p:cNvPicPr>
            <a:picLocks noChangeAspect="1"/>
          </p:cNvPicPr>
          <p:nvPr/>
        </p:nvPicPr>
        <p:blipFill>
          <a:blip r:embed="rId4"/>
          <a:stretch>
            <a:fillRect/>
          </a:stretch>
        </p:blipFill>
        <p:spPr>
          <a:xfrm>
            <a:off x="1749425" y="1925807"/>
            <a:ext cx="8218458" cy="4496671"/>
          </a:xfrm>
          <a:prstGeom prst="rect">
            <a:avLst/>
          </a:prstGeom>
        </p:spPr>
      </p:pic>
    </p:spTree>
    <p:extLst>
      <p:ext uri="{BB962C8B-B14F-4D97-AF65-F5344CB8AC3E}">
        <p14:creationId xmlns:p14="http://schemas.microsoft.com/office/powerpoint/2010/main" val="11240929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1569660" cy="523220"/>
          </a:xfrm>
          <a:prstGeom prst="rect">
            <a:avLst/>
          </a:prstGeom>
        </p:spPr>
        <p:txBody>
          <a:bodyPr wrap="none">
            <a:spAutoFit/>
          </a:bodyPr>
          <a:lstStyle/>
          <a:p>
            <a:r>
              <a:rPr lang="en-US" altLang="en-US" sz="2800" dirty="0">
                <a:solidFill>
                  <a:prstClr val="black"/>
                </a:solidFill>
                <a:ea typeface="黑体" pitchFamily="2" charset="-122"/>
                <a:cs typeface="Arial" pitchFamily="34" charset="0"/>
              </a:rPr>
              <a:t>MPT</a:t>
            </a:r>
            <a:r>
              <a:rPr lang="zh-CN" altLang="en-US" sz="2800" dirty="0">
                <a:solidFill>
                  <a:prstClr val="black"/>
                </a:solidFill>
                <a:ea typeface="黑体" pitchFamily="2" charset="-122"/>
                <a:cs typeface="Arial" pitchFamily="34" charset="0"/>
              </a:rPr>
              <a:t>实例</a:t>
            </a:r>
            <a:endParaRPr lang="en-US" altLang="en-US" sz="2800" dirty="0">
              <a:solidFill>
                <a:prstClr val="black"/>
              </a:solidFill>
              <a:ea typeface="黑体" pitchFamily="2" charset="-122"/>
              <a:cs typeface="Arial" pitchFamily="34" charset="0"/>
            </a:endParaRPr>
          </a:p>
        </p:txBody>
      </p:sp>
      <p:pic>
        <p:nvPicPr>
          <p:cNvPr id="4098" name="Picture 2" descr="640?wx_fm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4093428"/>
            <a:ext cx="59817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5" y="1417361"/>
            <a:ext cx="4392488" cy="14455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640?wx_fm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224" y="1417361"/>
            <a:ext cx="4364265" cy="213348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279576" y="2924945"/>
            <a:ext cx="2736305" cy="576064"/>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0"/>
                <a:solidFill>
                  <a:prstClr val="black"/>
                </a:solidFill>
                <a:ea typeface="黑体" panose="02010609060101010101" pitchFamily="49" charset="-122"/>
              </a:rPr>
              <a:t>Key=SHA3(</a:t>
            </a:r>
            <a:r>
              <a:rPr lang="zh-CN" altLang="en-US" sz="1600" dirty="0">
                <a:ln w="0"/>
                <a:solidFill>
                  <a:prstClr val="black"/>
                </a:solidFill>
                <a:ea typeface="黑体" panose="02010609060101010101" pitchFamily="49" charset="-122"/>
              </a:rPr>
              <a:t>原始数据</a:t>
            </a:r>
            <a:r>
              <a:rPr lang="en-US" altLang="zh-CN" sz="1600" dirty="0">
                <a:ln w="0"/>
                <a:solidFill>
                  <a:prstClr val="black"/>
                </a:solidFill>
                <a:ea typeface="黑体" panose="02010609060101010101" pitchFamily="49" charset="-122"/>
              </a:rPr>
              <a:t>key)</a:t>
            </a:r>
          </a:p>
          <a:p>
            <a:pPr algn="ctr"/>
            <a:r>
              <a:rPr lang="en-US" altLang="zh-CN" sz="1600" dirty="0">
                <a:ln w="0"/>
                <a:solidFill>
                  <a:prstClr val="black"/>
                </a:solidFill>
                <a:ea typeface="黑体" panose="02010609060101010101" pitchFamily="49" charset="-122"/>
              </a:rPr>
              <a:t>Value=RLP(</a:t>
            </a:r>
            <a:r>
              <a:rPr lang="zh-CN" altLang="en-US" sz="1600" dirty="0">
                <a:ln w="0"/>
                <a:solidFill>
                  <a:prstClr val="black"/>
                </a:solidFill>
                <a:ea typeface="黑体" panose="02010609060101010101" pitchFamily="49" charset="-122"/>
              </a:rPr>
              <a:t>原始数据</a:t>
            </a:r>
            <a:r>
              <a:rPr lang="en-US" altLang="zh-CN" sz="1600" dirty="0">
                <a:ln w="0"/>
                <a:solidFill>
                  <a:prstClr val="black"/>
                </a:solidFill>
                <a:ea typeface="黑体" panose="02010609060101010101" pitchFamily="49" charset="-122"/>
              </a:rPr>
              <a:t>value)</a:t>
            </a:r>
            <a:endParaRPr lang="zh-CN" altLang="en-US" sz="1600" dirty="0">
              <a:ln>
                <a:solidFill>
                  <a:sysClr val="windowText" lastClr="000000"/>
                </a:solidFill>
              </a:ln>
              <a:solidFill>
                <a:prstClr val="white"/>
              </a:solidFill>
              <a:ea typeface="黑体" panose="02010609060101010101" pitchFamily="49" charset="-122"/>
            </a:endParaRPr>
          </a:p>
        </p:txBody>
      </p:sp>
    </p:spTree>
    <p:extLst>
      <p:ext uri="{BB962C8B-B14F-4D97-AF65-F5344CB8AC3E}">
        <p14:creationId xmlns:p14="http://schemas.microsoft.com/office/powerpoint/2010/main" val="24217855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95539" y="457508"/>
            <a:ext cx="1569660" cy="523220"/>
          </a:xfrm>
          <a:prstGeom prst="rect">
            <a:avLst/>
          </a:prstGeom>
        </p:spPr>
        <p:txBody>
          <a:bodyPr wrap="none">
            <a:spAutoFit/>
          </a:bodyPr>
          <a:lstStyle/>
          <a:p>
            <a:r>
              <a:rPr lang="en-US" altLang="en-US" sz="2800" dirty="0">
                <a:solidFill>
                  <a:prstClr val="black"/>
                </a:solidFill>
                <a:ea typeface="黑体" pitchFamily="2" charset="-122"/>
                <a:cs typeface="Arial" pitchFamily="34" charset="0"/>
              </a:rPr>
              <a:t>MPT</a:t>
            </a:r>
            <a:r>
              <a:rPr lang="zh-CN" altLang="en-US" sz="2800" dirty="0">
                <a:solidFill>
                  <a:prstClr val="black"/>
                </a:solidFill>
                <a:ea typeface="黑体" pitchFamily="2" charset="-122"/>
                <a:cs typeface="Arial" pitchFamily="34" charset="0"/>
              </a:rPr>
              <a:t>实例</a:t>
            </a:r>
            <a:endParaRPr lang="en-US" altLang="en-US" sz="2800" dirty="0">
              <a:solidFill>
                <a:prstClr val="black"/>
              </a:solidFill>
              <a:ea typeface="黑体" pitchFamily="2" charset="-122"/>
              <a:cs typeface="Arial" pitchFamily="34" charset="0"/>
            </a:endParaRPr>
          </a:p>
        </p:txBody>
      </p:sp>
      <p:pic>
        <p:nvPicPr>
          <p:cNvPr id="5122" name="Picture 2" descr="640?wx_fm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035" y="1844824"/>
            <a:ext cx="3600400" cy="6191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640?wx_fm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3573017"/>
            <a:ext cx="4384547" cy="111708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640?wx_fm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1" y="5373216"/>
            <a:ext cx="4384547" cy="97744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640?wx_fm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091" y="4797153"/>
            <a:ext cx="4104456" cy="18692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640?wx_fmt=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5036" y="3573016"/>
            <a:ext cx="3746567" cy="9545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640?wx_fm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7759" y="1414270"/>
            <a:ext cx="4000068" cy="19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37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fade">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8"/>
                                        </p:tgtEl>
                                        <p:attrNameLst>
                                          <p:attrName>style.visibility</p:attrName>
                                        </p:attrNameLst>
                                      </p:cBhvr>
                                      <p:to>
                                        <p:strVal val="visible"/>
                                      </p:to>
                                    </p:set>
                                    <p:animEffect transition="in" filter="fade">
                                      <p:cBhvr>
                                        <p:cTn id="27" dur="500"/>
                                        <p:tgtEl>
                                          <p:spTgt spid="51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271687" y="877682"/>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Tree>
    <p:extLst>
      <p:ext uri="{BB962C8B-B14F-4D97-AF65-F5344CB8AC3E}">
        <p14:creationId xmlns:p14="http://schemas.microsoft.com/office/powerpoint/2010/main" val="2460919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271687" y="877682"/>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4" name="图片 3"/>
          <p:cNvPicPr>
            <a:picLocks noChangeAspect="1"/>
          </p:cNvPicPr>
          <p:nvPr/>
        </p:nvPicPr>
        <p:blipFill>
          <a:blip r:embed="rId4"/>
          <a:stretch>
            <a:fillRect/>
          </a:stretch>
        </p:blipFill>
        <p:spPr>
          <a:xfrm>
            <a:off x="348458" y="-624441"/>
            <a:ext cx="11018520" cy="7575401"/>
          </a:xfrm>
          <a:prstGeom prst="rect">
            <a:avLst/>
          </a:prstGeom>
        </p:spPr>
      </p:pic>
    </p:spTree>
    <p:extLst>
      <p:ext uri="{BB962C8B-B14F-4D97-AF65-F5344CB8AC3E}">
        <p14:creationId xmlns:p14="http://schemas.microsoft.com/office/powerpoint/2010/main" val="35535253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271687" y="877682"/>
            <a:ext cx="4105443"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轻量客户机</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5" name="图片 4"/>
          <p:cNvPicPr>
            <a:picLocks noChangeAspect="1"/>
          </p:cNvPicPr>
          <p:nvPr/>
        </p:nvPicPr>
        <p:blipFill>
          <a:blip r:embed="rId4"/>
          <a:stretch>
            <a:fillRect/>
          </a:stretch>
        </p:blipFill>
        <p:spPr>
          <a:xfrm>
            <a:off x="1506580" y="2158855"/>
            <a:ext cx="8320373" cy="4140089"/>
          </a:xfrm>
          <a:prstGeom prst="rect">
            <a:avLst/>
          </a:prstGeom>
        </p:spPr>
      </p:pic>
    </p:spTree>
    <p:extLst>
      <p:ext uri="{BB962C8B-B14F-4D97-AF65-F5344CB8AC3E}">
        <p14:creationId xmlns:p14="http://schemas.microsoft.com/office/powerpoint/2010/main" val="177992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271687" y="877682"/>
            <a:ext cx="4105443" cy="584775"/>
          </a:xfrm>
          <a:prstGeom prst="rect">
            <a:avLst/>
          </a:prstGeom>
          <a:noFill/>
        </p:spPr>
        <p:txBody>
          <a:bodyPr wrap="square" rtlCol="0">
            <a:spAutoFit/>
          </a:bodyPr>
          <a:lstStyle/>
          <a:p>
            <a:r>
              <a:rPr lang="zh-CN" altLang="en-US" sz="3200" dirty="0" smtClean="0">
                <a:solidFill>
                  <a:srgbClr val="5B9BD5">
                    <a:lumMod val="75000"/>
                  </a:srgbClr>
                </a:solidFill>
                <a:latin typeface="微软雅黑" panose="020B0503020204020204" charset="-122"/>
                <a:ea typeface="微软雅黑" panose="020B0503020204020204" charset="-122"/>
              </a:rPr>
              <a:t>轻量客户机</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4" name="图片 3"/>
          <p:cNvPicPr>
            <a:picLocks noChangeAspect="1"/>
          </p:cNvPicPr>
          <p:nvPr/>
        </p:nvPicPr>
        <p:blipFill>
          <a:blip r:embed="rId4"/>
          <a:stretch>
            <a:fillRect/>
          </a:stretch>
        </p:blipFill>
        <p:spPr>
          <a:xfrm>
            <a:off x="1519344" y="1496669"/>
            <a:ext cx="7886700" cy="5438775"/>
          </a:xfrm>
          <a:prstGeom prst="rect">
            <a:avLst/>
          </a:prstGeom>
        </p:spPr>
      </p:pic>
    </p:spTree>
    <p:extLst>
      <p:ext uri="{BB962C8B-B14F-4D97-AF65-F5344CB8AC3E}">
        <p14:creationId xmlns:p14="http://schemas.microsoft.com/office/powerpoint/2010/main" val="1765042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0"/>
            <a:ext cx="12192000" cy="6857365"/>
          </a:xfrm>
          <a:prstGeom prst="rect">
            <a:avLst/>
          </a:prstGeom>
        </p:spPr>
      </p:pic>
      <p:sp>
        <p:nvSpPr>
          <p:cNvPr id="21" name="文本框 20"/>
          <p:cNvSpPr txBox="1"/>
          <p:nvPr/>
        </p:nvSpPr>
        <p:spPr>
          <a:xfrm>
            <a:off x="1197179" y="1887451"/>
            <a:ext cx="4534149" cy="1827562"/>
          </a:xfrm>
          <a:prstGeom prst="rect">
            <a:avLst/>
          </a:prstGeom>
          <a:noFill/>
        </p:spPr>
        <p:txBody>
          <a:bodyPr wrap="square" rtlCol="0">
            <a:spAutoFit/>
          </a:bodyPr>
          <a:lstStyle/>
          <a:p>
            <a:pPr algn="just">
              <a:lnSpc>
                <a:spcPct val="160000"/>
              </a:lnSpc>
            </a:pPr>
            <a:r>
              <a:rPr lang="zh-CN" altLang="en-US" sz="2400" dirty="0">
                <a:latin typeface="微软雅黑" panose="020B0503020204020204" charset="-122"/>
                <a:ea typeface="微软雅黑" panose="020B0503020204020204" charset="-122"/>
                <a:cs typeface="微软雅黑" panose="020B0503020204020204" charset="-122"/>
                <a:sym typeface="+mn-ea"/>
              </a:rPr>
              <a:t>      比特币使用的椭圆曲线为</a:t>
            </a:r>
            <a:r>
              <a:rPr lang="en-US" altLang="zh-CN" sz="2400" dirty="0">
                <a:latin typeface="微软雅黑" panose="020B0503020204020204" charset="-122"/>
                <a:ea typeface="微软雅黑" panose="020B0503020204020204" charset="-122"/>
                <a:cs typeface="微软雅黑" panose="020B0503020204020204" charset="-122"/>
                <a:sym typeface="+mn-ea"/>
              </a:rPr>
              <a:t>secp256k1</a:t>
            </a: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Secp256k1</a:t>
            </a:r>
            <a:r>
              <a:rPr lang="zh-CN" altLang="en-US" sz="2400" dirty="0">
                <a:latin typeface="微软雅黑" panose="020B0503020204020204" charset="-122"/>
                <a:ea typeface="微软雅黑" panose="020B0503020204020204" charset="-122"/>
                <a:cs typeface="微软雅黑" panose="020B0503020204020204" charset="-122"/>
                <a:sym typeface="+mn-ea"/>
              </a:rPr>
              <a:t>为基于</a:t>
            </a:r>
            <a:r>
              <a:rPr lang="en-US" altLang="zh-CN" sz="2400" dirty="0" err="1">
                <a:latin typeface="微软雅黑" panose="020B0503020204020204" charset="-122"/>
                <a:ea typeface="微软雅黑" panose="020B0503020204020204" charset="-122"/>
                <a:cs typeface="微软雅黑" panose="020B0503020204020204" charset="-122"/>
                <a:sym typeface="+mn-ea"/>
              </a:rPr>
              <a:t>Fp</a:t>
            </a:r>
            <a:r>
              <a:rPr lang="zh-CN" altLang="en-US" sz="2400" dirty="0">
                <a:latin typeface="微软雅黑" panose="020B0503020204020204" charset="-122"/>
                <a:ea typeface="微软雅黑" panose="020B0503020204020204" charset="-122"/>
                <a:cs typeface="微软雅黑" panose="020B0503020204020204" charset="-122"/>
                <a:sym typeface="+mn-ea"/>
              </a:rPr>
              <a:t>有限域上的椭圆曲线。</a:t>
            </a:r>
          </a:p>
        </p:txBody>
      </p:sp>
      <p:sp>
        <p:nvSpPr>
          <p:cNvPr id="7" name="文本框 6"/>
          <p:cNvSpPr txBox="1"/>
          <p:nvPr/>
        </p:nvSpPr>
        <p:spPr>
          <a:xfrm>
            <a:off x="4806560" y="1021470"/>
            <a:ext cx="3029848" cy="584775"/>
          </a:xfrm>
          <a:prstGeom prst="rect">
            <a:avLst/>
          </a:prstGeom>
          <a:noFill/>
        </p:spPr>
        <p:txBody>
          <a:bodyPr wrap="square" rtlCol="0">
            <a:spAutoFit/>
          </a:bodyPr>
          <a:lstStyle/>
          <a:p>
            <a:r>
              <a:rPr lang="zh-CN" altLang="en-US" sz="3200" dirty="0" smtClean="0">
                <a:solidFill>
                  <a:schemeClr val="accent1">
                    <a:lumMod val="75000"/>
                  </a:schemeClr>
                </a:solidFill>
                <a:latin typeface="微软雅黑" panose="020B0503020204020204" charset="-122"/>
                <a:ea typeface="微软雅黑" panose="020B0503020204020204" charset="-122"/>
              </a:rPr>
              <a:t>椭圆曲线密码学</a:t>
            </a:r>
            <a:endParaRPr lang="zh-CN" altLang="en-US" sz="3200" dirty="0">
              <a:solidFill>
                <a:schemeClr val="accent1">
                  <a:lumMod val="75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958" t="3259" r="4079" b="6575"/>
          <a:stretch>
            <a:fillRect/>
          </a:stretch>
        </p:blipFill>
        <p:spPr>
          <a:xfrm>
            <a:off x="6207453" y="1887451"/>
            <a:ext cx="5339443" cy="2645229"/>
          </a:xfrm>
          <a:prstGeom prst="rect">
            <a:avLst/>
          </a:prstGeom>
        </p:spPr>
      </p:pic>
      <p:sp>
        <p:nvSpPr>
          <p:cNvPr id="18" name="文本框 17"/>
          <p:cNvSpPr txBox="1"/>
          <p:nvPr/>
        </p:nvSpPr>
        <p:spPr>
          <a:xfrm>
            <a:off x="1197179" y="4176746"/>
            <a:ext cx="10575719" cy="1827562"/>
          </a:xfrm>
          <a:prstGeom prst="rect">
            <a:avLst/>
          </a:prstGeom>
          <a:noFill/>
        </p:spPr>
        <p:txBody>
          <a:bodyPr wrap="square" rtlCol="0">
            <a:spAutoFit/>
          </a:bodyPr>
          <a:lstStyle/>
          <a:p>
            <a:pPr algn="just">
              <a:lnSpc>
                <a:spcPct val="160000"/>
              </a:lnSpc>
            </a:pP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优点如下： </a:t>
            </a:r>
            <a:endParaRPr lang="en-US" altLang="zh-CN"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en-US" altLang="zh-CN"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）占用很少的带宽和存储资源，密钥的长度很短。</a:t>
            </a:r>
          </a:p>
          <a:p>
            <a:pPr algn="just">
              <a:lnSpc>
                <a:spcPct val="160000"/>
              </a:lnSpc>
            </a:pPr>
            <a:r>
              <a:rPr lang="en-US" altLang="zh-CN"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24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mn-ea"/>
              </a:rPr>
              <a:t>）所有的用户都可以使用同样的操作完成域运算。</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4"/>
          <a:stretch>
            <a:fillRect/>
          </a:stretch>
        </p:blipFill>
        <p:spPr>
          <a:xfrm>
            <a:off x="455295" y="467995"/>
            <a:ext cx="2588260" cy="575310"/>
          </a:xfrm>
          <a:prstGeom prst="rect">
            <a:avLst/>
          </a:prstGeom>
        </p:spPr>
      </p:pic>
      <p:pic>
        <p:nvPicPr>
          <p:cNvPr id="5" name="图片 4"/>
          <p:cNvPicPr>
            <a:picLocks noChangeAspect="1"/>
          </p:cNvPicPr>
          <p:nvPr/>
        </p:nvPicPr>
        <p:blipFill>
          <a:blip r:embed="rId5"/>
          <a:stretch>
            <a:fillRect/>
          </a:stretch>
        </p:blipFill>
        <p:spPr>
          <a:xfrm>
            <a:off x="8247888" y="4813886"/>
            <a:ext cx="3207568" cy="1836505"/>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271687" y="877682"/>
            <a:ext cx="4105443" cy="584775"/>
          </a:xfrm>
          <a:prstGeom prst="rect">
            <a:avLst/>
          </a:prstGeom>
          <a:noFill/>
        </p:spPr>
        <p:txBody>
          <a:bodyPr wrap="square" rtlCol="0">
            <a:spAutoFit/>
          </a:bodyPr>
          <a:lstStyle/>
          <a:p>
            <a:r>
              <a:rPr lang="en-US" altLang="zh-CN" sz="3200" dirty="0" err="1" smtClean="0">
                <a:solidFill>
                  <a:srgbClr val="5B9BD5">
                    <a:lumMod val="75000"/>
                  </a:srgbClr>
                </a:solidFill>
                <a:latin typeface="微软雅黑" panose="020B0503020204020204" charset="-122"/>
                <a:ea typeface="微软雅黑" panose="020B0503020204020204" charset="-122"/>
              </a:rPr>
              <a:t>Merkle</a:t>
            </a:r>
            <a:r>
              <a:rPr lang="en-US" altLang="zh-CN" sz="3200" dirty="0" smtClean="0">
                <a:solidFill>
                  <a:srgbClr val="5B9BD5">
                    <a:lumMod val="75000"/>
                  </a:srgbClr>
                </a:solidFill>
                <a:latin typeface="微软雅黑" panose="020B0503020204020204" charset="-122"/>
                <a:ea typeface="微软雅黑" panose="020B0503020204020204" charset="-122"/>
              </a:rPr>
              <a:t> </a:t>
            </a:r>
            <a:r>
              <a:rPr lang="zh-CN" altLang="en-US" sz="3200" dirty="0" smtClean="0">
                <a:solidFill>
                  <a:srgbClr val="5B9BD5">
                    <a:lumMod val="75000"/>
                  </a:srgbClr>
                </a:solidFill>
                <a:latin typeface="微软雅黑" panose="020B0503020204020204" charset="-122"/>
                <a:ea typeface="微软雅黑" panose="020B0503020204020204" charset="-122"/>
              </a:rPr>
              <a:t>树</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5" name="图片 4"/>
          <p:cNvPicPr>
            <a:picLocks noChangeAspect="1"/>
          </p:cNvPicPr>
          <p:nvPr/>
        </p:nvPicPr>
        <p:blipFill>
          <a:blip r:embed="rId4"/>
          <a:stretch>
            <a:fillRect/>
          </a:stretch>
        </p:blipFill>
        <p:spPr>
          <a:xfrm>
            <a:off x="1350105" y="1609009"/>
            <a:ext cx="7886700" cy="5172075"/>
          </a:xfrm>
          <a:prstGeom prst="rect">
            <a:avLst/>
          </a:prstGeom>
        </p:spPr>
      </p:pic>
    </p:spTree>
    <p:extLst>
      <p:ext uri="{BB962C8B-B14F-4D97-AF65-F5344CB8AC3E}">
        <p14:creationId xmlns:p14="http://schemas.microsoft.com/office/powerpoint/2010/main" val="22650504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3877847" y="364757"/>
            <a:ext cx="4105443" cy="584775"/>
          </a:xfrm>
          <a:prstGeom prst="rect">
            <a:avLst/>
          </a:prstGeom>
          <a:noFill/>
        </p:spPr>
        <p:txBody>
          <a:bodyPr wrap="square" rtlCol="0">
            <a:spAutoFit/>
          </a:bodyPr>
          <a:lstStyle/>
          <a:p>
            <a:r>
              <a:rPr lang="en-US" altLang="zh-CN" sz="3200" dirty="0" err="1" smtClean="0">
                <a:solidFill>
                  <a:srgbClr val="5B9BD5">
                    <a:lumMod val="75000"/>
                  </a:srgbClr>
                </a:solidFill>
                <a:latin typeface="微软雅黑" panose="020B0503020204020204" charset="-122"/>
                <a:ea typeface="微软雅黑" panose="020B0503020204020204" charset="-122"/>
              </a:rPr>
              <a:t>Merkle</a:t>
            </a:r>
            <a:r>
              <a:rPr lang="en-US" altLang="zh-CN" sz="3200" dirty="0" smtClean="0">
                <a:solidFill>
                  <a:srgbClr val="5B9BD5">
                    <a:lumMod val="75000"/>
                  </a:srgbClr>
                </a:solidFill>
                <a:latin typeface="微软雅黑" panose="020B0503020204020204" charset="-122"/>
                <a:ea typeface="微软雅黑" panose="020B0503020204020204" charset="-122"/>
              </a:rPr>
              <a:t> </a:t>
            </a:r>
            <a:r>
              <a:rPr lang="zh-CN" altLang="en-US" sz="3200" dirty="0" smtClean="0">
                <a:solidFill>
                  <a:srgbClr val="5B9BD5">
                    <a:lumMod val="75000"/>
                  </a:srgbClr>
                </a:solidFill>
                <a:latin typeface="微软雅黑" panose="020B0503020204020204" charset="-122"/>
                <a:ea typeface="微软雅黑" panose="020B0503020204020204" charset="-122"/>
              </a:rPr>
              <a:t>证明</a:t>
            </a:r>
            <a:endParaRPr lang="zh-CN" altLang="en-US" sz="3200" dirty="0">
              <a:solidFill>
                <a:srgbClr val="5B9BD5">
                  <a:lumMod val="75000"/>
                </a:srgbClr>
              </a:solidFill>
              <a:latin typeface="微软雅黑" panose="020B0503020204020204" charset="-122"/>
              <a:ea typeface="微软雅黑" panose="020B0503020204020204" charset="-122"/>
            </a:endParaRP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4" name="图片 3"/>
          <p:cNvPicPr>
            <a:picLocks noChangeAspect="1"/>
          </p:cNvPicPr>
          <p:nvPr/>
        </p:nvPicPr>
        <p:blipFill>
          <a:blip r:embed="rId4"/>
          <a:stretch>
            <a:fillRect/>
          </a:stretch>
        </p:blipFill>
        <p:spPr>
          <a:xfrm>
            <a:off x="1230302" y="1131228"/>
            <a:ext cx="7886700" cy="5915025"/>
          </a:xfrm>
          <a:prstGeom prst="rect">
            <a:avLst/>
          </a:prstGeom>
        </p:spPr>
      </p:pic>
    </p:spTree>
    <p:extLst>
      <p:ext uri="{BB962C8B-B14F-4D97-AF65-F5344CB8AC3E}">
        <p14:creationId xmlns:p14="http://schemas.microsoft.com/office/powerpoint/2010/main" val="38734719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Tree>
    <p:extLst>
      <p:ext uri="{BB962C8B-B14F-4D97-AF65-F5344CB8AC3E}">
        <p14:creationId xmlns:p14="http://schemas.microsoft.com/office/powerpoint/2010/main" val="192895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Patricia 	Tree (MPT</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树</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455295" y="1911632"/>
            <a:ext cx="9620384"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Patricia Trie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存储以太坊账户状态</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它如何提供</a:t>
            </a:r>
            <a:r>
              <a:rPr lang="en-US" altLang="zh-CN" dirty="0" err="1">
                <a:solidFill>
                  <a:prstClr val="black"/>
                </a:solidFill>
                <a:latin typeface="Times New Roman" panose="02020603050405020304" pitchFamily="18" charset="0"/>
                <a:ea typeface="微软雅黑" panose="020B0503020204020204" charset="-122"/>
                <a:cs typeface="Times New Roman" panose="02020603050405020304" pitchFamily="18" charset="0"/>
              </a:rPr>
              <a:t>Merkle</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证明</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p>
          <a:p>
            <a:pPr marL="342900" indent="-342900">
              <a:lnSpc>
                <a:spcPct val="150000"/>
              </a:lnSpc>
              <a:buFont typeface="Arial" panose="020B0604020202020204" pitchFamily="34" charset="0"/>
              <a:buChar char="•"/>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24264ae01b1abbc9a91e18926818ad5cbf39017b</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{Nonce: 1, Balance: 1ETH}</a:t>
            </a:r>
          </a:p>
          <a:p>
            <a:pPr marL="342900" indent="-342900">
              <a:lnSpc>
                <a:spcPct val="150000"/>
              </a:lnSpc>
              <a:buFont typeface="Arial" panose="020B0604020202020204" pitchFamily="34" charset="0"/>
              <a:buChar char="•"/>
            </a:pP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2</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3a844bb6252b584f76febb40c941ec898df9bc23</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{Nonce: 0, Balance: 2ETH}</a:t>
            </a:r>
          </a:p>
        </p:txBody>
      </p:sp>
      <p:sp>
        <p:nvSpPr>
          <p:cNvPr id="4" name="矩形 3"/>
          <p:cNvSpPr/>
          <p:nvPr/>
        </p:nvSpPr>
        <p:spPr>
          <a:xfrm>
            <a:off x="804672" y="4081457"/>
            <a:ext cx="8093470" cy="1200329"/>
          </a:xfrm>
          <a:prstGeom prst="rect">
            <a:avLst/>
          </a:prstGeom>
        </p:spPr>
        <p:txBody>
          <a:bodyPr wrap="square">
            <a:spAutoFit/>
          </a:bodyPr>
          <a:lstStyle/>
          <a:p>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1 </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哈希值：</a:t>
            </a:r>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1ee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3017a85544556ea847c203623a9c84efdb77fa4951a5b01296d9aacefc5f7 </a:t>
            </a:r>
          </a:p>
          <a:p>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2 </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哈希值：</a:t>
            </a: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rPr>
              <a:t>1ee</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ced8d7a011c27d9aed60517c8e596509852f1d208a8a6d6f16d17ea5da204</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30526613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5" name="图片 4"/>
          <p:cNvPicPr>
            <a:picLocks noChangeAspect="1"/>
          </p:cNvPicPr>
          <p:nvPr/>
        </p:nvPicPr>
        <p:blipFill>
          <a:blip r:embed="rId4"/>
          <a:stretch>
            <a:fillRect/>
          </a:stretch>
        </p:blipFill>
        <p:spPr>
          <a:xfrm>
            <a:off x="644560" y="834636"/>
            <a:ext cx="10477500" cy="6210300"/>
          </a:xfrm>
          <a:prstGeom prst="rect">
            <a:avLst/>
          </a:prstGeom>
        </p:spPr>
      </p:pic>
    </p:spTree>
    <p:extLst>
      <p:ext uri="{BB962C8B-B14F-4D97-AF65-F5344CB8AC3E}">
        <p14:creationId xmlns:p14="http://schemas.microsoft.com/office/powerpoint/2010/main" val="3131779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2050" name="Picture 2" descr="https://img-blog.csdnimg.cn/direct/87c4136c5c064d7ab8e8e2dd17d9d1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56" y="242305"/>
            <a:ext cx="11560394" cy="638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3665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4803"/>
            <a:ext cx="12192000" cy="6857365"/>
          </a:xfrm>
          <a:prstGeom prst="rect">
            <a:avLst/>
          </a:prstGeom>
        </p:spPr>
      </p:pic>
      <p:sp>
        <p:nvSpPr>
          <p:cNvPr id="7" name="文本框 6"/>
          <p:cNvSpPr txBox="1"/>
          <p:nvPr/>
        </p:nvSpPr>
        <p:spPr>
          <a:xfrm>
            <a:off x="4333166" y="658698"/>
            <a:ext cx="4105443" cy="584775"/>
          </a:xfrm>
          <a:prstGeom prst="rect">
            <a:avLst/>
          </a:prstGeom>
          <a:noFill/>
        </p:spPr>
        <p:txBody>
          <a:bodyPr wrap="square" rtlCol="0">
            <a:spAutoFit/>
          </a:bodyPr>
          <a:lstStyle/>
          <a:p>
            <a:r>
              <a:rPr lang="zh-CN" altLang="en-US" sz="3200" dirty="0">
                <a:solidFill>
                  <a:srgbClr val="5B9BD5">
                    <a:lumMod val="75000"/>
                  </a:srgbClr>
                </a:solidFill>
                <a:latin typeface="微软雅黑" panose="020B0503020204020204" charset="-122"/>
                <a:ea typeface="微软雅黑" panose="020B0503020204020204" charset="-122"/>
              </a:rPr>
              <a:t>区块的数据结构（</a:t>
            </a:r>
            <a:r>
              <a:rPr lang="en-US" altLang="zh-CN" sz="3200" dirty="0">
                <a:solidFill>
                  <a:srgbClr val="5B9BD5">
                    <a:lumMod val="75000"/>
                  </a:srgbClr>
                </a:solidFill>
                <a:latin typeface="微软雅黑" panose="020B0503020204020204" charset="-122"/>
                <a:ea typeface="微软雅黑" panose="020B0503020204020204" charset="-122"/>
              </a:rPr>
              <a:t>2/2</a:t>
            </a:r>
            <a:r>
              <a:rPr lang="zh-CN" altLang="en-US" sz="3200" dirty="0">
                <a:solidFill>
                  <a:srgbClr val="5B9BD5">
                    <a:lumMod val="75000"/>
                  </a:srgbClr>
                </a:solidFill>
                <a:latin typeface="微软雅黑" panose="020B0503020204020204" charset="-122"/>
                <a:ea typeface="微软雅黑" panose="020B0503020204020204" charset="-122"/>
              </a:rPr>
              <a:t>）</a:t>
            </a:r>
          </a:p>
        </p:txBody>
      </p:sp>
      <p:sp>
        <p:nvSpPr>
          <p:cNvPr id="160" name="object 17"/>
          <p:cNvSpPr txBox="1"/>
          <p:nvPr/>
        </p:nvSpPr>
        <p:spPr>
          <a:xfrm>
            <a:off x="5946806" y="1609009"/>
            <a:ext cx="878164"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区块头</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1" name="object 18"/>
          <p:cNvSpPr/>
          <p:nvPr/>
        </p:nvSpPr>
        <p:spPr>
          <a:xfrm>
            <a:off x="2873655" y="2159791"/>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2" name="object 19"/>
          <p:cNvSpPr txBox="1"/>
          <p:nvPr/>
        </p:nvSpPr>
        <p:spPr>
          <a:xfrm>
            <a:off x="3116815" y="219583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父区块哈希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3" name="object 20"/>
          <p:cNvSpPr/>
          <p:nvPr/>
        </p:nvSpPr>
        <p:spPr>
          <a:xfrm>
            <a:off x="6965100" y="2136087"/>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4" name="object 21"/>
          <p:cNvSpPr txBox="1"/>
          <p:nvPr/>
        </p:nvSpPr>
        <p:spPr>
          <a:xfrm>
            <a:off x="7019432" y="2158855"/>
            <a:ext cx="112986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难度值</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5" name="object 22"/>
          <p:cNvSpPr/>
          <p:nvPr/>
        </p:nvSpPr>
        <p:spPr>
          <a:xfrm>
            <a:off x="4913363" y="2680319"/>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5"/>
                </a:lnTo>
                <a:lnTo>
                  <a:pt x="1832170" y="33377"/>
                </a:lnTo>
                <a:lnTo>
                  <a:pt x="1793241" y="8577"/>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6" name="object 23"/>
          <p:cNvSpPr txBox="1"/>
          <p:nvPr/>
        </p:nvSpPr>
        <p:spPr>
          <a:xfrm>
            <a:off x="5067670" y="2702405"/>
            <a:ext cx="79004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时间戳</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67" name="object 24"/>
          <p:cNvSpPr/>
          <p:nvPr/>
        </p:nvSpPr>
        <p:spPr>
          <a:xfrm>
            <a:off x="6965982" y="2641458"/>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5"/>
                </a:lnTo>
                <a:lnTo>
                  <a:pt x="1832166" y="33377"/>
                </a:lnTo>
                <a:lnTo>
                  <a:pt x="1793243" y="8577"/>
                </a:lnTo>
                <a:lnTo>
                  <a:pt x="1750544" y="1072"/>
                </a:lnTo>
                <a:lnTo>
                  <a:pt x="1690513"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168" name="object 25"/>
          <p:cNvSpPr txBox="1"/>
          <p:nvPr/>
        </p:nvSpPr>
        <p:spPr>
          <a:xfrm>
            <a:off x="7144293" y="2663544"/>
            <a:ext cx="786268" cy="318275"/>
          </a:xfrm>
          <a:prstGeom prst="rect">
            <a:avLst/>
          </a:prstGeom>
        </p:spPr>
        <p:txBody>
          <a:bodyPr vert="horz" wrap="square" lIns="0" tIns="10397" rIns="0" bIns="0" rtlCol="0">
            <a:spAutoFit/>
          </a:bodyPr>
          <a:lstStyle/>
          <a:p>
            <a:pPr marL="7620">
              <a:spcBef>
                <a:spcPts val="80"/>
              </a:spcBef>
            </a:pPr>
            <a:r>
              <a:rPr sz="2000" spc="21" dirty="0">
                <a:solidFill>
                  <a:srgbClr val="FFFFFF"/>
                </a:solidFill>
                <a:latin typeface="微软雅黑" panose="020B0503020204020204" charset="-122"/>
                <a:ea typeface="微软雅黑" panose="020B0503020204020204" charset="-122"/>
                <a:cs typeface="Microsoft JhengHei UI Light" panose="020B0304030504040204" charset="-120"/>
              </a:rPr>
              <a:t>随机数</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173" name="object 30"/>
          <p:cNvSpPr/>
          <p:nvPr/>
        </p:nvSpPr>
        <p:spPr>
          <a:xfrm>
            <a:off x="5693650" y="3733664"/>
            <a:ext cx="1131320" cy="357340"/>
          </a:xfrm>
          <a:custGeom>
            <a:avLst/>
            <a:gdLst/>
            <a:ahLst/>
            <a:cxnLst/>
            <a:rect l="l" t="t" r="r" b="b"/>
            <a:pathLst>
              <a:path w="1865629" h="589279">
                <a:moveTo>
                  <a:pt x="1690520" y="0"/>
                </a:moveTo>
                <a:lnTo>
                  <a:pt x="175809" y="0"/>
                </a:lnTo>
                <a:lnTo>
                  <a:pt x="141944" y="134"/>
                </a:lnTo>
                <a:lnTo>
                  <a:pt x="92729" y="3618"/>
                </a:lnTo>
                <a:lnTo>
                  <a:pt x="51368" y="18917"/>
                </a:lnTo>
                <a:lnTo>
                  <a:pt x="18917" y="51368"/>
                </a:lnTo>
                <a:lnTo>
                  <a:pt x="3616" y="92730"/>
                </a:lnTo>
                <a:lnTo>
                  <a:pt x="132" y="141944"/>
                </a:lnTo>
                <a:lnTo>
                  <a:pt x="0" y="175031"/>
                </a:lnTo>
                <a:lnTo>
                  <a:pt x="3" y="413954"/>
                </a:lnTo>
                <a:lnTo>
                  <a:pt x="1083" y="473987"/>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4"/>
                </a:lnTo>
                <a:lnTo>
                  <a:pt x="1865548" y="175031"/>
                </a:lnTo>
                <a:lnTo>
                  <a:pt x="1864467" y="115000"/>
                </a:lnTo>
                <a:lnTo>
                  <a:pt x="1856965" y="72305"/>
                </a:lnTo>
                <a:lnTo>
                  <a:pt x="1832170" y="33377"/>
                </a:lnTo>
                <a:lnTo>
                  <a:pt x="1793239" y="8576"/>
                </a:lnTo>
                <a:lnTo>
                  <a:pt x="1750545" y="1072"/>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4" name="object 31"/>
          <p:cNvSpPr txBox="1"/>
          <p:nvPr/>
        </p:nvSpPr>
        <p:spPr>
          <a:xfrm>
            <a:off x="5883310" y="3774207"/>
            <a:ext cx="86457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5" name="object 32"/>
          <p:cNvSpPr/>
          <p:nvPr/>
        </p:nvSpPr>
        <p:spPr>
          <a:xfrm>
            <a:off x="4162135" y="4241628"/>
            <a:ext cx="1131320" cy="357340"/>
          </a:xfrm>
          <a:custGeom>
            <a:avLst/>
            <a:gdLst/>
            <a:ahLst/>
            <a:cxnLst/>
            <a:rect l="l" t="t" r="r" b="b"/>
            <a:pathLst>
              <a:path w="1865629" h="589279">
                <a:moveTo>
                  <a:pt x="1690517" y="0"/>
                </a:moveTo>
                <a:lnTo>
                  <a:pt x="175810" y="0"/>
                </a:lnTo>
                <a:lnTo>
                  <a:pt x="141945" y="134"/>
                </a:lnTo>
                <a:lnTo>
                  <a:pt x="92730" y="3618"/>
                </a:lnTo>
                <a:lnTo>
                  <a:pt x="51369" y="18917"/>
                </a:lnTo>
                <a:lnTo>
                  <a:pt x="18918" y="51368"/>
                </a:lnTo>
                <a:lnTo>
                  <a:pt x="3617" y="92730"/>
                </a:lnTo>
                <a:lnTo>
                  <a:pt x="132" y="141944"/>
                </a:lnTo>
                <a:lnTo>
                  <a:pt x="0" y="175031"/>
                </a:lnTo>
                <a:lnTo>
                  <a:pt x="3" y="413954"/>
                </a:lnTo>
                <a:lnTo>
                  <a:pt x="1083" y="473987"/>
                </a:lnTo>
                <a:lnTo>
                  <a:pt x="8577" y="516681"/>
                </a:lnTo>
                <a:lnTo>
                  <a:pt x="33377" y="555609"/>
                </a:lnTo>
                <a:lnTo>
                  <a:pt x="72305" y="580409"/>
                </a:lnTo>
                <a:lnTo>
                  <a:pt x="115000" y="587915"/>
                </a:lnTo>
                <a:lnTo>
                  <a:pt x="175032" y="588987"/>
                </a:lnTo>
                <a:lnTo>
                  <a:pt x="1689738" y="588987"/>
                </a:lnTo>
                <a:lnTo>
                  <a:pt x="1750450" y="587915"/>
                </a:lnTo>
                <a:lnTo>
                  <a:pt x="1793242" y="580409"/>
                </a:lnTo>
                <a:lnTo>
                  <a:pt x="1832171" y="555609"/>
                </a:lnTo>
                <a:lnTo>
                  <a:pt x="1856970" y="516681"/>
                </a:lnTo>
                <a:lnTo>
                  <a:pt x="1864479" y="473889"/>
                </a:lnTo>
                <a:lnTo>
                  <a:pt x="1865548" y="413954"/>
                </a:lnTo>
                <a:lnTo>
                  <a:pt x="1865545" y="175031"/>
                </a:lnTo>
                <a:lnTo>
                  <a:pt x="1864465" y="115000"/>
                </a:lnTo>
                <a:lnTo>
                  <a:pt x="1856970" y="72305"/>
                </a:lnTo>
                <a:lnTo>
                  <a:pt x="1832171" y="33377"/>
                </a:lnTo>
                <a:lnTo>
                  <a:pt x="1793242" y="8576"/>
                </a:lnTo>
                <a:lnTo>
                  <a:pt x="1750548" y="1072"/>
                </a:lnTo>
                <a:lnTo>
                  <a:pt x="169051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6" name="object 33"/>
          <p:cNvSpPr txBox="1"/>
          <p:nvPr/>
        </p:nvSpPr>
        <p:spPr>
          <a:xfrm>
            <a:off x="4353068" y="4303371"/>
            <a:ext cx="820584"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7" name="object 34"/>
          <p:cNvSpPr/>
          <p:nvPr/>
        </p:nvSpPr>
        <p:spPr>
          <a:xfrm>
            <a:off x="7239682" y="4241628"/>
            <a:ext cx="1131320" cy="357340"/>
          </a:xfrm>
          <a:custGeom>
            <a:avLst/>
            <a:gdLst/>
            <a:ahLst/>
            <a:cxnLst/>
            <a:rect l="l" t="t" r="r" b="b"/>
            <a:pathLst>
              <a:path w="1865630" h="589279">
                <a:moveTo>
                  <a:pt x="1690524" y="0"/>
                </a:moveTo>
                <a:lnTo>
                  <a:pt x="175816" y="0"/>
                </a:lnTo>
                <a:lnTo>
                  <a:pt x="141950" y="134"/>
                </a:lnTo>
                <a:lnTo>
                  <a:pt x="92737" y="3618"/>
                </a:lnTo>
                <a:lnTo>
                  <a:pt x="51373" y="18917"/>
                </a:lnTo>
                <a:lnTo>
                  <a:pt x="18923" y="51368"/>
                </a:lnTo>
                <a:lnTo>
                  <a:pt x="3620" y="92730"/>
                </a:lnTo>
                <a:lnTo>
                  <a:pt x="132" y="141944"/>
                </a:lnTo>
                <a:lnTo>
                  <a:pt x="0" y="175031"/>
                </a:lnTo>
                <a:lnTo>
                  <a:pt x="3" y="413954"/>
                </a:lnTo>
                <a:lnTo>
                  <a:pt x="1084" y="473987"/>
                </a:lnTo>
                <a:lnTo>
                  <a:pt x="8586" y="516681"/>
                </a:lnTo>
                <a:lnTo>
                  <a:pt x="33381" y="555609"/>
                </a:lnTo>
                <a:lnTo>
                  <a:pt x="72311" y="580409"/>
                </a:lnTo>
                <a:lnTo>
                  <a:pt x="115005" y="587915"/>
                </a:lnTo>
                <a:lnTo>
                  <a:pt x="175031" y="588987"/>
                </a:lnTo>
                <a:lnTo>
                  <a:pt x="1689739" y="588987"/>
                </a:lnTo>
                <a:lnTo>
                  <a:pt x="1750451" y="587915"/>
                </a:lnTo>
                <a:lnTo>
                  <a:pt x="1793243" y="580409"/>
                </a:lnTo>
                <a:lnTo>
                  <a:pt x="1832175" y="555609"/>
                </a:lnTo>
                <a:lnTo>
                  <a:pt x="1856980" y="516681"/>
                </a:lnTo>
                <a:lnTo>
                  <a:pt x="1864487" y="473889"/>
                </a:lnTo>
                <a:lnTo>
                  <a:pt x="1865555" y="413954"/>
                </a:lnTo>
                <a:lnTo>
                  <a:pt x="1865552" y="175031"/>
                </a:lnTo>
                <a:lnTo>
                  <a:pt x="1864472" y="115000"/>
                </a:lnTo>
                <a:lnTo>
                  <a:pt x="1856980" y="72305"/>
                </a:lnTo>
                <a:lnTo>
                  <a:pt x="1832175" y="33377"/>
                </a:lnTo>
                <a:lnTo>
                  <a:pt x="1793243" y="8576"/>
                </a:lnTo>
                <a:lnTo>
                  <a:pt x="1750550" y="1072"/>
                </a:lnTo>
                <a:lnTo>
                  <a:pt x="1690524"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78" name="object 35"/>
          <p:cNvSpPr txBox="1"/>
          <p:nvPr/>
        </p:nvSpPr>
        <p:spPr>
          <a:xfrm>
            <a:off x="7432601" y="4261254"/>
            <a:ext cx="928390"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hash5-8</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79" name="object 36"/>
          <p:cNvSpPr/>
          <p:nvPr/>
        </p:nvSpPr>
        <p:spPr>
          <a:xfrm>
            <a:off x="291140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0" name="object 37"/>
          <p:cNvSpPr txBox="1"/>
          <p:nvPr/>
        </p:nvSpPr>
        <p:spPr>
          <a:xfrm>
            <a:off x="3102204" y="4840932"/>
            <a:ext cx="88144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hash1-2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1" name="object 38"/>
          <p:cNvSpPr/>
          <p:nvPr/>
        </p:nvSpPr>
        <p:spPr>
          <a:xfrm>
            <a:off x="4768620" y="4798261"/>
            <a:ext cx="1131320" cy="357340"/>
          </a:xfrm>
          <a:custGeom>
            <a:avLst/>
            <a:gdLst/>
            <a:ahLst/>
            <a:cxnLst/>
            <a:rect l="l" t="t" r="r" b="b"/>
            <a:pathLst>
              <a:path w="1865629" h="589279">
                <a:moveTo>
                  <a:pt x="169051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689738" y="588987"/>
                </a:lnTo>
                <a:lnTo>
                  <a:pt x="1750450" y="587915"/>
                </a:lnTo>
                <a:lnTo>
                  <a:pt x="1793241" y="580410"/>
                </a:lnTo>
                <a:lnTo>
                  <a:pt x="1832170" y="555610"/>
                </a:lnTo>
                <a:lnTo>
                  <a:pt x="1856970" y="516681"/>
                </a:lnTo>
                <a:lnTo>
                  <a:pt x="1864479" y="473889"/>
                </a:lnTo>
                <a:lnTo>
                  <a:pt x="1865548" y="413955"/>
                </a:lnTo>
                <a:lnTo>
                  <a:pt x="1865545" y="175032"/>
                </a:lnTo>
                <a:lnTo>
                  <a:pt x="1864465" y="115000"/>
                </a:lnTo>
                <a:lnTo>
                  <a:pt x="1856970" y="72306"/>
                </a:lnTo>
                <a:lnTo>
                  <a:pt x="1832170" y="33377"/>
                </a:lnTo>
                <a:lnTo>
                  <a:pt x="1793241" y="8577"/>
                </a:lnTo>
                <a:lnTo>
                  <a:pt x="1750548" y="1072"/>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2" name="object 39"/>
          <p:cNvSpPr txBox="1"/>
          <p:nvPr/>
        </p:nvSpPr>
        <p:spPr>
          <a:xfrm>
            <a:off x="4956274" y="4840932"/>
            <a:ext cx="863217"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hash3-4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3" name="object 40"/>
          <p:cNvSpPr/>
          <p:nvPr/>
        </p:nvSpPr>
        <p:spPr>
          <a:xfrm>
            <a:off x="6679004" y="4798261"/>
            <a:ext cx="1131320" cy="357340"/>
          </a:xfrm>
          <a:custGeom>
            <a:avLst/>
            <a:gdLst/>
            <a:ahLst/>
            <a:cxnLst/>
            <a:rect l="l" t="t" r="r" b="b"/>
            <a:pathLst>
              <a:path w="1865629" h="589279">
                <a:moveTo>
                  <a:pt x="1690513" y="0"/>
                </a:moveTo>
                <a:lnTo>
                  <a:pt x="175806" y="0"/>
                </a:lnTo>
                <a:lnTo>
                  <a:pt x="141940" y="134"/>
                </a:lnTo>
                <a:lnTo>
                  <a:pt x="92726" y="3618"/>
                </a:lnTo>
                <a:lnTo>
                  <a:pt x="51367" y="18918"/>
                </a:lnTo>
                <a:lnTo>
                  <a:pt x="18914" y="51369"/>
                </a:lnTo>
                <a:lnTo>
                  <a:pt x="3616" y="92730"/>
                </a:lnTo>
                <a:lnTo>
                  <a:pt x="132" y="141945"/>
                </a:lnTo>
                <a:lnTo>
                  <a:pt x="0" y="175032"/>
                </a:lnTo>
                <a:lnTo>
                  <a:pt x="3" y="413955"/>
                </a:lnTo>
                <a:lnTo>
                  <a:pt x="1083" y="473987"/>
                </a:lnTo>
                <a:lnTo>
                  <a:pt x="8575" y="516681"/>
                </a:lnTo>
                <a:lnTo>
                  <a:pt x="33374" y="555610"/>
                </a:lnTo>
                <a:lnTo>
                  <a:pt x="72301" y="580410"/>
                </a:lnTo>
                <a:lnTo>
                  <a:pt x="114996" y="587915"/>
                </a:lnTo>
                <a:lnTo>
                  <a:pt x="175031" y="588987"/>
                </a:lnTo>
                <a:lnTo>
                  <a:pt x="1689739" y="588987"/>
                </a:lnTo>
                <a:lnTo>
                  <a:pt x="1750448" y="587915"/>
                </a:lnTo>
                <a:lnTo>
                  <a:pt x="1793243" y="580410"/>
                </a:lnTo>
                <a:lnTo>
                  <a:pt x="1832166" y="555610"/>
                </a:lnTo>
                <a:lnTo>
                  <a:pt x="1856969" y="516681"/>
                </a:lnTo>
                <a:lnTo>
                  <a:pt x="1864476" y="473889"/>
                </a:lnTo>
                <a:lnTo>
                  <a:pt x="1865545" y="413955"/>
                </a:lnTo>
                <a:lnTo>
                  <a:pt x="1865542" y="175032"/>
                </a:lnTo>
                <a:lnTo>
                  <a:pt x="1864462" y="115000"/>
                </a:lnTo>
                <a:lnTo>
                  <a:pt x="1856969" y="72306"/>
                </a:lnTo>
                <a:lnTo>
                  <a:pt x="1832166" y="33377"/>
                </a:lnTo>
                <a:lnTo>
                  <a:pt x="1793243" y="8577"/>
                </a:lnTo>
                <a:lnTo>
                  <a:pt x="1750544" y="1072"/>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4" name="object 41"/>
          <p:cNvSpPr txBox="1"/>
          <p:nvPr/>
        </p:nvSpPr>
        <p:spPr>
          <a:xfrm>
            <a:off x="6867490" y="4840932"/>
            <a:ext cx="890735" cy="256720"/>
          </a:xfrm>
          <a:prstGeom prst="rect">
            <a:avLst/>
          </a:prstGeom>
        </p:spPr>
        <p:txBody>
          <a:bodyPr vert="horz" wrap="square" lIns="0" tIns="10397" rIns="0" bIns="0" rtlCol="0">
            <a:spAutoFit/>
          </a:bodyPr>
          <a:lstStyle/>
          <a:p>
            <a:pPr marL="7620">
              <a:spcBef>
                <a:spcPts val="80"/>
              </a:spcBef>
            </a:pPr>
            <a:r>
              <a:rPr sz="1600" spc="9" dirty="0">
                <a:solidFill>
                  <a:srgbClr val="55719E"/>
                </a:solidFill>
                <a:latin typeface="微软雅黑" panose="020B0503020204020204" charset="-122"/>
                <a:ea typeface="微软雅黑" panose="020B0503020204020204" charset="-122"/>
                <a:cs typeface="Arial" panose="020B0604020202020204"/>
              </a:rPr>
              <a:t>hash5-6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87" name="object 44"/>
          <p:cNvSpPr/>
          <p:nvPr/>
        </p:nvSpPr>
        <p:spPr>
          <a:xfrm>
            <a:off x="2911400" y="5317531"/>
            <a:ext cx="928391" cy="357340"/>
          </a:xfrm>
          <a:custGeom>
            <a:avLst/>
            <a:gdLst/>
            <a:ahLst/>
            <a:cxnLst/>
            <a:rect l="l" t="t" r="r" b="b"/>
            <a:pathLst>
              <a:path w="1530985"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88" name="object 45"/>
          <p:cNvSpPr txBox="1"/>
          <p:nvPr/>
        </p:nvSpPr>
        <p:spPr>
          <a:xfrm>
            <a:off x="3089506" y="5370293"/>
            <a:ext cx="621914"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1" name="object 48"/>
          <p:cNvSpPr/>
          <p:nvPr/>
        </p:nvSpPr>
        <p:spPr>
          <a:xfrm>
            <a:off x="5819496" y="5317531"/>
            <a:ext cx="928391" cy="357340"/>
          </a:xfrm>
          <a:custGeom>
            <a:avLst/>
            <a:gdLst/>
            <a:ahLst/>
            <a:cxnLst/>
            <a:rect l="l" t="t" r="r" b="b"/>
            <a:pathLst>
              <a:path w="1530984" h="589279">
                <a:moveTo>
                  <a:pt x="1355446"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7" y="555610"/>
                </a:lnTo>
                <a:lnTo>
                  <a:pt x="72305" y="580410"/>
                </a:lnTo>
                <a:lnTo>
                  <a:pt x="115000" y="587915"/>
                </a:lnTo>
                <a:lnTo>
                  <a:pt x="175031" y="588987"/>
                </a:lnTo>
                <a:lnTo>
                  <a:pt x="1354671" y="588987"/>
                </a:lnTo>
                <a:lnTo>
                  <a:pt x="1415384" y="587915"/>
                </a:lnTo>
                <a:lnTo>
                  <a:pt x="1458176" y="580410"/>
                </a:lnTo>
                <a:lnTo>
                  <a:pt x="1497099" y="555610"/>
                </a:lnTo>
                <a:lnTo>
                  <a:pt x="1521902" y="516681"/>
                </a:lnTo>
                <a:lnTo>
                  <a:pt x="1529409" y="473889"/>
                </a:lnTo>
                <a:lnTo>
                  <a:pt x="1530478" y="413955"/>
                </a:lnTo>
                <a:lnTo>
                  <a:pt x="1530474" y="175032"/>
                </a:lnTo>
                <a:lnTo>
                  <a:pt x="1529394" y="115000"/>
                </a:lnTo>
                <a:lnTo>
                  <a:pt x="1521902" y="72305"/>
                </a:lnTo>
                <a:lnTo>
                  <a:pt x="1497099" y="33377"/>
                </a:lnTo>
                <a:lnTo>
                  <a:pt x="1458176" y="8577"/>
                </a:lnTo>
                <a:lnTo>
                  <a:pt x="1415481" y="1072"/>
                </a:lnTo>
                <a:lnTo>
                  <a:pt x="135544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2" name="object 49"/>
          <p:cNvSpPr txBox="1"/>
          <p:nvPr/>
        </p:nvSpPr>
        <p:spPr>
          <a:xfrm>
            <a:off x="6054748" y="5370293"/>
            <a:ext cx="624255"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3" name="object 50"/>
          <p:cNvSpPr/>
          <p:nvPr/>
        </p:nvSpPr>
        <p:spPr>
          <a:xfrm>
            <a:off x="3880766" y="5317531"/>
            <a:ext cx="928391" cy="357340"/>
          </a:xfrm>
          <a:custGeom>
            <a:avLst/>
            <a:gdLst/>
            <a:ahLst/>
            <a:cxnLst/>
            <a:rect l="l" t="t" r="r" b="b"/>
            <a:pathLst>
              <a:path w="1530984" h="589279">
                <a:moveTo>
                  <a:pt x="1355447" y="0"/>
                </a:moveTo>
                <a:lnTo>
                  <a:pt x="175809" y="0"/>
                </a:lnTo>
                <a:lnTo>
                  <a:pt x="141944" y="134"/>
                </a:lnTo>
                <a:lnTo>
                  <a:pt x="92730" y="3618"/>
                </a:lnTo>
                <a:lnTo>
                  <a:pt x="51368" y="18918"/>
                </a:lnTo>
                <a:lnTo>
                  <a:pt x="18917" y="51369"/>
                </a:lnTo>
                <a:lnTo>
                  <a:pt x="3616" y="92730"/>
                </a:lnTo>
                <a:lnTo>
                  <a:pt x="132" y="141945"/>
                </a:lnTo>
                <a:lnTo>
                  <a:pt x="0" y="175032"/>
                </a:lnTo>
                <a:lnTo>
                  <a:pt x="3" y="413955"/>
                </a:lnTo>
                <a:lnTo>
                  <a:pt x="1083" y="473987"/>
                </a:lnTo>
                <a:lnTo>
                  <a:pt x="8576" y="516681"/>
                </a:lnTo>
                <a:lnTo>
                  <a:pt x="33376" y="555610"/>
                </a:lnTo>
                <a:lnTo>
                  <a:pt x="72305" y="580410"/>
                </a:lnTo>
                <a:lnTo>
                  <a:pt x="115000" y="587915"/>
                </a:lnTo>
                <a:lnTo>
                  <a:pt x="175031" y="588987"/>
                </a:lnTo>
                <a:lnTo>
                  <a:pt x="1354669" y="588987"/>
                </a:lnTo>
                <a:lnTo>
                  <a:pt x="1415382" y="587915"/>
                </a:lnTo>
                <a:lnTo>
                  <a:pt x="1458173"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3"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4" name="object 51"/>
          <p:cNvSpPr txBox="1"/>
          <p:nvPr/>
        </p:nvSpPr>
        <p:spPr>
          <a:xfrm>
            <a:off x="4086387" y="5370293"/>
            <a:ext cx="619921"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hash2</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5" name="object 52"/>
          <p:cNvSpPr/>
          <p:nvPr/>
        </p:nvSpPr>
        <p:spPr>
          <a:xfrm>
            <a:off x="4850131" y="5317531"/>
            <a:ext cx="928391" cy="357340"/>
          </a:xfrm>
          <a:custGeom>
            <a:avLst/>
            <a:gdLst/>
            <a:ahLst/>
            <a:cxnLst/>
            <a:rect l="l" t="t" r="r" b="b"/>
            <a:pathLst>
              <a:path w="1530984" h="589279">
                <a:moveTo>
                  <a:pt x="1355447" y="0"/>
                </a:moveTo>
                <a:lnTo>
                  <a:pt x="175810" y="0"/>
                </a:lnTo>
                <a:lnTo>
                  <a:pt x="141945" y="134"/>
                </a:lnTo>
                <a:lnTo>
                  <a:pt x="92730" y="3618"/>
                </a:lnTo>
                <a:lnTo>
                  <a:pt x="51369" y="18918"/>
                </a:lnTo>
                <a:lnTo>
                  <a:pt x="18917" y="51369"/>
                </a:lnTo>
                <a:lnTo>
                  <a:pt x="3617" y="92730"/>
                </a:lnTo>
                <a:lnTo>
                  <a:pt x="132" y="141945"/>
                </a:lnTo>
                <a:lnTo>
                  <a:pt x="0" y="175032"/>
                </a:lnTo>
                <a:lnTo>
                  <a:pt x="3" y="413955"/>
                </a:lnTo>
                <a:lnTo>
                  <a:pt x="1083" y="473987"/>
                </a:lnTo>
                <a:lnTo>
                  <a:pt x="8577" y="516681"/>
                </a:lnTo>
                <a:lnTo>
                  <a:pt x="33377" y="555610"/>
                </a:lnTo>
                <a:lnTo>
                  <a:pt x="72305" y="580410"/>
                </a:lnTo>
                <a:lnTo>
                  <a:pt x="115000" y="587915"/>
                </a:lnTo>
                <a:lnTo>
                  <a:pt x="175031" y="588987"/>
                </a:lnTo>
                <a:lnTo>
                  <a:pt x="1354669" y="588987"/>
                </a:lnTo>
                <a:lnTo>
                  <a:pt x="1415382" y="587915"/>
                </a:lnTo>
                <a:lnTo>
                  <a:pt x="1458174" y="580410"/>
                </a:lnTo>
                <a:lnTo>
                  <a:pt x="1497102" y="555610"/>
                </a:lnTo>
                <a:lnTo>
                  <a:pt x="1521902" y="516681"/>
                </a:lnTo>
                <a:lnTo>
                  <a:pt x="1529411" y="473889"/>
                </a:lnTo>
                <a:lnTo>
                  <a:pt x="1530480" y="413955"/>
                </a:lnTo>
                <a:lnTo>
                  <a:pt x="1530477" y="175032"/>
                </a:lnTo>
                <a:lnTo>
                  <a:pt x="1529396" y="115000"/>
                </a:lnTo>
                <a:lnTo>
                  <a:pt x="1521902" y="72305"/>
                </a:lnTo>
                <a:lnTo>
                  <a:pt x="1497102" y="33377"/>
                </a:lnTo>
                <a:lnTo>
                  <a:pt x="1458174" y="8577"/>
                </a:lnTo>
                <a:lnTo>
                  <a:pt x="1415479" y="1072"/>
                </a:lnTo>
                <a:lnTo>
                  <a:pt x="1355447"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6" name="object 53"/>
          <p:cNvSpPr txBox="1"/>
          <p:nvPr/>
        </p:nvSpPr>
        <p:spPr>
          <a:xfrm>
            <a:off x="5070568" y="5354894"/>
            <a:ext cx="59619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7" name="object 54"/>
          <p:cNvSpPr/>
          <p:nvPr/>
        </p:nvSpPr>
        <p:spPr>
          <a:xfrm>
            <a:off x="6788864" y="5317531"/>
            <a:ext cx="928391" cy="357340"/>
          </a:xfrm>
          <a:custGeom>
            <a:avLst/>
            <a:gdLst/>
            <a:ahLst/>
            <a:cxnLst/>
            <a:rect l="l" t="t" r="r" b="b"/>
            <a:pathLst>
              <a:path w="1530984" h="589279">
                <a:moveTo>
                  <a:pt x="1355445" y="0"/>
                </a:moveTo>
                <a:lnTo>
                  <a:pt x="175806" y="0"/>
                </a:lnTo>
                <a:lnTo>
                  <a:pt x="141940" y="134"/>
                </a:lnTo>
                <a:lnTo>
                  <a:pt x="92726" y="3618"/>
                </a:lnTo>
                <a:lnTo>
                  <a:pt x="51362" y="18918"/>
                </a:lnTo>
                <a:lnTo>
                  <a:pt x="18912" y="51369"/>
                </a:lnTo>
                <a:lnTo>
                  <a:pt x="3616" y="92730"/>
                </a:lnTo>
                <a:lnTo>
                  <a:pt x="132" y="141945"/>
                </a:lnTo>
                <a:lnTo>
                  <a:pt x="0" y="175032"/>
                </a:lnTo>
                <a:lnTo>
                  <a:pt x="3" y="413955"/>
                </a:lnTo>
                <a:lnTo>
                  <a:pt x="1083" y="473987"/>
                </a:lnTo>
                <a:lnTo>
                  <a:pt x="8575" y="516681"/>
                </a:lnTo>
                <a:lnTo>
                  <a:pt x="33370" y="555610"/>
                </a:lnTo>
                <a:lnTo>
                  <a:pt x="72301" y="580410"/>
                </a:lnTo>
                <a:lnTo>
                  <a:pt x="114996" y="587915"/>
                </a:lnTo>
                <a:lnTo>
                  <a:pt x="175031" y="588987"/>
                </a:lnTo>
                <a:lnTo>
                  <a:pt x="1354670" y="588987"/>
                </a:lnTo>
                <a:lnTo>
                  <a:pt x="1415378" y="587915"/>
                </a:lnTo>
                <a:lnTo>
                  <a:pt x="1458165" y="580410"/>
                </a:lnTo>
                <a:lnTo>
                  <a:pt x="1497097" y="555610"/>
                </a:lnTo>
                <a:lnTo>
                  <a:pt x="1521901" y="516681"/>
                </a:lnTo>
                <a:lnTo>
                  <a:pt x="1529408" y="473889"/>
                </a:lnTo>
                <a:lnTo>
                  <a:pt x="1530476" y="413955"/>
                </a:lnTo>
                <a:lnTo>
                  <a:pt x="1530473" y="175032"/>
                </a:lnTo>
                <a:lnTo>
                  <a:pt x="1529393" y="115000"/>
                </a:lnTo>
                <a:lnTo>
                  <a:pt x="1521901" y="72305"/>
                </a:lnTo>
                <a:lnTo>
                  <a:pt x="1497097" y="33377"/>
                </a:lnTo>
                <a:lnTo>
                  <a:pt x="1458165" y="8577"/>
                </a:lnTo>
                <a:lnTo>
                  <a:pt x="1415475"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198" name="object 55"/>
          <p:cNvSpPr txBox="1"/>
          <p:nvPr/>
        </p:nvSpPr>
        <p:spPr>
          <a:xfrm>
            <a:off x="6988133" y="5370293"/>
            <a:ext cx="671779"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hash5</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199" name="object 56"/>
          <p:cNvSpPr/>
          <p:nvPr/>
        </p:nvSpPr>
        <p:spPr>
          <a:xfrm>
            <a:off x="7758225" y="5317531"/>
            <a:ext cx="928391" cy="357340"/>
          </a:xfrm>
          <a:custGeom>
            <a:avLst/>
            <a:gdLst/>
            <a:ahLst/>
            <a:cxnLst/>
            <a:rect l="l" t="t" r="r" b="b"/>
            <a:pathLst>
              <a:path w="1530984" h="589279">
                <a:moveTo>
                  <a:pt x="1355445" y="0"/>
                </a:moveTo>
                <a:lnTo>
                  <a:pt x="175816" y="0"/>
                </a:lnTo>
                <a:lnTo>
                  <a:pt x="141949" y="134"/>
                </a:lnTo>
                <a:lnTo>
                  <a:pt x="92732" y="3618"/>
                </a:lnTo>
                <a:lnTo>
                  <a:pt x="51372" y="18918"/>
                </a:lnTo>
                <a:lnTo>
                  <a:pt x="18918" y="51369"/>
                </a:lnTo>
                <a:lnTo>
                  <a:pt x="3616" y="92730"/>
                </a:lnTo>
                <a:lnTo>
                  <a:pt x="132" y="141945"/>
                </a:lnTo>
                <a:lnTo>
                  <a:pt x="0" y="175032"/>
                </a:lnTo>
                <a:lnTo>
                  <a:pt x="3" y="413955"/>
                </a:lnTo>
                <a:lnTo>
                  <a:pt x="1083" y="473987"/>
                </a:lnTo>
                <a:lnTo>
                  <a:pt x="8575" y="516681"/>
                </a:lnTo>
                <a:lnTo>
                  <a:pt x="33379" y="555610"/>
                </a:lnTo>
                <a:lnTo>
                  <a:pt x="72311" y="580410"/>
                </a:lnTo>
                <a:lnTo>
                  <a:pt x="115001" y="587915"/>
                </a:lnTo>
                <a:lnTo>
                  <a:pt x="175031" y="588987"/>
                </a:lnTo>
                <a:lnTo>
                  <a:pt x="1354670" y="588987"/>
                </a:lnTo>
                <a:lnTo>
                  <a:pt x="1415383" y="587915"/>
                </a:lnTo>
                <a:lnTo>
                  <a:pt x="1458175" y="580410"/>
                </a:lnTo>
                <a:lnTo>
                  <a:pt x="1497106" y="555610"/>
                </a:lnTo>
                <a:lnTo>
                  <a:pt x="1521901" y="516681"/>
                </a:lnTo>
                <a:lnTo>
                  <a:pt x="1529408" y="473889"/>
                </a:lnTo>
                <a:lnTo>
                  <a:pt x="1530476" y="413955"/>
                </a:lnTo>
                <a:lnTo>
                  <a:pt x="1530473" y="175032"/>
                </a:lnTo>
                <a:lnTo>
                  <a:pt x="1529393" y="115000"/>
                </a:lnTo>
                <a:lnTo>
                  <a:pt x="1521901" y="72305"/>
                </a:lnTo>
                <a:lnTo>
                  <a:pt x="1497106" y="33377"/>
                </a:lnTo>
                <a:lnTo>
                  <a:pt x="1458175" y="8577"/>
                </a:lnTo>
                <a:lnTo>
                  <a:pt x="1415480" y="1072"/>
                </a:lnTo>
                <a:lnTo>
                  <a:pt x="1355445"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0" name="object 57"/>
          <p:cNvSpPr txBox="1"/>
          <p:nvPr/>
        </p:nvSpPr>
        <p:spPr>
          <a:xfrm>
            <a:off x="7949636" y="5383939"/>
            <a:ext cx="643706" cy="256720"/>
          </a:xfrm>
          <a:prstGeom prst="rect">
            <a:avLst/>
          </a:prstGeom>
        </p:spPr>
        <p:txBody>
          <a:bodyPr vert="horz" wrap="square" lIns="0" tIns="10397" rIns="0" bIns="0" rtlCol="0">
            <a:spAutoFit/>
          </a:bodyPr>
          <a:lstStyle/>
          <a:p>
            <a:pPr marL="7620">
              <a:spcBef>
                <a:spcPts val="80"/>
              </a:spcBef>
            </a:pPr>
            <a:r>
              <a:rPr sz="1600" spc="12" dirty="0">
                <a:solidFill>
                  <a:srgbClr val="55719E"/>
                </a:solidFill>
                <a:latin typeface="微软雅黑" panose="020B0503020204020204" charset="-122"/>
                <a:ea typeface="微软雅黑" panose="020B0503020204020204" charset="-122"/>
                <a:cs typeface="Arial" panose="020B0604020202020204"/>
              </a:rPr>
              <a:t>hash6</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1" name="object 58"/>
          <p:cNvSpPr/>
          <p:nvPr/>
        </p:nvSpPr>
        <p:spPr>
          <a:xfrm>
            <a:off x="2911400" y="5836801"/>
            <a:ext cx="1131320" cy="357340"/>
          </a:xfrm>
          <a:custGeom>
            <a:avLst/>
            <a:gdLst/>
            <a:ahLst/>
            <a:cxnLst/>
            <a:rect l="l" t="t" r="r" b="b"/>
            <a:pathLst>
              <a:path w="1865629" h="589279">
                <a:moveTo>
                  <a:pt x="1690516" y="0"/>
                </a:moveTo>
                <a:lnTo>
                  <a:pt x="175809" y="0"/>
                </a:lnTo>
                <a:lnTo>
                  <a:pt x="141944" y="134"/>
                </a:lnTo>
                <a:lnTo>
                  <a:pt x="115097" y="1072"/>
                </a:lnTo>
                <a:lnTo>
                  <a:pt x="72305" y="8577"/>
                </a:lnTo>
                <a:lnTo>
                  <a:pt x="33377" y="33377"/>
                </a:lnTo>
                <a:lnTo>
                  <a:pt x="8576" y="72305"/>
                </a:lnTo>
                <a:lnTo>
                  <a:pt x="1068" y="115097"/>
                </a:lnTo>
                <a:lnTo>
                  <a:pt x="0" y="175031"/>
                </a:lnTo>
                <a:lnTo>
                  <a:pt x="3" y="413955"/>
                </a:lnTo>
                <a:lnTo>
                  <a:pt x="1083" y="473986"/>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1"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2" name="object 59"/>
          <p:cNvSpPr txBox="1"/>
          <p:nvPr/>
        </p:nvSpPr>
        <p:spPr>
          <a:xfrm>
            <a:off x="3210148" y="5889563"/>
            <a:ext cx="629643"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1</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3" name="object 60"/>
          <p:cNvSpPr/>
          <p:nvPr/>
        </p:nvSpPr>
        <p:spPr>
          <a:xfrm>
            <a:off x="5693650" y="5836801"/>
            <a:ext cx="1131320" cy="357340"/>
          </a:xfrm>
          <a:custGeom>
            <a:avLst/>
            <a:gdLst/>
            <a:ahLst/>
            <a:cxnLst/>
            <a:rect l="l" t="t" r="r" b="b"/>
            <a:pathLst>
              <a:path w="1865629" h="589279">
                <a:moveTo>
                  <a:pt x="1690520" y="0"/>
                </a:moveTo>
                <a:lnTo>
                  <a:pt x="175809" y="0"/>
                </a:lnTo>
                <a:lnTo>
                  <a:pt x="141944" y="134"/>
                </a:lnTo>
                <a:lnTo>
                  <a:pt x="115097" y="1072"/>
                </a:lnTo>
                <a:lnTo>
                  <a:pt x="72305" y="8577"/>
                </a:lnTo>
                <a:lnTo>
                  <a:pt x="33376" y="33377"/>
                </a:lnTo>
                <a:lnTo>
                  <a:pt x="8576" y="72305"/>
                </a:lnTo>
                <a:lnTo>
                  <a:pt x="1068" y="115097"/>
                </a:lnTo>
                <a:lnTo>
                  <a:pt x="0" y="175031"/>
                </a:lnTo>
                <a:lnTo>
                  <a:pt x="3" y="413955"/>
                </a:lnTo>
                <a:lnTo>
                  <a:pt x="1083" y="473986"/>
                </a:lnTo>
                <a:lnTo>
                  <a:pt x="8576" y="516681"/>
                </a:lnTo>
                <a:lnTo>
                  <a:pt x="33376" y="555609"/>
                </a:lnTo>
                <a:lnTo>
                  <a:pt x="72305" y="580409"/>
                </a:lnTo>
                <a:lnTo>
                  <a:pt x="114999" y="587915"/>
                </a:lnTo>
                <a:lnTo>
                  <a:pt x="175031" y="588987"/>
                </a:lnTo>
                <a:lnTo>
                  <a:pt x="1689734" y="588987"/>
                </a:lnTo>
                <a:lnTo>
                  <a:pt x="1750447" y="587915"/>
                </a:lnTo>
                <a:lnTo>
                  <a:pt x="1793239" y="580409"/>
                </a:lnTo>
                <a:lnTo>
                  <a:pt x="1832170" y="555609"/>
                </a:lnTo>
                <a:lnTo>
                  <a:pt x="1856965" y="516681"/>
                </a:lnTo>
                <a:lnTo>
                  <a:pt x="1864481" y="473889"/>
                </a:lnTo>
                <a:lnTo>
                  <a:pt x="1865551" y="413955"/>
                </a:lnTo>
                <a:lnTo>
                  <a:pt x="1865548" y="175031"/>
                </a:lnTo>
                <a:lnTo>
                  <a:pt x="1864467" y="115000"/>
                </a:lnTo>
                <a:lnTo>
                  <a:pt x="1856965" y="72305"/>
                </a:lnTo>
                <a:lnTo>
                  <a:pt x="1832170" y="33377"/>
                </a:lnTo>
                <a:lnTo>
                  <a:pt x="1793239" y="8577"/>
                </a:lnTo>
                <a:lnTo>
                  <a:pt x="1750545" y="1072"/>
                </a:lnTo>
                <a:lnTo>
                  <a:pt x="1723932" y="134"/>
                </a:lnTo>
                <a:lnTo>
                  <a:pt x="1690520"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4" name="object 61"/>
          <p:cNvSpPr txBox="1"/>
          <p:nvPr/>
        </p:nvSpPr>
        <p:spPr>
          <a:xfrm>
            <a:off x="5991253" y="5889563"/>
            <a:ext cx="647090"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3</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6" name="object 63"/>
          <p:cNvSpPr txBox="1"/>
          <p:nvPr/>
        </p:nvSpPr>
        <p:spPr>
          <a:xfrm>
            <a:off x="9000941" y="5875909"/>
            <a:ext cx="184831" cy="256720"/>
          </a:xfrm>
          <a:prstGeom prst="rect">
            <a:avLst/>
          </a:prstGeom>
        </p:spPr>
        <p:txBody>
          <a:bodyPr vert="horz" wrap="square" lIns="0" tIns="10397" rIns="0" bIns="0" rtlCol="0">
            <a:spAutoFit/>
          </a:bodyPr>
          <a:lstStyle/>
          <a:p>
            <a:pPr marL="7620">
              <a:spcBef>
                <a:spcPts val="80"/>
              </a:spcBef>
            </a:pPr>
            <a:r>
              <a:rPr sz="1600" spc="-85" dirty="0">
                <a:solidFill>
                  <a:srgbClr val="55719E"/>
                </a:solidFill>
                <a:latin typeface="微软雅黑" panose="020B0503020204020204" charset="-122"/>
                <a:ea typeface="微软雅黑" panose="020B0503020204020204" charset="-122"/>
                <a:cs typeface="Arial" panose="020B0604020202020204"/>
              </a:rPr>
              <a:t>···</a:t>
            </a:r>
            <a:endParaRPr sz="1600">
              <a:solidFill>
                <a:prstClr val="black"/>
              </a:solidFill>
              <a:latin typeface="微软雅黑" panose="020B0503020204020204" charset="-122"/>
              <a:ea typeface="微软雅黑" panose="020B0503020204020204" charset="-122"/>
              <a:cs typeface="Arial" panose="020B0604020202020204"/>
            </a:endParaRPr>
          </a:p>
        </p:txBody>
      </p:sp>
      <p:sp>
        <p:nvSpPr>
          <p:cNvPr id="207" name="object 64"/>
          <p:cNvSpPr/>
          <p:nvPr/>
        </p:nvSpPr>
        <p:spPr>
          <a:xfrm>
            <a:off x="7109758" y="5836801"/>
            <a:ext cx="1131320" cy="357340"/>
          </a:xfrm>
          <a:custGeom>
            <a:avLst/>
            <a:gdLst/>
            <a:ahLst/>
            <a:cxnLst/>
            <a:rect l="l" t="t" r="r" b="b"/>
            <a:pathLst>
              <a:path w="1865630" h="589279">
                <a:moveTo>
                  <a:pt x="1690513" y="0"/>
                </a:moveTo>
                <a:lnTo>
                  <a:pt x="175806" y="0"/>
                </a:lnTo>
                <a:lnTo>
                  <a:pt x="141944" y="134"/>
                </a:lnTo>
                <a:lnTo>
                  <a:pt x="115098" y="1072"/>
                </a:lnTo>
                <a:lnTo>
                  <a:pt x="72311" y="8577"/>
                </a:lnTo>
                <a:lnTo>
                  <a:pt x="33379" y="33377"/>
                </a:lnTo>
                <a:lnTo>
                  <a:pt x="8575" y="72305"/>
                </a:lnTo>
                <a:lnTo>
                  <a:pt x="1068" y="115097"/>
                </a:lnTo>
                <a:lnTo>
                  <a:pt x="0" y="175031"/>
                </a:lnTo>
                <a:lnTo>
                  <a:pt x="3" y="413955"/>
                </a:lnTo>
                <a:lnTo>
                  <a:pt x="1083" y="473986"/>
                </a:lnTo>
                <a:lnTo>
                  <a:pt x="8575" y="516681"/>
                </a:lnTo>
                <a:lnTo>
                  <a:pt x="33379" y="555609"/>
                </a:lnTo>
                <a:lnTo>
                  <a:pt x="72311" y="580409"/>
                </a:lnTo>
                <a:lnTo>
                  <a:pt x="115001" y="587915"/>
                </a:lnTo>
                <a:lnTo>
                  <a:pt x="175031" y="588987"/>
                </a:lnTo>
                <a:lnTo>
                  <a:pt x="1689739" y="588987"/>
                </a:lnTo>
                <a:lnTo>
                  <a:pt x="1750451" y="587915"/>
                </a:lnTo>
                <a:lnTo>
                  <a:pt x="1793243" y="580409"/>
                </a:lnTo>
                <a:lnTo>
                  <a:pt x="1832174" y="555609"/>
                </a:lnTo>
                <a:lnTo>
                  <a:pt x="1856969" y="516681"/>
                </a:lnTo>
                <a:lnTo>
                  <a:pt x="1864476" y="473889"/>
                </a:lnTo>
                <a:lnTo>
                  <a:pt x="1865545" y="413955"/>
                </a:lnTo>
                <a:lnTo>
                  <a:pt x="1865542" y="175031"/>
                </a:lnTo>
                <a:lnTo>
                  <a:pt x="1864462" y="115000"/>
                </a:lnTo>
                <a:lnTo>
                  <a:pt x="1856969" y="72305"/>
                </a:lnTo>
                <a:lnTo>
                  <a:pt x="1832174" y="33377"/>
                </a:lnTo>
                <a:lnTo>
                  <a:pt x="1793243" y="8577"/>
                </a:lnTo>
                <a:lnTo>
                  <a:pt x="1750548" y="1072"/>
                </a:lnTo>
                <a:lnTo>
                  <a:pt x="1723931" y="134"/>
                </a:lnTo>
                <a:lnTo>
                  <a:pt x="1690513"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08" name="object 65"/>
          <p:cNvSpPr txBox="1"/>
          <p:nvPr/>
        </p:nvSpPr>
        <p:spPr>
          <a:xfrm>
            <a:off x="7407204" y="5889563"/>
            <a:ext cx="64724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4</a:t>
            </a:r>
            <a:endParaRPr sz="1600" dirty="0">
              <a:solidFill>
                <a:prstClr val="black"/>
              </a:solidFill>
              <a:latin typeface="微软雅黑" panose="020B0503020204020204" charset="-122"/>
              <a:ea typeface="微软雅黑" panose="020B0503020204020204" charset="-122"/>
              <a:cs typeface="Arial" panose="020B0604020202020204"/>
            </a:endParaRPr>
          </a:p>
        </p:txBody>
      </p:sp>
      <p:sp>
        <p:nvSpPr>
          <p:cNvPr id="209" name="object 66"/>
          <p:cNvSpPr/>
          <p:nvPr/>
        </p:nvSpPr>
        <p:spPr>
          <a:xfrm>
            <a:off x="4341149" y="5836801"/>
            <a:ext cx="1131320" cy="357340"/>
          </a:xfrm>
          <a:custGeom>
            <a:avLst/>
            <a:gdLst/>
            <a:ahLst/>
            <a:cxnLst/>
            <a:rect l="l" t="t" r="r" b="b"/>
            <a:pathLst>
              <a:path w="1865629" h="589279">
                <a:moveTo>
                  <a:pt x="1690516" y="0"/>
                </a:moveTo>
                <a:lnTo>
                  <a:pt x="175810" y="0"/>
                </a:lnTo>
                <a:lnTo>
                  <a:pt x="141945" y="134"/>
                </a:lnTo>
                <a:lnTo>
                  <a:pt x="115097" y="1072"/>
                </a:lnTo>
                <a:lnTo>
                  <a:pt x="72305" y="8577"/>
                </a:lnTo>
                <a:lnTo>
                  <a:pt x="33377" y="33377"/>
                </a:lnTo>
                <a:lnTo>
                  <a:pt x="8577" y="72305"/>
                </a:lnTo>
                <a:lnTo>
                  <a:pt x="1068" y="115097"/>
                </a:lnTo>
                <a:lnTo>
                  <a:pt x="0" y="175031"/>
                </a:lnTo>
                <a:lnTo>
                  <a:pt x="3" y="413955"/>
                </a:lnTo>
                <a:lnTo>
                  <a:pt x="1083" y="473986"/>
                </a:lnTo>
                <a:lnTo>
                  <a:pt x="8577" y="516681"/>
                </a:lnTo>
                <a:lnTo>
                  <a:pt x="33377" y="555609"/>
                </a:lnTo>
                <a:lnTo>
                  <a:pt x="72305" y="580409"/>
                </a:lnTo>
                <a:lnTo>
                  <a:pt x="115000" y="587915"/>
                </a:lnTo>
                <a:lnTo>
                  <a:pt x="175031" y="588987"/>
                </a:lnTo>
                <a:lnTo>
                  <a:pt x="1689738" y="588987"/>
                </a:lnTo>
                <a:lnTo>
                  <a:pt x="1750450" y="587915"/>
                </a:lnTo>
                <a:lnTo>
                  <a:pt x="1793242" y="580409"/>
                </a:lnTo>
                <a:lnTo>
                  <a:pt x="1832170" y="555609"/>
                </a:lnTo>
                <a:lnTo>
                  <a:pt x="1856970" y="516681"/>
                </a:lnTo>
                <a:lnTo>
                  <a:pt x="1864479" y="473889"/>
                </a:lnTo>
                <a:lnTo>
                  <a:pt x="1865548" y="413955"/>
                </a:lnTo>
                <a:lnTo>
                  <a:pt x="1865545" y="175031"/>
                </a:lnTo>
                <a:lnTo>
                  <a:pt x="1864465" y="115000"/>
                </a:lnTo>
                <a:lnTo>
                  <a:pt x="1856970" y="72305"/>
                </a:lnTo>
                <a:lnTo>
                  <a:pt x="1832170" y="33377"/>
                </a:lnTo>
                <a:lnTo>
                  <a:pt x="1793242" y="8577"/>
                </a:lnTo>
                <a:lnTo>
                  <a:pt x="1750548" y="1072"/>
                </a:lnTo>
                <a:lnTo>
                  <a:pt x="1723931" y="134"/>
                </a:lnTo>
                <a:lnTo>
                  <a:pt x="1690516" y="0"/>
                </a:lnTo>
                <a:close/>
              </a:path>
            </a:pathLst>
          </a:custGeom>
          <a:solidFill>
            <a:srgbClr val="FFFFFF"/>
          </a:solidFill>
        </p:spPr>
        <p:txBody>
          <a:bodyPr wrap="square" lIns="0" tIns="0" rIns="0" bIns="0" rtlCol="0"/>
          <a:lstStyle/>
          <a:p>
            <a:endParaRPr sz="1600">
              <a:solidFill>
                <a:prstClr val="black"/>
              </a:solidFill>
              <a:latin typeface="微软雅黑" panose="020B0503020204020204" charset="-122"/>
              <a:ea typeface="微软雅黑" panose="020B0503020204020204" charset="-122"/>
            </a:endParaRPr>
          </a:p>
        </p:txBody>
      </p:sp>
      <p:sp>
        <p:nvSpPr>
          <p:cNvPr id="210" name="object 67"/>
          <p:cNvSpPr txBox="1"/>
          <p:nvPr/>
        </p:nvSpPr>
        <p:spPr>
          <a:xfrm>
            <a:off x="4638797" y="5889563"/>
            <a:ext cx="583438" cy="256720"/>
          </a:xfrm>
          <a:prstGeom prst="rect">
            <a:avLst/>
          </a:prstGeom>
        </p:spPr>
        <p:txBody>
          <a:bodyPr vert="horz" wrap="square" lIns="0" tIns="10397" rIns="0" bIns="0" rtlCol="0">
            <a:spAutoFit/>
          </a:bodyPr>
          <a:lstStyle/>
          <a:p>
            <a:pPr marL="7620">
              <a:spcBef>
                <a:spcPts val="80"/>
              </a:spcBef>
            </a:pPr>
            <a:r>
              <a:rPr sz="1600" spc="21" dirty="0">
                <a:solidFill>
                  <a:srgbClr val="55719E"/>
                </a:solidFill>
                <a:latin typeface="微软雅黑" panose="020B0503020204020204" charset="-122"/>
                <a:ea typeface="微软雅黑" panose="020B0503020204020204" charset="-122"/>
                <a:cs typeface="Microsoft JhengHei UI Light" panose="020B0304030504040204" charset="-120"/>
              </a:rPr>
              <a:t>交易</a:t>
            </a:r>
            <a:r>
              <a:rPr sz="1600" spc="12" dirty="0">
                <a:solidFill>
                  <a:srgbClr val="55719E"/>
                </a:solidFill>
                <a:latin typeface="微软雅黑" panose="020B0503020204020204" charset="-122"/>
                <a:ea typeface="微软雅黑" panose="020B0503020204020204" charset="-122"/>
                <a:cs typeface="Arial" panose="020B0604020202020204"/>
              </a:rPr>
              <a:t>2</a:t>
            </a:r>
            <a:endParaRPr sz="1600" dirty="0">
              <a:solidFill>
                <a:prstClr val="black"/>
              </a:solidFill>
              <a:latin typeface="微软雅黑" panose="020B0503020204020204" charset="-122"/>
              <a:ea typeface="微软雅黑" panose="020B0503020204020204" charset="-122"/>
              <a:cs typeface="Arial" panose="020B0604020202020204"/>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68" name="object 18"/>
          <p:cNvSpPr/>
          <p:nvPr/>
        </p:nvSpPr>
        <p:spPr>
          <a:xfrm>
            <a:off x="4892084" y="2137541"/>
            <a:ext cx="1773891"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69" name="object 19"/>
          <p:cNvSpPr txBox="1"/>
          <p:nvPr/>
        </p:nvSpPr>
        <p:spPr>
          <a:xfrm>
            <a:off x="5135245" y="2173585"/>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叔区块哈希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0" name="object 18"/>
          <p:cNvSpPr/>
          <p:nvPr/>
        </p:nvSpPr>
        <p:spPr>
          <a:xfrm>
            <a:off x="2878012" y="3163260"/>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1" name="object 19"/>
          <p:cNvSpPr txBox="1"/>
          <p:nvPr/>
        </p:nvSpPr>
        <p:spPr>
          <a:xfrm>
            <a:off x="3121172" y="3199304"/>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状态树根</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2" name="object 18"/>
          <p:cNvSpPr/>
          <p:nvPr/>
        </p:nvSpPr>
        <p:spPr>
          <a:xfrm>
            <a:off x="696111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3" name="object 19"/>
          <p:cNvSpPr txBox="1"/>
          <p:nvPr/>
        </p:nvSpPr>
        <p:spPr>
          <a:xfrm>
            <a:off x="7204272" y="3213572"/>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收据树根哈希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sp>
        <p:nvSpPr>
          <p:cNvPr id="74" name="object 18"/>
          <p:cNvSpPr/>
          <p:nvPr/>
        </p:nvSpPr>
        <p:spPr>
          <a:xfrm>
            <a:off x="4896442" y="3177528"/>
            <a:ext cx="1765142" cy="439250"/>
          </a:xfrm>
          <a:custGeom>
            <a:avLst/>
            <a:gdLst/>
            <a:ahLst/>
            <a:cxnLst/>
            <a:rect l="l" t="t" r="r" b="b"/>
            <a:pathLst>
              <a:path w="1865629" h="589279">
                <a:moveTo>
                  <a:pt x="1690516" y="0"/>
                </a:moveTo>
                <a:lnTo>
                  <a:pt x="175809" y="0"/>
                </a:lnTo>
                <a:lnTo>
                  <a:pt x="141944" y="134"/>
                </a:lnTo>
                <a:lnTo>
                  <a:pt x="92730" y="3618"/>
                </a:lnTo>
                <a:lnTo>
                  <a:pt x="51368" y="18917"/>
                </a:lnTo>
                <a:lnTo>
                  <a:pt x="18917" y="51368"/>
                </a:lnTo>
                <a:lnTo>
                  <a:pt x="3616" y="92730"/>
                </a:lnTo>
                <a:lnTo>
                  <a:pt x="132" y="141944"/>
                </a:lnTo>
                <a:lnTo>
                  <a:pt x="0" y="175031"/>
                </a:lnTo>
                <a:lnTo>
                  <a:pt x="3" y="413954"/>
                </a:lnTo>
                <a:lnTo>
                  <a:pt x="1083" y="473987"/>
                </a:lnTo>
                <a:lnTo>
                  <a:pt x="8576" y="516681"/>
                </a:lnTo>
                <a:lnTo>
                  <a:pt x="33377" y="555609"/>
                </a:lnTo>
                <a:lnTo>
                  <a:pt x="72305" y="580409"/>
                </a:lnTo>
                <a:lnTo>
                  <a:pt x="115000" y="587915"/>
                </a:lnTo>
                <a:lnTo>
                  <a:pt x="175031" y="588987"/>
                </a:lnTo>
                <a:lnTo>
                  <a:pt x="1689738" y="588987"/>
                </a:lnTo>
                <a:lnTo>
                  <a:pt x="1750450" y="587915"/>
                </a:lnTo>
                <a:lnTo>
                  <a:pt x="1793241" y="580409"/>
                </a:lnTo>
                <a:lnTo>
                  <a:pt x="1832170" y="555609"/>
                </a:lnTo>
                <a:lnTo>
                  <a:pt x="1856970" y="516681"/>
                </a:lnTo>
                <a:lnTo>
                  <a:pt x="1864479" y="473889"/>
                </a:lnTo>
                <a:lnTo>
                  <a:pt x="1865548" y="413954"/>
                </a:lnTo>
                <a:lnTo>
                  <a:pt x="1865545" y="175031"/>
                </a:lnTo>
                <a:lnTo>
                  <a:pt x="1864465" y="115000"/>
                </a:lnTo>
                <a:lnTo>
                  <a:pt x="1856970" y="72305"/>
                </a:lnTo>
                <a:lnTo>
                  <a:pt x="1832170" y="33377"/>
                </a:lnTo>
                <a:lnTo>
                  <a:pt x="1793241" y="8576"/>
                </a:lnTo>
                <a:lnTo>
                  <a:pt x="1750548" y="1072"/>
                </a:lnTo>
                <a:lnTo>
                  <a:pt x="1690516" y="0"/>
                </a:lnTo>
                <a:close/>
              </a:path>
            </a:pathLst>
          </a:custGeom>
          <a:solidFill>
            <a:srgbClr val="55719E"/>
          </a:solidFill>
        </p:spPr>
        <p:txBody>
          <a:bodyPr wrap="square" lIns="0" tIns="0" rIns="0" bIns="0" rtlCol="0"/>
          <a:lstStyle/>
          <a:p>
            <a:endParaRPr sz="2000">
              <a:solidFill>
                <a:prstClr val="black"/>
              </a:solidFill>
              <a:latin typeface="微软雅黑" panose="020B0503020204020204" charset="-122"/>
              <a:ea typeface="微软雅黑" panose="020B0503020204020204" charset="-122"/>
            </a:endParaRPr>
          </a:p>
        </p:txBody>
      </p:sp>
      <p:sp>
        <p:nvSpPr>
          <p:cNvPr id="75" name="object 19"/>
          <p:cNvSpPr txBox="1"/>
          <p:nvPr/>
        </p:nvSpPr>
        <p:spPr>
          <a:xfrm>
            <a:off x="5042934" y="3274349"/>
            <a:ext cx="1775270" cy="318275"/>
          </a:xfrm>
          <a:prstGeom prst="rect">
            <a:avLst/>
          </a:prstGeom>
        </p:spPr>
        <p:txBody>
          <a:bodyPr vert="horz" wrap="square" lIns="0" tIns="10397" rIns="0" bIns="0" rtlCol="0">
            <a:spAutoFit/>
          </a:bodyPr>
          <a:lstStyle/>
          <a:p>
            <a:pPr marL="7620">
              <a:spcBef>
                <a:spcPts val="80"/>
              </a:spcBef>
            </a:pPr>
            <a:r>
              <a:rPr lang="zh-CN" altLang="en-US" sz="2000" spc="21" dirty="0" smtClean="0">
                <a:solidFill>
                  <a:srgbClr val="FFFFFF"/>
                </a:solidFill>
                <a:latin typeface="微软雅黑" panose="020B0503020204020204" charset="-122"/>
                <a:ea typeface="微软雅黑" panose="020B0503020204020204" charset="-122"/>
                <a:cs typeface="Microsoft JhengHei UI Light" panose="020B0304030504040204" charset="-120"/>
              </a:rPr>
              <a:t>交易树根哈希</a:t>
            </a:r>
            <a:endParaRPr sz="2000" dirty="0">
              <a:solidFill>
                <a:prstClr val="black"/>
              </a:solidFill>
              <a:latin typeface="微软雅黑" panose="020B0503020204020204" charset="-122"/>
              <a:ea typeface="微软雅黑" panose="020B0503020204020204" charset="-122"/>
              <a:cs typeface="Microsoft JhengHei UI Light" panose="020B0304030504040204" charset="-120"/>
            </a:endParaRPr>
          </a:p>
        </p:txBody>
      </p:sp>
      <p:pic>
        <p:nvPicPr>
          <p:cNvPr id="4" name="图片 3"/>
          <p:cNvPicPr>
            <a:picLocks noChangeAspect="1"/>
          </p:cNvPicPr>
          <p:nvPr/>
        </p:nvPicPr>
        <p:blipFill>
          <a:blip r:embed="rId4"/>
          <a:stretch>
            <a:fillRect/>
          </a:stretch>
        </p:blipFill>
        <p:spPr>
          <a:xfrm>
            <a:off x="2807208" y="-154651"/>
            <a:ext cx="6016751" cy="6858000"/>
          </a:xfrm>
          <a:prstGeom prst="rect">
            <a:avLst/>
          </a:prstGeom>
        </p:spPr>
      </p:pic>
    </p:spTree>
    <p:extLst>
      <p:ext uri="{BB962C8B-B14F-4D97-AF65-F5344CB8AC3E}">
        <p14:creationId xmlns:p14="http://schemas.microsoft.com/office/powerpoint/2010/main" val="26326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证明（</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proof</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455295" y="1911632"/>
            <a:ext cx="9620384"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全节点如何能向轻量客户机证明账户</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(0x24264ae01b1abbc9a91e18926818ad5cbf39017b</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余额是</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 </a:t>
            </a:r>
          </a:p>
          <a:p>
            <a:pPr marL="342900" indent="-342900">
              <a:lnSpc>
                <a:spcPct val="150000"/>
              </a:lnSpc>
              <a:buFont typeface="Arial" panose="020B0604020202020204" pitchFamily="34" charset="0"/>
              <a:buChar char="•"/>
            </a:pPr>
            <a:r>
              <a:rPr lang="zh-CN" altLang="en-US" dirty="0" smtClean="0">
                <a:latin typeface="Times New Roman" panose="02020603050405020304" pitchFamily="18" charset="0"/>
                <a:ea typeface="微软雅黑" panose="020B0503020204020204" charset="-122"/>
                <a:cs typeface="Times New Roman" panose="02020603050405020304" pitchFamily="18" charset="0"/>
              </a:rPr>
              <a:t>账户</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1</a:t>
            </a:r>
            <a:r>
              <a:rPr lang="zh-CN" altLang="en-US" dirty="0" smtClean="0">
                <a:latin typeface="Times New Roman" panose="02020603050405020304" pitchFamily="18" charset="0"/>
                <a:ea typeface="微软雅黑" panose="020B0503020204020204" charset="-122"/>
                <a:cs typeface="Times New Roman" panose="02020603050405020304" pitchFamily="18" charset="0"/>
              </a:rPr>
              <a:t>的哈希值</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1ee3017a85544556ea847c203623a9c84efdb77fa4951a5b01296d9aacefc5f7</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b="1" dirty="0" err="1"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Merkle</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证明法</a:t>
            </a:r>
            <a:endParaRPr lang="en-US" altLang="zh-CN"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 name="矩形 3"/>
          <p:cNvSpPr/>
          <p:nvPr/>
        </p:nvSpPr>
        <p:spPr>
          <a:xfrm>
            <a:off x="804672" y="4081457"/>
            <a:ext cx="8093470" cy="1754326"/>
          </a:xfrm>
          <a:prstGeom prst="rect">
            <a:avLst/>
          </a:prstGeom>
        </p:spPr>
        <p:txBody>
          <a:bodyPr wrap="square">
            <a:spAutoFit/>
          </a:bodyPr>
          <a:lstStyle/>
          <a:p>
            <a:pPr marL="342900" indent="-342900">
              <a:buFont typeface="+mj-lt"/>
              <a:buAutoNum type="arabicPeriod"/>
            </a:pPr>
            <a:r>
              <a:rPr lang="en-US" altLang="zh-CN" dirty="0" smtClean="0"/>
              <a:t>RLP(1ee, </a:t>
            </a:r>
            <a:r>
              <a:rPr lang="en-US" altLang="zh-CN" dirty="0"/>
              <a:t>hash3</a:t>
            </a:r>
            <a:r>
              <a:rPr lang="en-US" altLang="zh-CN" dirty="0" smtClean="0"/>
              <a:t>),</a:t>
            </a:r>
          </a:p>
          <a:p>
            <a:pPr marL="342900" indent="-342900">
              <a:buFont typeface="+mj-lt"/>
              <a:buAutoNum type="arabicPeriod"/>
            </a:pPr>
            <a:r>
              <a:rPr lang="en-US" altLang="zh-CN" dirty="0" smtClean="0"/>
              <a:t>RLP(null</a:t>
            </a:r>
            <a:r>
              <a:rPr lang="en-US" altLang="zh-CN" dirty="0"/>
              <a:t>, null, null, hash1, null, null, null, null, null, null, null, hash2, null, null, null, null</a:t>
            </a:r>
            <a:r>
              <a:rPr lang="en-US" altLang="zh-CN" dirty="0" smtClean="0"/>
              <a:t>),</a:t>
            </a:r>
          </a:p>
          <a:p>
            <a:pPr marL="342900" indent="-342900">
              <a:buFont typeface="+mj-lt"/>
              <a:buAutoNum type="arabicPeriod"/>
            </a:pPr>
            <a:r>
              <a:rPr lang="en-US" altLang="zh-CN" dirty="0" smtClean="0"/>
              <a:t>RLP(017a85544556ea847c203623a9c84efdb77fa4951a5b01296d9aacefc5f7</a:t>
            </a:r>
            <a:r>
              <a:rPr lang="en-US" altLang="zh-CN" dirty="0"/>
              <a:t>,  RLP(1, 1ETH, </a:t>
            </a:r>
            <a:r>
              <a:rPr lang="en-US" altLang="zh-CN" dirty="0" err="1"/>
              <a:t>emptyStorageHash</a:t>
            </a:r>
            <a:r>
              <a:rPr lang="en-US" altLang="zh-CN" dirty="0"/>
              <a:t>, </a:t>
            </a:r>
            <a:r>
              <a:rPr lang="en-US" altLang="zh-CN" dirty="0" err="1"/>
              <a:t>emptyCodeHash</a:t>
            </a:r>
            <a:r>
              <a:rPr lang="en-US" altLang="zh-CN" dirty="0"/>
              <a:t>)),</a:t>
            </a:r>
          </a:p>
          <a:p>
            <a:endParaRPr lang="zh-CN" altLang="en-US" dirty="0"/>
          </a:p>
        </p:txBody>
      </p:sp>
    </p:spTree>
    <p:extLst>
      <p:ext uri="{BB962C8B-B14F-4D97-AF65-F5344CB8AC3E}">
        <p14:creationId xmlns:p14="http://schemas.microsoft.com/office/powerpoint/2010/main" val="3087447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证明（</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proof</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455295" y="1911632"/>
            <a:ext cx="9620384" cy="300082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全节点如何能向轻量客户机证明账户</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0x24264ae01b1abbc9a91e18926818ad5cbf39017b</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余额是</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p>
          <a:p>
            <a:pPr marL="342900" indent="-342900">
              <a:lnSpc>
                <a:spcPct val="150000"/>
              </a:lnSpc>
              <a:buFont typeface="Arial" panose="020B0604020202020204" pitchFamily="34" charset="0"/>
              <a:buChar char="•"/>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的哈希值</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1ee3017a85544556ea847c203623a9c84efdb77fa4951a5b01296d9aacefc5f7</a:t>
            </a:r>
            <a:endParaRPr lang="en-US" altLang="zh-CN"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注意</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hash1, hash3, hash4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由于</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轻量客户机自己计算</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机拥有</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合法的根哈希</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hash4</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它通过对比</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根</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哈希与新计算的</a:t>
            </a:r>
            <a:r>
              <a:rPr lang="zh-CN" altLang="en-US"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根</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哈希来</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证明账号的余额是否正确。</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6906261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128016" y="635"/>
            <a:ext cx="12192000" cy="6857365"/>
          </a:xfrm>
          <a:prstGeom prst="rect">
            <a:avLst/>
          </a:prstGeom>
        </p:spPr>
      </p:pic>
      <p:sp>
        <p:nvSpPr>
          <p:cNvPr id="6" name="文本框 5"/>
          <p:cNvSpPr txBox="1"/>
          <p:nvPr/>
        </p:nvSpPr>
        <p:spPr>
          <a:xfrm>
            <a:off x="2331720" y="1043305"/>
            <a:ext cx="6566422" cy="584775"/>
          </a:xfrm>
          <a:prstGeom prst="rect">
            <a:avLst/>
          </a:prstGeom>
          <a:noFill/>
        </p:spPr>
        <p:txBody>
          <a:bodyPr wrap="square" rtlCol="0">
            <a:spAutoFit/>
          </a:bodyPr>
          <a:lstStyle/>
          <a:p>
            <a:pPr algn="ct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证明（</a:t>
            </a:r>
            <a:r>
              <a:rPr lang="en-US" altLang="zh-CN" sz="3200" dirty="0" err="1"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Merkle</a:t>
            </a:r>
            <a:r>
              <a:rPr lang="en-US" altLang="zh-CN"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 proof</a:t>
            </a:r>
            <a:r>
              <a:rPr lang="zh-CN" altLang="en-US" sz="32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32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descr="LGlogo"/>
          <p:cNvPicPr>
            <a:picLocks noChangeAspect="1"/>
          </p:cNvPicPr>
          <p:nvPr/>
        </p:nvPicPr>
        <p:blipFill>
          <a:blip r:embed="rId3"/>
          <a:stretch>
            <a:fillRect/>
          </a:stretch>
        </p:blipFill>
        <p:spPr>
          <a:xfrm>
            <a:off x="455295" y="467995"/>
            <a:ext cx="2588260" cy="575310"/>
          </a:xfrm>
          <a:prstGeom prst="rect">
            <a:avLst/>
          </a:prstGeom>
        </p:spPr>
      </p:pic>
      <p:sp>
        <p:nvSpPr>
          <p:cNvPr id="5" name="矩形 4"/>
          <p:cNvSpPr/>
          <p:nvPr/>
        </p:nvSpPr>
        <p:spPr>
          <a:xfrm>
            <a:off x="455295" y="1911632"/>
            <a:ext cx="9620384"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全节点如何能向轻量客户机证明账户</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0x24264ae01b1abbc9a91e18926818ad5cbf39017b</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余额是</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p>
          <a:p>
            <a:pPr marL="342900" indent="-342900">
              <a:lnSpc>
                <a:spcPct val="150000"/>
              </a:lnSpc>
              <a:buFont typeface="Arial" panose="020B0604020202020204" pitchFamily="34" charset="0"/>
              <a:buChar char="•"/>
            </a:pP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账户</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a:t>
            </a:r>
            <a:r>
              <a:rPr lang="zh-CN" altLang="en-US"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的哈希值</a:t>
            </a:r>
            <a:r>
              <a:rPr lang="en-US" altLang="zh-CN" b="1" dirty="0" smtClean="0">
                <a:solidFill>
                  <a:srgbClr val="FF0000"/>
                </a:solidFill>
                <a:latin typeface="Times New Roman" panose="02020603050405020304" pitchFamily="18" charset="0"/>
                <a:ea typeface="微软雅黑" panose="020B0503020204020204" charset="-122"/>
                <a:cs typeface="Times New Roman" panose="02020603050405020304" pitchFamily="18" charset="0"/>
              </a:rPr>
              <a:t>1ee3017a85544556ea847c203623a9c84efdb77fa4951a5b01296d9aacefc5f7</a:t>
            </a:r>
            <a:endParaRPr lang="en-US" altLang="zh-CN"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注意</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hash1, hash3, hash4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由于</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轻量客户机自己计算</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机拥有</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合法的根哈希</a:t>
            </a:r>
            <a:r>
              <a:rPr lang="en-US" altLang="zh-CN"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hash4</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它使用</a:t>
            </a:r>
            <a:r>
              <a:rPr lang="en-US" altLang="zh-CN" dirty="0" err="1"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Merkle</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证明来证明账号的余额是否正确。</a:t>
            </a:r>
            <a:endPar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如果</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rPr>
              <a:t>轻量客户</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机</a:t>
            </a:r>
            <a:r>
              <a:rPr lang="zh-CN" altLang="en-US" b="1"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能够到达叶结点</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，解码得到账号余额</a:t>
            </a:r>
            <a:r>
              <a:rPr lang="en-US" altLang="zh-CN"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1ETH</a:t>
            </a:r>
            <a:r>
              <a:rPr lang="en-US" altLang="zh-CN" dirty="0">
                <a:solidFill>
                  <a:prstClr val="black"/>
                </a:solidFill>
                <a:latin typeface="Times New Roman" panose="02020603050405020304" pitchFamily="18" charset="0"/>
                <a:ea typeface="微软雅黑" panose="020B0503020204020204" charset="-122"/>
                <a:cs typeface="Times New Roman" panose="02020603050405020304" pitchFamily="18" charset="0"/>
              </a:rPr>
              <a:t>, </a:t>
            </a:r>
            <a:r>
              <a:rPr lang="zh-CN" altLang="en-US" dirty="0" smtClean="0">
                <a:solidFill>
                  <a:prstClr val="black"/>
                </a:solidFill>
                <a:latin typeface="Times New Roman" panose="02020603050405020304" pitchFamily="18" charset="0"/>
                <a:ea typeface="微软雅黑" panose="020B0503020204020204" charset="-122"/>
                <a:cs typeface="Times New Roman" panose="02020603050405020304" pitchFamily="18" charset="0"/>
              </a:rPr>
              <a:t>那么它相信该余额是正确的。否则，轻量客户机认为全节点发送了无效证明。</a:t>
            </a:r>
            <a:endPar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85485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4096</TotalTime>
  <Words>12327</Words>
  <Application>Microsoft Office PowerPoint</Application>
  <PresentationFormat>宽屏</PresentationFormat>
  <Paragraphs>1295</Paragraphs>
  <Slides>153</Slides>
  <Notes>19</Notes>
  <HiddenSlides>20</HiddenSlides>
  <MMClips>0</MMClips>
  <ScaleCrop>false</ScaleCrop>
  <HeadingPairs>
    <vt:vector size="8" baseType="variant">
      <vt:variant>
        <vt:lpstr>已用的字体</vt:lpstr>
      </vt:variant>
      <vt:variant>
        <vt:i4>13</vt:i4>
      </vt:variant>
      <vt:variant>
        <vt:lpstr>主题</vt:lpstr>
      </vt:variant>
      <vt:variant>
        <vt:i4>8</vt:i4>
      </vt:variant>
      <vt:variant>
        <vt:lpstr>嵌入 OLE 服务器</vt:lpstr>
      </vt:variant>
      <vt:variant>
        <vt:i4>1</vt:i4>
      </vt:variant>
      <vt:variant>
        <vt:lpstr>幻灯片标题</vt:lpstr>
      </vt:variant>
      <vt:variant>
        <vt:i4>153</vt:i4>
      </vt:variant>
    </vt:vector>
  </HeadingPairs>
  <TitlesOfParts>
    <vt:vector size="175" baseType="lpstr">
      <vt:lpstr>Helvetica Light</vt:lpstr>
      <vt:lpstr>Microsoft JhengHei UI Light</vt:lpstr>
      <vt:lpstr>MinionPro-Regular</vt:lpstr>
      <vt:lpstr>等线</vt:lpstr>
      <vt:lpstr>黑体</vt:lpstr>
      <vt:lpstr>宋体</vt:lpstr>
      <vt:lpstr>微软雅黑</vt:lpstr>
      <vt:lpstr>Arial</vt:lpstr>
      <vt:lpstr>Calibri</vt:lpstr>
      <vt:lpstr>Calibri Light</vt:lpstr>
      <vt:lpstr>Times New Roman</vt:lpstr>
      <vt:lpstr>Verdana</vt:lpstr>
      <vt:lpstr>Wingdings</vt:lpstr>
      <vt:lpstr>Office 主题</vt:lpstr>
      <vt:lpstr>1_Office 主题</vt:lpstr>
      <vt:lpstr>2_Office 主题</vt:lpstr>
      <vt:lpstr>3_Office 主题</vt:lpstr>
      <vt:lpstr>4_Office 主题</vt:lpstr>
      <vt:lpstr>5_Office 主题</vt:lpstr>
      <vt:lpstr>6_Office 主题</vt:lpstr>
      <vt:lpstr>7_Office 主题</vt:lpstr>
      <vt:lpstr>Formula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CCC</dc:creator>
  <cp:lastModifiedBy>Lenovo</cp:lastModifiedBy>
  <cp:revision>449</cp:revision>
  <dcterms:created xsi:type="dcterms:W3CDTF">2021-07-15T11:31:00Z</dcterms:created>
  <dcterms:modified xsi:type="dcterms:W3CDTF">2025-04-14T06:54:05Z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2052-11.8.2.8276</vt:lpwstr>
  </property>
  <property fmtid="{D5CDD505-2E9C-101B-9397-08002B2CF9AE}" pid="3" name="ICV">
    <vt:lpwstr>D8A1595A02B942E89BF891385660E344</vt:lpwstr>
  </property>
</Properties>
</file>